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6" r:id="rId2"/>
    <p:sldMasterId id="2147483688" r:id="rId3"/>
    <p:sldMasterId id="2147483684" r:id="rId4"/>
  </p:sldMasterIdLst>
  <p:notesMasterIdLst>
    <p:notesMasterId r:id="rId72"/>
  </p:notesMasterIdLst>
  <p:handoutMasterIdLst>
    <p:handoutMasterId r:id="rId73"/>
  </p:handoutMasterIdLst>
  <p:sldIdLst>
    <p:sldId id="280" r:id="rId5"/>
    <p:sldId id="304" r:id="rId6"/>
    <p:sldId id="302" r:id="rId7"/>
    <p:sldId id="301" r:id="rId8"/>
    <p:sldId id="299" r:id="rId9"/>
    <p:sldId id="303" r:id="rId10"/>
    <p:sldId id="300" r:id="rId11"/>
    <p:sldId id="286" r:id="rId12"/>
    <p:sldId id="295" r:id="rId13"/>
    <p:sldId id="283" r:id="rId14"/>
    <p:sldId id="287" r:id="rId15"/>
    <p:sldId id="258" r:id="rId16"/>
    <p:sldId id="257" r:id="rId17"/>
    <p:sldId id="288" r:id="rId18"/>
    <p:sldId id="256" r:id="rId19"/>
    <p:sldId id="267" r:id="rId20"/>
    <p:sldId id="268" r:id="rId21"/>
    <p:sldId id="266" r:id="rId22"/>
    <p:sldId id="270" r:id="rId23"/>
    <p:sldId id="261" r:id="rId24"/>
    <p:sldId id="269" r:id="rId25"/>
    <p:sldId id="259" r:id="rId26"/>
    <p:sldId id="285" r:id="rId27"/>
    <p:sldId id="263" r:id="rId28"/>
    <p:sldId id="262" r:id="rId29"/>
    <p:sldId id="277" r:id="rId30"/>
    <p:sldId id="276" r:id="rId31"/>
    <p:sldId id="278" r:id="rId32"/>
    <p:sldId id="279" r:id="rId33"/>
    <p:sldId id="273" r:id="rId34"/>
    <p:sldId id="281" r:id="rId35"/>
    <p:sldId id="282" r:id="rId36"/>
    <p:sldId id="289" r:id="rId37"/>
    <p:sldId id="307" r:id="rId38"/>
    <p:sldId id="308" r:id="rId39"/>
    <p:sldId id="309" r:id="rId40"/>
    <p:sldId id="313" r:id="rId41"/>
    <p:sldId id="310" r:id="rId42"/>
    <p:sldId id="311" r:id="rId43"/>
    <p:sldId id="312" r:id="rId44"/>
    <p:sldId id="314" r:id="rId45"/>
    <p:sldId id="315" r:id="rId46"/>
    <p:sldId id="316" r:id="rId47"/>
    <p:sldId id="317" r:id="rId48"/>
    <p:sldId id="319" r:id="rId49"/>
    <p:sldId id="318" r:id="rId50"/>
    <p:sldId id="326" r:id="rId51"/>
    <p:sldId id="320" r:id="rId52"/>
    <p:sldId id="321" r:id="rId53"/>
    <p:sldId id="322" r:id="rId54"/>
    <p:sldId id="323" r:id="rId55"/>
    <p:sldId id="324" r:id="rId56"/>
    <p:sldId id="325" r:id="rId57"/>
    <p:sldId id="297" r:id="rId58"/>
    <p:sldId id="329" r:id="rId59"/>
    <p:sldId id="296" r:id="rId60"/>
    <p:sldId id="298" r:id="rId61"/>
    <p:sldId id="327" r:id="rId62"/>
    <p:sldId id="328" r:id="rId63"/>
    <p:sldId id="331" r:id="rId64"/>
    <p:sldId id="330" r:id="rId65"/>
    <p:sldId id="305" r:id="rId66"/>
    <p:sldId id="306" r:id="rId67"/>
    <p:sldId id="291" r:id="rId68"/>
    <p:sldId id="292" r:id="rId69"/>
    <p:sldId id="275" r:id="rId70"/>
    <p:sldId id="260" r:id="rId71"/>
  </p:sldIdLst>
  <p:sldSz cx="42767250"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F89841-8F60-4344-A209-44346E619707}">
          <p14:sldIdLst/>
        </p14:section>
        <p14:section name="Officiel" id="{6E7CCD4B-313F-480D-B6A0-E412671CDB1B}">
          <p14:sldIdLst>
            <p14:sldId id="280"/>
            <p14:sldId id="304"/>
            <p14:sldId id="302"/>
            <p14:sldId id="301"/>
            <p14:sldId id="299"/>
            <p14:sldId id="303"/>
            <p14:sldId id="300"/>
            <p14:sldId id="286"/>
            <p14:sldId id="295"/>
            <p14:sldId id="283"/>
            <p14:sldId id="287"/>
            <p14:sldId id="258"/>
            <p14:sldId id="257"/>
            <p14:sldId id="288"/>
            <p14:sldId id="256"/>
            <p14:sldId id="267"/>
            <p14:sldId id="268"/>
            <p14:sldId id="266"/>
            <p14:sldId id="270"/>
            <p14:sldId id="261"/>
            <p14:sldId id="269"/>
            <p14:sldId id="259"/>
            <p14:sldId id="285"/>
            <p14:sldId id="263"/>
            <p14:sldId id="262"/>
            <p14:sldId id="277"/>
            <p14:sldId id="276"/>
            <p14:sldId id="278"/>
            <p14:sldId id="279"/>
            <p14:sldId id="273"/>
            <p14:sldId id="281"/>
            <p14:sldId id="282"/>
            <p14:sldId id="289"/>
            <p14:sldId id="307"/>
            <p14:sldId id="308"/>
            <p14:sldId id="309"/>
            <p14:sldId id="313"/>
            <p14:sldId id="310"/>
            <p14:sldId id="311"/>
            <p14:sldId id="312"/>
            <p14:sldId id="314"/>
            <p14:sldId id="315"/>
            <p14:sldId id="316"/>
            <p14:sldId id="317"/>
            <p14:sldId id="319"/>
            <p14:sldId id="318"/>
            <p14:sldId id="326"/>
            <p14:sldId id="320"/>
            <p14:sldId id="321"/>
            <p14:sldId id="322"/>
            <p14:sldId id="323"/>
            <p14:sldId id="324"/>
            <p14:sldId id="325"/>
            <p14:sldId id="297"/>
            <p14:sldId id="329"/>
            <p14:sldId id="296"/>
            <p14:sldId id="298"/>
            <p14:sldId id="327"/>
            <p14:sldId id="328"/>
            <p14:sldId id="331"/>
            <p14:sldId id="330"/>
            <p14:sldId id="305"/>
            <p14:sldId id="306"/>
            <p14:sldId id="291"/>
            <p14:sldId id="292"/>
            <p14:sldId id="275"/>
            <p14:sldId id="260"/>
          </p14:sldIdLst>
        </p14:section>
      </p14:sectionLst>
    </p:ext>
    <p:ext uri="{EFAFB233-063F-42B5-8137-9DF3F51BA10A}">
      <p15:sldGuideLst xmlns:p15="http://schemas.microsoft.com/office/powerpoint/2012/main">
        <p15:guide id="1" orient="horz" pos="9524" userDrawn="1">
          <p15:clr>
            <a:srgbClr val="A4A3A4"/>
          </p15:clr>
        </p15:guide>
        <p15:guide id="2" pos="134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F5FB"/>
    <a:srgbClr val="8DEDF7"/>
    <a:srgbClr val="ADC1E5"/>
    <a:srgbClr val="FF00FF"/>
    <a:srgbClr val="72FF17"/>
    <a:srgbClr val="73A237"/>
    <a:srgbClr val="00FFFF"/>
    <a:srgbClr val="FD19DC"/>
    <a:srgbClr val="026802"/>
    <a:srgbClr val="B3B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74" autoAdjust="0"/>
    <p:restoredTop sz="97386" autoAdjust="0"/>
  </p:normalViewPr>
  <p:slideViewPr>
    <p:cSldViewPr snapToGrid="0" snapToObjects="1">
      <p:cViewPr varScale="1">
        <p:scale>
          <a:sx n="36" d="100"/>
          <a:sy n="36" d="100"/>
        </p:scale>
        <p:origin x="1092" y="96"/>
      </p:cViewPr>
      <p:guideLst>
        <p:guide orient="horz" pos="9524"/>
        <p:guide pos="1347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120" d="100"/>
          <a:sy n="120" d="100"/>
        </p:scale>
        <p:origin x="4962"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E7A731-AA1D-4F39-84FE-FB0624BE505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DAB3A99-EA3D-4FFF-9497-7FF16663846E}">
      <dgm:prSet phldrT="[Text]" custT="1"/>
      <dgm:spPr>
        <a:solidFill>
          <a:srgbClr val="00B050"/>
        </a:solidFill>
      </dgm:spPr>
      <dgm:t>
        <a:bodyPr/>
        <a:lstStyle/>
        <a:p>
          <a:r>
            <a:rPr lang="fr-FR" sz="4000" b="1" dirty="0">
              <a:latin typeface="Abadi Extra Light" panose="020B0204020104020204" pitchFamily="34" charset="0"/>
            </a:rPr>
            <a:t>AUDIT REPORT TOOL</a:t>
          </a:r>
          <a:endParaRPr lang="en-US" sz="4000" b="1" dirty="0">
            <a:latin typeface="Abadi Extra Light" panose="020B0204020104020204" pitchFamily="34" charset="0"/>
          </a:endParaRPr>
        </a:p>
      </dgm:t>
    </dgm:pt>
    <dgm:pt modelId="{28D6A9E6-F11B-422B-9A95-79DB9C498164}" type="parTrans" cxnId="{675021B4-ACC8-4014-BF2E-2D58F66DDFFB}">
      <dgm:prSet/>
      <dgm:spPr/>
      <dgm:t>
        <a:bodyPr/>
        <a:lstStyle/>
        <a:p>
          <a:endParaRPr lang="en-US" sz="5400"/>
        </a:p>
      </dgm:t>
    </dgm:pt>
    <dgm:pt modelId="{242A52B8-9095-409E-9104-B1744254D445}" type="sibTrans" cxnId="{675021B4-ACC8-4014-BF2E-2D58F66DDFFB}">
      <dgm:prSet/>
      <dgm:spPr/>
      <dgm:t>
        <a:bodyPr/>
        <a:lstStyle/>
        <a:p>
          <a:endParaRPr lang="en-US" sz="5400"/>
        </a:p>
      </dgm:t>
    </dgm:pt>
    <dgm:pt modelId="{0DDDEA8F-20EB-4FCF-B89D-42943BCD0B62}">
      <dgm:prSet phldrT="[Text]" custT="1"/>
      <dgm:spPr>
        <a:solidFill>
          <a:srgbClr val="00B050"/>
        </a:solidFill>
      </dgm:spPr>
      <dgm:t>
        <a:bodyPr/>
        <a:lstStyle/>
        <a:p>
          <a:r>
            <a:rPr lang="fr-FR" sz="4000" b="1" dirty="0">
              <a:latin typeface="Abadi Extra Light" panose="020B0204020104020204" pitchFamily="34" charset="0"/>
            </a:rPr>
            <a:t>POLICY MANAGER</a:t>
          </a:r>
          <a:endParaRPr lang="en-US" sz="4000" b="1" dirty="0">
            <a:latin typeface="Abadi Extra Light" panose="020B0204020104020204" pitchFamily="34" charset="0"/>
          </a:endParaRPr>
        </a:p>
      </dgm:t>
    </dgm:pt>
    <dgm:pt modelId="{7D8AD192-9B36-4731-BC90-FA5C88FDB65A}" type="parTrans" cxnId="{F3B67859-46BB-4FFB-957F-639DD12E0F0B}">
      <dgm:prSet/>
      <dgm:spPr/>
      <dgm:t>
        <a:bodyPr/>
        <a:lstStyle/>
        <a:p>
          <a:endParaRPr lang="en-US" sz="5400"/>
        </a:p>
      </dgm:t>
    </dgm:pt>
    <dgm:pt modelId="{C3D2C9FC-E2FA-4E6D-9B53-BAE1A86B199F}" type="sibTrans" cxnId="{F3B67859-46BB-4FFB-957F-639DD12E0F0B}">
      <dgm:prSet/>
      <dgm:spPr/>
      <dgm:t>
        <a:bodyPr/>
        <a:lstStyle/>
        <a:p>
          <a:endParaRPr lang="en-US" sz="5400"/>
        </a:p>
      </dgm:t>
    </dgm:pt>
    <dgm:pt modelId="{6AFB84C2-73BF-4CE1-ABB9-863A23C8BBEF}">
      <dgm:prSet phldrT="[Text]" custT="1"/>
      <dgm:spPr>
        <a:solidFill>
          <a:srgbClr val="00B050"/>
        </a:solidFill>
      </dgm:spPr>
      <dgm:t>
        <a:bodyPr/>
        <a:lstStyle/>
        <a:p>
          <a:r>
            <a:rPr lang="fr-FR" sz="4000" b="1" dirty="0">
              <a:latin typeface="Abadi Extra Light" panose="020B0204020104020204" pitchFamily="34" charset="0"/>
            </a:rPr>
            <a:t>GDPR MANAGER</a:t>
          </a:r>
          <a:endParaRPr lang="en-US" sz="4000" b="1" dirty="0">
            <a:latin typeface="Abadi Extra Light" panose="020B0204020104020204" pitchFamily="34" charset="0"/>
          </a:endParaRPr>
        </a:p>
      </dgm:t>
    </dgm:pt>
    <dgm:pt modelId="{C49CE7A0-2BF4-4895-B883-6BCCD291B679}" type="parTrans" cxnId="{EF2FCA52-D282-4334-B945-42F2E577DD05}">
      <dgm:prSet/>
      <dgm:spPr/>
      <dgm:t>
        <a:bodyPr/>
        <a:lstStyle/>
        <a:p>
          <a:endParaRPr lang="en-US" sz="5400"/>
        </a:p>
      </dgm:t>
    </dgm:pt>
    <dgm:pt modelId="{294DBF60-D559-45F0-AD83-5D449B27F376}" type="sibTrans" cxnId="{EF2FCA52-D282-4334-B945-42F2E577DD05}">
      <dgm:prSet/>
      <dgm:spPr/>
      <dgm:t>
        <a:bodyPr/>
        <a:lstStyle/>
        <a:p>
          <a:endParaRPr lang="en-US" sz="5400"/>
        </a:p>
      </dgm:t>
    </dgm:pt>
    <dgm:pt modelId="{355C4D8D-710D-475E-A1B5-3A57B2F943AA}">
      <dgm:prSet phldrT="[Text]"/>
      <dgm:spPr>
        <a:solidFill>
          <a:srgbClr val="00B050"/>
        </a:solidFill>
      </dgm:spPr>
      <dgm:t>
        <a:bodyPr/>
        <a:lstStyle/>
        <a:p>
          <a:r>
            <a:rPr lang="fr-FR" dirty="0"/>
            <a:t>STANDARDS DB</a:t>
          </a:r>
          <a:endParaRPr lang="en-US" dirty="0"/>
        </a:p>
      </dgm:t>
    </dgm:pt>
    <dgm:pt modelId="{8FF1FDB6-64CB-4E4E-8B74-381149AD1C57}" type="parTrans" cxnId="{5A473BA7-4891-4590-BEA0-315A4F50F41A}">
      <dgm:prSet/>
      <dgm:spPr/>
      <dgm:t>
        <a:bodyPr/>
        <a:lstStyle/>
        <a:p>
          <a:endParaRPr lang="en-US" sz="5400"/>
        </a:p>
      </dgm:t>
    </dgm:pt>
    <dgm:pt modelId="{760B8E96-7BAA-44F7-99F0-32E6732CDF29}" type="sibTrans" cxnId="{5A473BA7-4891-4590-BEA0-315A4F50F41A}">
      <dgm:prSet/>
      <dgm:spPr/>
      <dgm:t>
        <a:bodyPr/>
        <a:lstStyle/>
        <a:p>
          <a:endParaRPr lang="en-US" sz="5400"/>
        </a:p>
      </dgm:t>
    </dgm:pt>
    <dgm:pt modelId="{73357BB7-54EA-4CC1-AFC9-AA3652D37DF7}">
      <dgm:prSet phldrT="[Text]" custT="1"/>
      <dgm:spPr>
        <a:solidFill>
          <a:srgbClr val="00B050"/>
        </a:solidFill>
      </dgm:spPr>
      <dgm:t>
        <a:bodyPr/>
        <a:lstStyle/>
        <a:p>
          <a:r>
            <a:rPr lang="fr-FR" sz="4000" b="1" dirty="0">
              <a:latin typeface="Abadi Extra Light" panose="020B0204020104020204" pitchFamily="34" charset="0"/>
            </a:rPr>
            <a:t>Utility Tools</a:t>
          </a:r>
          <a:endParaRPr lang="en-US" sz="4000" b="1" dirty="0">
            <a:latin typeface="Abadi Extra Light" panose="020B0204020104020204" pitchFamily="34" charset="0"/>
          </a:endParaRPr>
        </a:p>
      </dgm:t>
    </dgm:pt>
    <dgm:pt modelId="{4C60D8B3-BA47-407C-8045-8A067A50F7AF}" type="parTrans" cxnId="{FA0A3F90-D9BB-4CB7-B047-4B934619C729}">
      <dgm:prSet/>
      <dgm:spPr/>
      <dgm:t>
        <a:bodyPr/>
        <a:lstStyle/>
        <a:p>
          <a:endParaRPr lang="en-US"/>
        </a:p>
      </dgm:t>
    </dgm:pt>
    <dgm:pt modelId="{51A72A08-C7B1-4EEF-9D35-44CC216FA048}" type="sibTrans" cxnId="{FA0A3F90-D9BB-4CB7-B047-4B934619C729}">
      <dgm:prSet/>
      <dgm:spPr/>
      <dgm:t>
        <a:bodyPr/>
        <a:lstStyle/>
        <a:p>
          <a:endParaRPr lang="en-US"/>
        </a:p>
      </dgm:t>
    </dgm:pt>
    <dgm:pt modelId="{241FEF9D-510A-4936-975A-C5849886361A}" type="pres">
      <dgm:prSet presAssocID="{A6E7A731-AA1D-4F39-84FE-FB0624BE5052}" presName="composite" presStyleCnt="0">
        <dgm:presLayoutVars>
          <dgm:chMax val="5"/>
          <dgm:dir/>
          <dgm:animLvl val="ctr"/>
          <dgm:resizeHandles val="exact"/>
        </dgm:presLayoutVars>
      </dgm:prSet>
      <dgm:spPr/>
    </dgm:pt>
    <dgm:pt modelId="{BFE42976-763F-4E5A-BF64-6EDCFA4FB2A3}" type="pres">
      <dgm:prSet presAssocID="{A6E7A731-AA1D-4F39-84FE-FB0624BE5052}" presName="cycle" presStyleCnt="0"/>
      <dgm:spPr/>
    </dgm:pt>
    <dgm:pt modelId="{5A472505-F0FD-4C54-84A1-3470C861757F}" type="pres">
      <dgm:prSet presAssocID="{A6E7A731-AA1D-4F39-84FE-FB0624BE5052}" presName="centerShape" presStyleCnt="0"/>
      <dgm:spPr/>
    </dgm:pt>
    <dgm:pt modelId="{B8C6C33B-D03A-4972-8A00-A0134B01DE12}" type="pres">
      <dgm:prSet presAssocID="{A6E7A731-AA1D-4F39-84FE-FB0624BE5052}" presName="connSite" presStyleLbl="node1" presStyleIdx="0" presStyleCnt="6"/>
      <dgm:spPr/>
    </dgm:pt>
    <dgm:pt modelId="{0A6E81A7-2732-4E66-8640-4F29ECF14B48}" type="pres">
      <dgm:prSet presAssocID="{A6E7A731-AA1D-4F39-84FE-FB0624BE5052}" presName="visible" presStyleLbl="node1" presStyleIdx="0" presStyleCnt="6"/>
      <dgm:spPr>
        <a:solidFill>
          <a:schemeClr val="accent6">
            <a:lumMod val="20000"/>
            <a:lumOff val="80000"/>
          </a:schemeClr>
        </a:solidFill>
      </dgm:spPr>
    </dgm:pt>
    <dgm:pt modelId="{3D358C17-1221-4314-9BD6-FA3D8D5CFCFF}" type="pres">
      <dgm:prSet presAssocID="{8FF1FDB6-64CB-4E4E-8B74-381149AD1C57}" presName="Name25" presStyleLbl="parChTrans1D1" presStyleIdx="0" presStyleCnt="5"/>
      <dgm:spPr/>
    </dgm:pt>
    <dgm:pt modelId="{ABFF50A9-B364-447E-BA0B-7D549743229D}" type="pres">
      <dgm:prSet presAssocID="{355C4D8D-710D-475E-A1B5-3A57B2F943AA}" presName="node" presStyleCnt="0"/>
      <dgm:spPr/>
    </dgm:pt>
    <dgm:pt modelId="{2A813459-9204-42B2-B474-1A8447B7AC2E}" type="pres">
      <dgm:prSet presAssocID="{355C4D8D-710D-475E-A1B5-3A57B2F943AA}" presName="parentNode" presStyleLbl="node1" presStyleIdx="1" presStyleCnt="6" custScaleX="104401" custScaleY="104401">
        <dgm:presLayoutVars>
          <dgm:chMax val="1"/>
          <dgm:bulletEnabled val="1"/>
        </dgm:presLayoutVars>
      </dgm:prSet>
      <dgm:spPr/>
    </dgm:pt>
    <dgm:pt modelId="{57E5FC33-94C0-49F8-8105-CC686C089F73}" type="pres">
      <dgm:prSet presAssocID="{355C4D8D-710D-475E-A1B5-3A57B2F943AA}" presName="childNode" presStyleLbl="revTx" presStyleIdx="0" presStyleCnt="0">
        <dgm:presLayoutVars>
          <dgm:bulletEnabled val="1"/>
        </dgm:presLayoutVars>
      </dgm:prSet>
      <dgm:spPr/>
    </dgm:pt>
    <dgm:pt modelId="{8CC9AC50-8553-4F72-A6DC-32F133F19693}" type="pres">
      <dgm:prSet presAssocID="{28D6A9E6-F11B-422B-9A95-79DB9C498164}" presName="Name25" presStyleLbl="parChTrans1D1" presStyleIdx="1" presStyleCnt="5"/>
      <dgm:spPr/>
    </dgm:pt>
    <dgm:pt modelId="{CF3AA56B-3BE8-4706-A863-5CE250338DB4}" type="pres">
      <dgm:prSet presAssocID="{5DAB3A99-EA3D-4FFF-9497-7FF16663846E}" presName="node" presStyleCnt="0"/>
      <dgm:spPr/>
    </dgm:pt>
    <dgm:pt modelId="{5A0AB0D1-CEB5-4E3C-96FE-BAB37F4BFC87}" type="pres">
      <dgm:prSet presAssocID="{5DAB3A99-EA3D-4FFF-9497-7FF16663846E}" presName="parentNode" presStyleLbl="node1" presStyleIdx="2" presStyleCnt="6" custScaleX="104401" custScaleY="104401" custLinFactNeighborX="59289" custLinFactNeighborY="-18353">
        <dgm:presLayoutVars>
          <dgm:chMax val="1"/>
          <dgm:bulletEnabled val="1"/>
        </dgm:presLayoutVars>
      </dgm:prSet>
      <dgm:spPr/>
    </dgm:pt>
    <dgm:pt modelId="{456C00E3-7615-4731-9526-35CD4CE84D76}" type="pres">
      <dgm:prSet presAssocID="{5DAB3A99-EA3D-4FFF-9497-7FF16663846E}" presName="childNode" presStyleLbl="revTx" presStyleIdx="0" presStyleCnt="0">
        <dgm:presLayoutVars>
          <dgm:bulletEnabled val="1"/>
        </dgm:presLayoutVars>
      </dgm:prSet>
      <dgm:spPr/>
    </dgm:pt>
    <dgm:pt modelId="{F0C05F0F-31F9-457E-8CC5-008BDB264CE8}" type="pres">
      <dgm:prSet presAssocID="{7D8AD192-9B36-4731-BC90-FA5C88FDB65A}" presName="Name25" presStyleLbl="parChTrans1D1" presStyleIdx="2" presStyleCnt="5"/>
      <dgm:spPr/>
    </dgm:pt>
    <dgm:pt modelId="{56DD0DD1-BEA1-48D2-AAA4-594C9EB425DC}" type="pres">
      <dgm:prSet presAssocID="{0DDDEA8F-20EB-4FCF-B89D-42943BCD0B62}" presName="node" presStyleCnt="0"/>
      <dgm:spPr/>
    </dgm:pt>
    <dgm:pt modelId="{2E449505-2FF1-44EE-A902-6B6DB6BF5355}" type="pres">
      <dgm:prSet presAssocID="{0DDDEA8F-20EB-4FCF-B89D-42943BCD0B62}" presName="parentNode" presStyleLbl="node1" presStyleIdx="3" presStyleCnt="6" custScaleX="104401" custScaleY="104401" custLinFactNeighborX="59289" custLinFactNeighborY="6422">
        <dgm:presLayoutVars>
          <dgm:chMax val="1"/>
          <dgm:bulletEnabled val="1"/>
        </dgm:presLayoutVars>
      </dgm:prSet>
      <dgm:spPr/>
    </dgm:pt>
    <dgm:pt modelId="{C7884155-321A-4EE4-A84F-4AD9B462B26C}" type="pres">
      <dgm:prSet presAssocID="{0DDDEA8F-20EB-4FCF-B89D-42943BCD0B62}" presName="childNode" presStyleLbl="revTx" presStyleIdx="0" presStyleCnt="0">
        <dgm:presLayoutVars>
          <dgm:bulletEnabled val="1"/>
        </dgm:presLayoutVars>
      </dgm:prSet>
      <dgm:spPr/>
    </dgm:pt>
    <dgm:pt modelId="{635AD304-A0DD-4981-85D7-3217A361EDED}" type="pres">
      <dgm:prSet presAssocID="{C49CE7A0-2BF4-4895-B883-6BCCD291B679}" presName="Name25" presStyleLbl="parChTrans1D1" presStyleIdx="3" presStyleCnt="5"/>
      <dgm:spPr/>
    </dgm:pt>
    <dgm:pt modelId="{FF86E2F7-1234-4953-9DC0-2483D0A2B8F8}" type="pres">
      <dgm:prSet presAssocID="{6AFB84C2-73BF-4CE1-ABB9-863A23C8BBEF}" presName="node" presStyleCnt="0"/>
      <dgm:spPr/>
    </dgm:pt>
    <dgm:pt modelId="{3A7B9827-4069-4624-AFBD-CCA07345607E}" type="pres">
      <dgm:prSet presAssocID="{6AFB84C2-73BF-4CE1-ABB9-863A23C8BBEF}" presName="parentNode" presStyleLbl="node1" presStyleIdx="4" presStyleCnt="6" custScaleX="104401" custScaleY="104401" custLinFactNeighborX="361" custLinFactNeighborY="2834">
        <dgm:presLayoutVars>
          <dgm:chMax val="1"/>
          <dgm:bulletEnabled val="1"/>
        </dgm:presLayoutVars>
      </dgm:prSet>
      <dgm:spPr/>
    </dgm:pt>
    <dgm:pt modelId="{D1C0C462-44B9-4186-B1D8-83CEC5AEA945}" type="pres">
      <dgm:prSet presAssocID="{6AFB84C2-73BF-4CE1-ABB9-863A23C8BBEF}" presName="childNode" presStyleLbl="revTx" presStyleIdx="0" presStyleCnt="0">
        <dgm:presLayoutVars>
          <dgm:bulletEnabled val="1"/>
        </dgm:presLayoutVars>
      </dgm:prSet>
      <dgm:spPr/>
    </dgm:pt>
    <dgm:pt modelId="{C4D254BA-6252-4AFA-B32D-DA37358175D1}" type="pres">
      <dgm:prSet presAssocID="{4C60D8B3-BA47-407C-8045-8A067A50F7AF}" presName="Name25" presStyleLbl="parChTrans1D1" presStyleIdx="4" presStyleCnt="5"/>
      <dgm:spPr/>
    </dgm:pt>
    <dgm:pt modelId="{EA09F0C2-B476-44C2-BB62-6A10C6A669D3}" type="pres">
      <dgm:prSet presAssocID="{73357BB7-54EA-4CC1-AFC9-AA3652D37DF7}" presName="node" presStyleCnt="0"/>
      <dgm:spPr/>
    </dgm:pt>
    <dgm:pt modelId="{D56D9CA9-CA7B-4EB6-B2DE-FE2E11AFEA39}" type="pres">
      <dgm:prSet presAssocID="{73357BB7-54EA-4CC1-AFC9-AA3652D37DF7}" presName="parentNode" presStyleLbl="node1" presStyleIdx="5" presStyleCnt="6">
        <dgm:presLayoutVars>
          <dgm:chMax val="1"/>
          <dgm:bulletEnabled val="1"/>
        </dgm:presLayoutVars>
      </dgm:prSet>
      <dgm:spPr/>
    </dgm:pt>
    <dgm:pt modelId="{D963B7FC-1964-43FB-AEBB-FC4AF0638457}" type="pres">
      <dgm:prSet presAssocID="{73357BB7-54EA-4CC1-AFC9-AA3652D37DF7}" presName="childNode" presStyleLbl="revTx" presStyleIdx="0" presStyleCnt="0">
        <dgm:presLayoutVars>
          <dgm:bulletEnabled val="1"/>
        </dgm:presLayoutVars>
      </dgm:prSet>
      <dgm:spPr/>
    </dgm:pt>
  </dgm:ptLst>
  <dgm:cxnLst>
    <dgm:cxn modelId="{1EBF082A-4850-42B1-9607-524AAC98AF9E}" type="presOf" srcId="{6AFB84C2-73BF-4CE1-ABB9-863A23C8BBEF}" destId="{3A7B9827-4069-4624-AFBD-CCA07345607E}" srcOrd="0" destOrd="0" presId="urn:microsoft.com/office/officeart/2005/8/layout/radial2"/>
    <dgm:cxn modelId="{8EBEB35C-4EE8-4D35-8114-278E8A592250}" type="presOf" srcId="{5DAB3A99-EA3D-4FFF-9497-7FF16663846E}" destId="{5A0AB0D1-CEB5-4E3C-96FE-BAB37F4BFC87}" srcOrd="0" destOrd="0" presId="urn:microsoft.com/office/officeart/2005/8/layout/radial2"/>
    <dgm:cxn modelId="{21F49465-D09C-48F3-AD90-714826925C92}" type="presOf" srcId="{C49CE7A0-2BF4-4895-B883-6BCCD291B679}" destId="{635AD304-A0DD-4981-85D7-3217A361EDED}" srcOrd="0" destOrd="0" presId="urn:microsoft.com/office/officeart/2005/8/layout/radial2"/>
    <dgm:cxn modelId="{BA39C64B-49F6-44FD-9299-C18126687B0E}" type="presOf" srcId="{28D6A9E6-F11B-422B-9A95-79DB9C498164}" destId="{8CC9AC50-8553-4F72-A6DC-32F133F19693}" srcOrd="0" destOrd="0" presId="urn:microsoft.com/office/officeart/2005/8/layout/radial2"/>
    <dgm:cxn modelId="{EF99906E-BB1D-432E-A67D-008047CA0F58}" type="presOf" srcId="{355C4D8D-710D-475E-A1B5-3A57B2F943AA}" destId="{2A813459-9204-42B2-B474-1A8447B7AC2E}" srcOrd="0" destOrd="0" presId="urn:microsoft.com/office/officeart/2005/8/layout/radial2"/>
    <dgm:cxn modelId="{EF2FCA52-D282-4334-B945-42F2E577DD05}" srcId="{A6E7A731-AA1D-4F39-84FE-FB0624BE5052}" destId="{6AFB84C2-73BF-4CE1-ABB9-863A23C8BBEF}" srcOrd="3" destOrd="0" parTransId="{C49CE7A0-2BF4-4895-B883-6BCCD291B679}" sibTransId="{294DBF60-D559-45F0-AD83-5D449B27F376}"/>
    <dgm:cxn modelId="{3B2FF573-24AF-4F8E-93DD-9914D510E10F}" type="presOf" srcId="{7D8AD192-9B36-4731-BC90-FA5C88FDB65A}" destId="{F0C05F0F-31F9-457E-8CC5-008BDB264CE8}" srcOrd="0" destOrd="0" presId="urn:microsoft.com/office/officeart/2005/8/layout/radial2"/>
    <dgm:cxn modelId="{F3B67859-46BB-4FFB-957F-639DD12E0F0B}" srcId="{A6E7A731-AA1D-4F39-84FE-FB0624BE5052}" destId="{0DDDEA8F-20EB-4FCF-B89D-42943BCD0B62}" srcOrd="2" destOrd="0" parTransId="{7D8AD192-9B36-4731-BC90-FA5C88FDB65A}" sibTransId="{C3D2C9FC-E2FA-4E6D-9B53-BAE1A86B199F}"/>
    <dgm:cxn modelId="{B4B63E8E-864E-4EA1-BE94-A83F8646958F}" type="presOf" srcId="{73357BB7-54EA-4CC1-AFC9-AA3652D37DF7}" destId="{D56D9CA9-CA7B-4EB6-B2DE-FE2E11AFEA39}" srcOrd="0" destOrd="0" presId="urn:microsoft.com/office/officeart/2005/8/layout/radial2"/>
    <dgm:cxn modelId="{FA0A3F90-D9BB-4CB7-B047-4B934619C729}" srcId="{A6E7A731-AA1D-4F39-84FE-FB0624BE5052}" destId="{73357BB7-54EA-4CC1-AFC9-AA3652D37DF7}" srcOrd="4" destOrd="0" parTransId="{4C60D8B3-BA47-407C-8045-8A067A50F7AF}" sibTransId="{51A72A08-C7B1-4EEF-9D35-44CC216FA048}"/>
    <dgm:cxn modelId="{5A473BA7-4891-4590-BEA0-315A4F50F41A}" srcId="{A6E7A731-AA1D-4F39-84FE-FB0624BE5052}" destId="{355C4D8D-710D-475E-A1B5-3A57B2F943AA}" srcOrd="0" destOrd="0" parTransId="{8FF1FDB6-64CB-4E4E-8B74-381149AD1C57}" sibTransId="{760B8E96-7BAA-44F7-99F0-32E6732CDF29}"/>
    <dgm:cxn modelId="{F8DE6DB1-D547-4A97-8995-BEE45A86843F}" type="presOf" srcId="{0DDDEA8F-20EB-4FCF-B89D-42943BCD0B62}" destId="{2E449505-2FF1-44EE-A902-6B6DB6BF5355}" srcOrd="0" destOrd="0" presId="urn:microsoft.com/office/officeart/2005/8/layout/radial2"/>
    <dgm:cxn modelId="{675021B4-ACC8-4014-BF2E-2D58F66DDFFB}" srcId="{A6E7A731-AA1D-4F39-84FE-FB0624BE5052}" destId="{5DAB3A99-EA3D-4FFF-9497-7FF16663846E}" srcOrd="1" destOrd="0" parTransId="{28D6A9E6-F11B-422B-9A95-79DB9C498164}" sibTransId="{242A52B8-9095-409E-9104-B1744254D445}"/>
    <dgm:cxn modelId="{B2C425DC-6031-4B37-ACAA-B4321F01B7EF}" type="presOf" srcId="{8FF1FDB6-64CB-4E4E-8B74-381149AD1C57}" destId="{3D358C17-1221-4314-9BD6-FA3D8D5CFCFF}" srcOrd="0" destOrd="0" presId="urn:microsoft.com/office/officeart/2005/8/layout/radial2"/>
    <dgm:cxn modelId="{2CDA15E6-1A12-4C59-8C16-7B726D4F0E54}" type="presOf" srcId="{A6E7A731-AA1D-4F39-84FE-FB0624BE5052}" destId="{241FEF9D-510A-4936-975A-C5849886361A}" srcOrd="0" destOrd="0" presId="urn:microsoft.com/office/officeart/2005/8/layout/radial2"/>
    <dgm:cxn modelId="{33DA2EE7-8419-4D5B-8BDB-DDD209A0BF2A}" type="presOf" srcId="{4C60D8B3-BA47-407C-8045-8A067A50F7AF}" destId="{C4D254BA-6252-4AFA-B32D-DA37358175D1}" srcOrd="0" destOrd="0" presId="urn:microsoft.com/office/officeart/2005/8/layout/radial2"/>
    <dgm:cxn modelId="{1E7A1CE5-554F-4571-8005-40242312E890}" type="presParOf" srcId="{241FEF9D-510A-4936-975A-C5849886361A}" destId="{BFE42976-763F-4E5A-BF64-6EDCFA4FB2A3}" srcOrd="0" destOrd="0" presId="urn:microsoft.com/office/officeart/2005/8/layout/radial2"/>
    <dgm:cxn modelId="{C6FCCA2E-1D59-4487-8B45-B176934BFF55}" type="presParOf" srcId="{BFE42976-763F-4E5A-BF64-6EDCFA4FB2A3}" destId="{5A472505-F0FD-4C54-84A1-3470C861757F}" srcOrd="0" destOrd="0" presId="urn:microsoft.com/office/officeart/2005/8/layout/radial2"/>
    <dgm:cxn modelId="{9A7897A3-6A9F-45AB-8085-E457FE2907D7}" type="presParOf" srcId="{5A472505-F0FD-4C54-84A1-3470C861757F}" destId="{B8C6C33B-D03A-4972-8A00-A0134B01DE12}" srcOrd="0" destOrd="0" presId="urn:microsoft.com/office/officeart/2005/8/layout/radial2"/>
    <dgm:cxn modelId="{71DFEB0F-1DDC-4504-A68D-D6C42A1B9FAC}" type="presParOf" srcId="{5A472505-F0FD-4C54-84A1-3470C861757F}" destId="{0A6E81A7-2732-4E66-8640-4F29ECF14B48}" srcOrd="1" destOrd="0" presId="urn:microsoft.com/office/officeart/2005/8/layout/radial2"/>
    <dgm:cxn modelId="{BE37FBC0-AE9A-4FBF-B1B1-B57373E80FC5}" type="presParOf" srcId="{BFE42976-763F-4E5A-BF64-6EDCFA4FB2A3}" destId="{3D358C17-1221-4314-9BD6-FA3D8D5CFCFF}" srcOrd="1" destOrd="0" presId="urn:microsoft.com/office/officeart/2005/8/layout/radial2"/>
    <dgm:cxn modelId="{868375B3-7EC0-4F9A-B6B6-96C50357C091}" type="presParOf" srcId="{BFE42976-763F-4E5A-BF64-6EDCFA4FB2A3}" destId="{ABFF50A9-B364-447E-BA0B-7D549743229D}" srcOrd="2" destOrd="0" presId="urn:microsoft.com/office/officeart/2005/8/layout/radial2"/>
    <dgm:cxn modelId="{19D04635-3ADA-44A0-B208-73F9F76CB291}" type="presParOf" srcId="{ABFF50A9-B364-447E-BA0B-7D549743229D}" destId="{2A813459-9204-42B2-B474-1A8447B7AC2E}" srcOrd="0" destOrd="0" presId="urn:microsoft.com/office/officeart/2005/8/layout/radial2"/>
    <dgm:cxn modelId="{764FE4C8-0157-4CF3-82E6-5CF645E5C033}" type="presParOf" srcId="{ABFF50A9-B364-447E-BA0B-7D549743229D}" destId="{57E5FC33-94C0-49F8-8105-CC686C089F73}" srcOrd="1" destOrd="0" presId="urn:microsoft.com/office/officeart/2005/8/layout/radial2"/>
    <dgm:cxn modelId="{75D4BCEE-F9D6-478E-9D31-799DD5F84D35}" type="presParOf" srcId="{BFE42976-763F-4E5A-BF64-6EDCFA4FB2A3}" destId="{8CC9AC50-8553-4F72-A6DC-32F133F19693}" srcOrd="3" destOrd="0" presId="urn:microsoft.com/office/officeart/2005/8/layout/radial2"/>
    <dgm:cxn modelId="{F9BB7B74-FAA6-4BD4-B07A-E4485DF6E6AB}" type="presParOf" srcId="{BFE42976-763F-4E5A-BF64-6EDCFA4FB2A3}" destId="{CF3AA56B-3BE8-4706-A863-5CE250338DB4}" srcOrd="4" destOrd="0" presId="urn:microsoft.com/office/officeart/2005/8/layout/radial2"/>
    <dgm:cxn modelId="{45A6A549-7DDA-4BDD-830E-0EE6429EAA0B}" type="presParOf" srcId="{CF3AA56B-3BE8-4706-A863-5CE250338DB4}" destId="{5A0AB0D1-CEB5-4E3C-96FE-BAB37F4BFC87}" srcOrd="0" destOrd="0" presId="urn:microsoft.com/office/officeart/2005/8/layout/radial2"/>
    <dgm:cxn modelId="{712C246C-9354-4B28-B687-E47C2C50988B}" type="presParOf" srcId="{CF3AA56B-3BE8-4706-A863-5CE250338DB4}" destId="{456C00E3-7615-4731-9526-35CD4CE84D76}" srcOrd="1" destOrd="0" presId="urn:microsoft.com/office/officeart/2005/8/layout/radial2"/>
    <dgm:cxn modelId="{576EEFAF-623B-4DD2-80FE-C07F0E2BA3D1}" type="presParOf" srcId="{BFE42976-763F-4E5A-BF64-6EDCFA4FB2A3}" destId="{F0C05F0F-31F9-457E-8CC5-008BDB264CE8}" srcOrd="5" destOrd="0" presId="urn:microsoft.com/office/officeart/2005/8/layout/radial2"/>
    <dgm:cxn modelId="{E707AC3F-EF17-4ABA-80FD-FA96FF07C1F1}" type="presParOf" srcId="{BFE42976-763F-4E5A-BF64-6EDCFA4FB2A3}" destId="{56DD0DD1-BEA1-48D2-AAA4-594C9EB425DC}" srcOrd="6" destOrd="0" presId="urn:microsoft.com/office/officeart/2005/8/layout/radial2"/>
    <dgm:cxn modelId="{0572C2DF-87B3-4659-AB7D-B689AC4B4653}" type="presParOf" srcId="{56DD0DD1-BEA1-48D2-AAA4-594C9EB425DC}" destId="{2E449505-2FF1-44EE-A902-6B6DB6BF5355}" srcOrd="0" destOrd="0" presId="urn:microsoft.com/office/officeart/2005/8/layout/radial2"/>
    <dgm:cxn modelId="{533AA80E-426E-47BF-A423-E9BD8DC7FC04}" type="presParOf" srcId="{56DD0DD1-BEA1-48D2-AAA4-594C9EB425DC}" destId="{C7884155-321A-4EE4-A84F-4AD9B462B26C}" srcOrd="1" destOrd="0" presId="urn:microsoft.com/office/officeart/2005/8/layout/radial2"/>
    <dgm:cxn modelId="{5EA9B5E9-EBC5-4110-854F-E66B24D39BBE}" type="presParOf" srcId="{BFE42976-763F-4E5A-BF64-6EDCFA4FB2A3}" destId="{635AD304-A0DD-4981-85D7-3217A361EDED}" srcOrd="7" destOrd="0" presId="urn:microsoft.com/office/officeart/2005/8/layout/radial2"/>
    <dgm:cxn modelId="{330FA2ED-ED17-49B5-8D3A-A7A886EA6148}" type="presParOf" srcId="{BFE42976-763F-4E5A-BF64-6EDCFA4FB2A3}" destId="{FF86E2F7-1234-4953-9DC0-2483D0A2B8F8}" srcOrd="8" destOrd="0" presId="urn:microsoft.com/office/officeart/2005/8/layout/radial2"/>
    <dgm:cxn modelId="{57724A52-B218-4AA4-87FF-FD70B1076488}" type="presParOf" srcId="{FF86E2F7-1234-4953-9DC0-2483D0A2B8F8}" destId="{3A7B9827-4069-4624-AFBD-CCA07345607E}" srcOrd="0" destOrd="0" presId="urn:microsoft.com/office/officeart/2005/8/layout/radial2"/>
    <dgm:cxn modelId="{1F37B7FF-9F4E-4C69-81C6-66699393DCC4}" type="presParOf" srcId="{FF86E2F7-1234-4953-9DC0-2483D0A2B8F8}" destId="{D1C0C462-44B9-4186-B1D8-83CEC5AEA945}" srcOrd="1" destOrd="0" presId="urn:microsoft.com/office/officeart/2005/8/layout/radial2"/>
    <dgm:cxn modelId="{A41852EC-1124-49E6-877D-CA0911262EF8}" type="presParOf" srcId="{BFE42976-763F-4E5A-BF64-6EDCFA4FB2A3}" destId="{C4D254BA-6252-4AFA-B32D-DA37358175D1}" srcOrd="9" destOrd="0" presId="urn:microsoft.com/office/officeart/2005/8/layout/radial2"/>
    <dgm:cxn modelId="{570CD7F2-A9D5-4D96-A086-7C8AE12863FA}" type="presParOf" srcId="{BFE42976-763F-4E5A-BF64-6EDCFA4FB2A3}" destId="{EA09F0C2-B476-44C2-BB62-6A10C6A669D3}" srcOrd="10" destOrd="0" presId="urn:microsoft.com/office/officeart/2005/8/layout/radial2"/>
    <dgm:cxn modelId="{66CD4E49-16DF-475F-95FD-6A34B62B0B30}" type="presParOf" srcId="{EA09F0C2-B476-44C2-BB62-6A10C6A669D3}" destId="{D56D9CA9-CA7B-4EB6-B2DE-FE2E11AFEA39}" srcOrd="0" destOrd="0" presId="urn:microsoft.com/office/officeart/2005/8/layout/radial2"/>
    <dgm:cxn modelId="{A8ED1C70-50B3-4E92-9447-3C12F989C491}" type="presParOf" srcId="{EA09F0C2-B476-44C2-BB62-6A10C6A669D3}" destId="{D963B7FC-1964-43FB-AEBB-FC4AF0638457}" srcOrd="1" destOrd="0" presId="urn:microsoft.com/office/officeart/2005/8/layout/radial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254BA-6252-4AFA-B32D-DA37358175D1}">
      <dsp:nvSpPr>
        <dsp:cNvPr id="0" name=""/>
        <dsp:cNvSpPr/>
      </dsp:nvSpPr>
      <dsp:spPr>
        <a:xfrm rot="3371463">
          <a:off x="7231519" y="12529088"/>
          <a:ext cx="5078797" cy="34189"/>
        </a:xfrm>
        <a:custGeom>
          <a:avLst/>
          <a:gdLst/>
          <a:ahLst/>
          <a:cxnLst/>
          <a:rect l="0" t="0" r="0" b="0"/>
          <a:pathLst>
            <a:path>
              <a:moveTo>
                <a:pt x="0" y="17094"/>
              </a:moveTo>
              <a:lnTo>
                <a:pt x="5078797" y="17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5AD304-A0DD-4981-85D7-3217A361EDED}">
      <dsp:nvSpPr>
        <dsp:cNvPr id="0" name=""/>
        <dsp:cNvSpPr/>
      </dsp:nvSpPr>
      <dsp:spPr>
        <a:xfrm rot="1772709">
          <a:off x="8635738" y="10783240"/>
          <a:ext cx="4516197" cy="34189"/>
        </a:xfrm>
        <a:custGeom>
          <a:avLst/>
          <a:gdLst/>
          <a:ahLst/>
          <a:cxnLst/>
          <a:rect l="0" t="0" r="0" b="0"/>
          <a:pathLst>
            <a:path>
              <a:moveTo>
                <a:pt x="0" y="17094"/>
              </a:moveTo>
              <a:lnTo>
                <a:pt x="4516197" y="17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C05F0F-31F9-457E-8CC5-008BDB264CE8}">
      <dsp:nvSpPr>
        <dsp:cNvPr id="0" name=""/>
        <dsp:cNvSpPr/>
      </dsp:nvSpPr>
      <dsp:spPr>
        <a:xfrm rot="68717">
          <a:off x="8928740" y="8786280"/>
          <a:ext cx="6249845" cy="34189"/>
        </a:xfrm>
        <a:custGeom>
          <a:avLst/>
          <a:gdLst/>
          <a:ahLst/>
          <a:cxnLst/>
          <a:rect l="0" t="0" r="0" b="0"/>
          <a:pathLst>
            <a:path>
              <a:moveTo>
                <a:pt x="0" y="17094"/>
              </a:moveTo>
              <a:lnTo>
                <a:pt x="6249845" y="17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C9AC50-8553-4F72-A6DC-32F133F19693}">
      <dsp:nvSpPr>
        <dsp:cNvPr id="0" name=""/>
        <dsp:cNvSpPr/>
      </dsp:nvSpPr>
      <dsp:spPr>
        <a:xfrm rot="19989008">
          <a:off x="8588489" y="6385442"/>
          <a:ext cx="6323792" cy="34189"/>
        </a:xfrm>
        <a:custGeom>
          <a:avLst/>
          <a:gdLst/>
          <a:ahLst/>
          <a:cxnLst/>
          <a:rect l="0" t="0" r="0" b="0"/>
          <a:pathLst>
            <a:path>
              <a:moveTo>
                <a:pt x="0" y="17094"/>
              </a:moveTo>
              <a:lnTo>
                <a:pt x="6323792" y="17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358C17-1221-4314-9BD6-FA3D8D5CFCFF}">
      <dsp:nvSpPr>
        <dsp:cNvPr id="0" name=""/>
        <dsp:cNvSpPr/>
      </dsp:nvSpPr>
      <dsp:spPr>
        <a:xfrm rot="18223140">
          <a:off x="7240322" y="4877172"/>
          <a:ext cx="5006658" cy="34189"/>
        </a:xfrm>
        <a:custGeom>
          <a:avLst/>
          <a:gdLst/>
          <a:ahLst/>
          <a:cxnLst/>
          <a:rect l="0" t="0" r="0" b="0"/>
          <a:pathLst>
            <a:path>
              <a:moveTo>
                <a:pt x="0" y="17094"/>
              </a:moveTo>
              <a:lnTo>
                <a:pt x="5006658" y="17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6E81A7-2732-4E66-8640-4F29ECF14B48}">
      <dsp:nvSpPr>
        <dsp:cNvPr id="0" name=""/>
        <dsp:cNvSpPr/>
      </dsp:nvSpPr>
      <dsp:spPr>
        <a:xfrm>
          <a:off x="4728251" y="6235089"/>
          <a:ext cx="4942486" cy="4942486"/>
        </a:xfrm>
        <a:prstGeom prst="ellipse">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813459-9204-42B2-B474-1A8447B7AC2E}">
      <dsp:nvSpPr>
        <dsp:cNvPr id="0" name=""/>
        <dsp:cNvSpPr/>
      </dsp:nvSpPr>
      <dsp:spPr>
        <a:xfrm>
          <a:off x="10444626" y="-23510"/>
          <a:ext cx="3096003" cy="309600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fr-FR" sz="3400" kern="1200" dirty="0"/>
            <a:t>STANDARDS DB</a:t>
          </a:r>
          <a:endParaRPr lang="en-US" sz="3400" kern="1200" dirty="0"/>
        </a:p>
      </dsp:txBody>
      <dsp:txXfrm>
        <a:off x="10898025" y="429889"/>
        <a:ext cx="2189205" cy="2189205"/>
      </dsp:txXfrm>
    </dsp:sp>
    <dsp:sp modelId="{5A0AB0D1-CEB5-4E3C-96FE-BAB37F4BFC87}">
      <dsp:nvSpPr>
        <dsp:cNvPr id="0" name=""/>
        <dsp:cNvSpPr/>
      </dsp:nvSpPr>
      <dsp:spPr>
        <a:xfrm>
          <a:off x="14404523" y="2727289"/>
          <a:ext cx="3096003" cy="309600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fr-FR" sz="4000" b="1" kern="1200" dirty="0">
              <a:latin typeface="Abadi Extra Light" panose="020B0204020104020204" pitchFamily="34" charset="0"/>
            </a:rPr>
            <a:t>AUDIT REPORT TOOL</a:t>
          </a:r>
          <a:endParaRPr lang="en-US" sz="4000" b="1" kern="1200" dirty="0">
            <a:latin typeface="Abadi Extra Light" panose="020B0204020104020204" pitchFamily="34" charset="0"/>
          </a:endParaRPr>
        </a:p>
      </dsp:txBody>
      <dsp:txXfrm>
        <a:off x="14857922" y="3180688"/>
        <a:ext cx="2189205" cy="2189205"/>
      </dsp:txXfrm>
    </dsp:sp>
    <dsp:sp modelId="{2E449505-2FF1-44EE-A902-6B6DB6BF5355}">
      <dsp:nvSpPr>
        <dsp:cNvPr id="0" name=""/>
        <dsp:cNvSpPr/>
      </dsp:nvSpPr>
      <dsp:spPr>
        <a:xfrm>
          <a:off x="15177652" y="7348774"/>
          <a:ext cx="3096003" cy="309600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fr-FR" sz="4000" b="1" kern="1200" dirty="0">
              <a:latin typeface="Abadi Extra Light" panose="020B0204020104020204" pitchFamily="34" charset="0"/>
            </a:rPr>
            <a:t>POLICY MANAGER</a:t>
          </a:r>
          <a:endParaRPr lang="en-US" sz="4000" b="1" kern="1200" dirty="0">
            <a:latin typeface="Abadi Extra Light" panose="020B0204020104020204" pitchFamily="34" charset="0"/>
          </a:endParaRPr>
        </a:p>
      </dsp:txBody>
      <dsp:txXfrm>
        <a:off x="15631051" y="7802173"/>
        <a:ext cx="2189205" cy="2189205"/>
      </dsp:txXfrm>
    </dsp:sp>
    <dsp:sp modelId="{3A7B9827-4069-4624-AFBD-CCA07345607E}">
      <dsp:nvSpPr>
        <dsp:cNvPr id="0" name=""/>
        <dsp:cNvSpPr/>
      </dsp:nvSpPr>
      <dsp:spPr>
        <a:xfrm>
          <a:off x="12657018" y="11129157"/>
          <a:ext cx="3096003" cy="3096003"/>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fr-FR" sz="4000" b="1" kern="1200" dirty="0">
              <a:latin typeface="Abadi Extra Light" panose="020B0204020104020204" pitchFamily="34" charset="0"/>
            </a:rPr>
            <a:t>GDPR MANAGER</a:t>
          </a:r>
          <a:endParaRPr lang="en-US" sz="4000" b="1" kern="1200" dirty="0">
            <a:latin typeface="Abadi Extra Light" panose="020B0204020104020204" pitchFamily="34" charset="0"/>
          </a:endParaRPr>
        </a:p>
      </dsp:txBody>
      <dsp:txXfrm>
        <a:off x="13110417" y="11582556"/>
        <a:ext cx="2189205" cy="2189205"/>
      </dsp:txXfrm>
    </dsp:sp>
    <dsp:sp modelId="{D56D9CA9-CA7B-4EB6-B2DE-FE2E11AFEA39}">
      <dsp:nvSpPr>
        <dsp:cNvPr id="0" name=""/>
        <dsp:cNvSpPr/>
      </dsp:nvSpPr>
      <dsp:spPr>
        <a:xfrm>
          <a:off x="10526195" y="14405427"/>
          <a:ext cx="2965491" cy="296549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fr-FR" sz="4000" b="1" kern="1200" dirty="0">
              <a:latin typeface="Abadi Extra Light" panose="020B0204020104020204" pitchFamily="34" charset="0"/>
            </a:rPr>
            <a:t>Utility Tools</a:t>
          </a:r>
          <a:endParaRPr lang="en-US" sz="4000" b="1" kern="1200" dirty="0">
            <a:latin typeface="Abadi Extra Light" panose="020B0204020104020204" pitchFamily="34" charset="0"/>
          </a:endParaRPr>
        </a:p>
      </dsp:txBody>
      <dsp:txXfrm>
        <a:off x="10960481" y="14839713"/>
        <a:ext cx="2096919" cy="209691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A9D690-11EF-4390-A99B-B0B728D15D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2E48F86-65E2-484B-97FE-8A89372799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4B64B7-C773-475A-B796-7DCA1A74C1CA}" type="datetimeFigureOut">
              <a:rPr lang="en-US" smtClean="0"/>
              <a:t>5/6/2024</a:t>
            </a:fld>
            <a:endParaRPr lang="en-US"/>
          </a:p>
        </p:txBody>
      </p:sp>
      <p:sp>
        <p:nvSpPr>
          <p:cNvPr id="4" name="Footer Placeholder 3">
            <a:extLst>
              <a:ext uri="{FF2B5EF4-FFF2-40B4-BE49-F238E27FC236}">
                <a16:creationId xmlns:a16="http://schemas.microsoft.com/office/drawing/2014/main" id="{0C52ACD1-A5A1-4B58-A2FC-AA0637F442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C55F7E-4856-4227-AD9A-BAA4DF9D2A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0B5371-E08D-4480-89AB-363D4696C1F0}" type="slidenum">
              <a:rPr lang="en-US" smtClean="0"/>
              <a:t>‹#›</a:t>
            </a:fld>
            <a:endParaRPr lang="en-US"/>
          </a:p>
        </p:txBody>
      </p:sp>
    </p:spTree>
    <p:extLst>
      <p:ext uri="{BB962C8B-B14F-4D97-AF65-F5344CB8AC3E}">
        <p14:creationId xmlns:p14="http://schemas.microsoft.com/office/powerpoint/2010/main" val="4087002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6F57C-21A3-B74B-B8A8-629822D590C4}" type="datetimeFigureOut">
              <a:rPr lang="fr-FR" smtClean="0"/>
              <a:t>06/05/2024</a:t>
            </a:fld>
            <a:endParaRPr lang="fr-FR"/>
          </a:p>
        </p:txBody>
      </p:sp>
      <p:sp>
        <p:nvSpPr>
          <p:cNvPr id="4" name="Espace réservé de l'image des diapositives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01FEA-F41B-F145-A679-5B9E6BCE0838}" type="slidenum">
              <a:rPr lang="fr-FR" smtClean="0"/>
              <a:t>‹#›</a:t>
            </a:fld>
            <a:endParaRPr lang="fr-FR"/>
          </a:p>
        </p:txBody>
      </p:sp>
    </p:spTree>
    <p:extLst>
      <p:ext uri="{BB962C8B-B14F-4D97-AF65-F5344CB8AC3E}">
        <p14:creationId xmlns:p14="http://schemas.microsoft.com/office/powerpoint/2010/main" val="2224350142"/>
      </p:ext>
    </p:extLst>
  </p:cSld>
  <p:clrMap bg1="lt1" tx1="dk1" bg2="lt2" tx2="dk2" accent1="accent1" accent2="accent2" accent3="accent3" accent4="accent4" accent5="accent5" accent6="accent6" hlink="hlink" folHlink="folHlink"/>
  <p:notesStyle>
    <a:lvl1pPr marL="0" algn="l" defTabSz="3504298" rtl="0" eaLnBrk="1" latinLnBrk="0" hangingPunct="1">
      <a:defRPr sz="4598" kern="1200">
        <a:solidFill>
          <a:schemeClr val="tx1"/>
        </a:solidFill>
        <a:latin typeface="+mn-lt"/>
        <a:ea typeface="+mn-ea"/>
        <a:cs typeface="+mn-cs"/>
      </a:defRPr>
    </a:lvl1pPr>
    <a:lvl2pPr marL="1752149" algn="l" defTabSz="3504298" rtl="0" eaLnBrk="1" latinLnBrk="0" hangingPunct="1">
      <a:defRPr sz="4598" kern="1200">
        <a:solidFill>
          <a:schemeClr val="tx1"/>
        </a:solidFill>
        <a:latin typeface="+mn-lt"/>
        <a:ea typeface="+mn-ea"/>
        <a:cs typeface="+mn-cs"/>
      </a:defRPr>
    </a:lvl2pPr>
    <a:lvl3pPr marL="3504298" algn="l" defTabSz="3504298" rtl="0" eaLnBrk="1" latinLnBrk="0" hangingPunct="1">
      <a:defRPr sz="4598" kern="1200">
        <a:solidFill>
          <a:schemeClr val="tx1"/>
        </a:solidFill>
        <a:latin typeface="+mn-lt"/>
        <a:ea typeface="+mn-ea"/>
        <a:cs typeface="+mn-cs"/>
      </a:defRPr>
    </a:lvl3pPr>
    <a:lvl4pPr marL="5256451" algn="l" defTabSz="3504298" rtl="0" eaLnBrk="1" latinLnBrk="0" hangingPunct="1">
      <a:defRPr sz="4598" kern="1200">
        <a:solidFill>
          <a:schemeClr val="tx1"/>
        </a:solidFill>
        <a:latin typeface="+mn-lt"/>
        <a:ea typeface="+mn-ea"/>
        <a:cs typeface="+mn-cs"/>
      </a:defRPr>
    </a:lvl4pPr>
    <a:lvl5pPr marL="7008600" algn="l" defTabSz="3504298" rtl="0" eaLnBrk="1" latinLnBrk="0" hangingPunct="1">
      <a:defRPr sz="4598" kern="1200">
        <a:solidFill>
          <a:schemeClr val="tx1"/>
        </a:solidFill>
        <a:latin typeface="+mn-lt"/>
        <a:ea typeface="+mn-ea"/>
        <a:cs typeface="+mn-cs"/>
      </a:defRPr>
    </a:lvl5pPr>
    <a:lvl6pPr marL="8760749" algn="l" defTabSz="3504298" rtl="0" eaLnBrk="1" latinLnBrk="0" hangingPunct="1">
      <a:defRPr sz="4598" kern="1200">
        <a:solidFill>
          <a:schemeClr val="tx1"/>
        </a:solidFill>
        <a:latin typeface="+mn-lt"/>
        <a:ea typeface="+mn-ea"/>
        <a:cs typeface="+mn-cs"/>
      </a:defRPr>
    </a:lvl6pPr>
    <a:lvl7pPr marL="10512899" algn="l" defTabSz="3504298" rtl="0" eaLnBrk="1" latinLnBrk="0" hangingPunct="1">
      <a:defRPr sz="4598" kern="1200">
        <a:solidFill>
          <a:schemeClr val="tx1"/>
        </a:solidFill>
        <a:latin typeface="+mn-lt"/>
        <a:ea typeface="+mn-ea"/>
        <a:cs typeface="+mn-cs"/>
      </a:defRPr>
    </a:lvl7pPr>
    <a:lvl8pPr marL="12265048" algn="l" defTabSz="3504298" rtl="0" eaLnBrk="1" latinLnBrk="0" hangingPunct="1">
      <a:defRPr sz="4598" kern="1200">
        <a:solidFill>
          <a:schemeClr val="tx1"/>
        </a:solidFill>
        <a:latin typeface="+mn-lt"/>
        <a:ea typeface="+mn-ea"/>
        <a:cs typeface="+mn-cs"/>
      </a:defRPr>
    </a:lvl8pPr>
    <a:lvl9pPr marL="14017200" algn="l" defTabSz="3504298" rtl="0" eaLnBrk="1" latinLnBrk="0" hangingPunct="1">
      <a:defRPr sz="45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D01FEA-F41B-F145-A679-5B9E6BCE0838}" type="slidenum">
              <a:rPr lang="fr-FR" smtClean="0"/>
              <a:t>7</a:t>
            </a:fld>
            <a:endParaRPr lang="fr-FR"/>
          </a:p>
        </p:txBody>
      </p:sp>
    </p:spTree>
    <p:extLst>
      <p:ext uri="{BB962C8B-B14F-4D97-AF65-F5344CB8AC3E}">
        <p14:creationId xmlns:p14="http://schemas.microsoft.com/office/powerpoint/2010/main" val="346729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1D25A1-8E71-447C-9ED6-12CA06DADE7E}"/>
              </a:ext>
            </a:extLst>
          </p:cNvPr>
          <p:cNvSpPr txBox="1"/>
          <p:nvPr userDrawn="1"/>
        </p:nvSpPr>
        <p:spPr>
          <a:xfrm>
            <a:off x="31298606" y="19716206"/>
            <a:ext cx="11468644" cy="7725192"/>
          </a:xfrm>
          <a:prstGeom prst="rect">
            <a:avLst/>
          </a:prstGeom>
          <a:noFill/>
        </p:spPr>
        <p:txBody>
          <a:bodyPr wrap="square" rtlCol="0">
            <a:spAutoFit/>
          </a:bodyPr>
          <a:lstStyle/>
          <a:p>
            <a:pPr algn="ctr"/>
            <a:r>
              <a:rPr lang="fr-FR" sz="49600" i="0" dirty="0">
                <a:ln>
                  <a:noFill/>
                </a:ln>
                <a:gradFill flip="none" rotWithShape="1">
                  <a:gsLst>
                    <a:gs pos="49000">
                      <a:schemeClr val="tx2"/>
                    </a:gs>
                    <a:gs pos="30000">
                      <a:srgbClr val="B3B4C6"/>
                    </a:gs>
                    <a:gs pos="68000">
                      <a:schemeClr val="tx2"/>
                    </a:gs>
                  </a:gsLst>
                  <a:lin ang="5400000" scaled="1"/>
                  <a:tileRect/>
                </a:gradFill>
                <a:latin typeface="Avenir Next LT Pro Light" panose="020B0304020202020204" pitchFamily="34" charset="0"/>
              </a:rPr>
              <a:t>v24</a:t>
            </a:r>
            <a:endParaRPr lang="en-US" sz="49600" i="0" dirty="0">
              <a:ln>
                <a:noFill/>
              </a:ln>
              <a:gradFill flip="none" rotWithShape="1">
                <a:gsLst>
                  <a:gs pos="49000">
                    <a:schemeClr val="tx2"/>
                  </a:gs>
                  <a:gs pos="30000">
                    <a:srgbClr val="B3B4C6"/>
                  </a:gs>
                  <a:gs pos="68000">
                    <a:schemeClr val="tx2"/>
                  </a:gs>
                </a:gsLst>
                <a:lin ang="5400000" scaled="1"/>
                <a:tileRect/>
              </a:gradFill>
              <a:latin typeface="Avenir Next LT Pro Light" panose="020B0304020202020204" pitchFamily="34" charset="0"/>
            </a:endParaRPr>
          </a:p>
        </p:txBody>
      </p:sp>
    </p:spTree>
    <p:extLst>
      <p:ext uri="{BB962C8B-B14F-4D97-AF65-F5344CB8AC3E}">
        <p14:creationId xmlns:p14="http://schemas.microsoft.com/office/powerpoint/2010/main" val="421840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FC93-E7E5-4ABB-BCD6-D517A2A010B4}"/>
              </a:ext>
            </a:extLst>
          </p:cNvPr>
          <p:cNvSpPr>
            <a:spLocks noGrp="1"/>
          </p:cNvSpPr>
          <p:nvPr>
            <p:ph type="title" hasCustomPrompt="1"/>
          </p:nvPr>
        </p:nvSpPr>
        <p:spPr>
          <a:xfrm>
            <a:off x="14140544" y="19422155"/>
            <a:ext cx="26517600" cy="5542189"/>
          </a:xfrm>
          <a:prstGeom prst="rect">
            <a:avLst/>
          </a:prstGeom>
        </p:spPr>
        <p:txBody>
          <a:bodyPr anchor="ctr"/>
          <a:lstStyle>
            <a:lvl1pPr marL="0" indent="0" algn="ctr">
              <a:tabLst>
                <a:tab pos="1958975" algn="l"/>
              </a:tabLst>
              <a:defRPr sz="19900" i="1">
                <a:solidFill>
                  <a:schemeClr val="tx2"/>
                </a:solidFill>
                <a:latin typeface="Avenir Next LT Pro" panose="020B0504020202020204" pitchFamily="34" charset="0"/>
              </a:defRPr>
            </a:lvl1pPr>
          </a:lstStyle>
          <a:p>
            <a:r>
              <a:rPr lang="en-US" noProof="0" dirty="0"/>
              <a:t>Click to edit title</a:t>
            </a:r>
          </a:p>
        </p:txBody>
      </p:sp>
      <p:sp>
        <p:nvSpPr>
          <p:cNvPr id="15" name="Text Placeholder 14">
            <a:extLst>
              <a:ext uri="{FF2B5EF4-FFF2-40B4-BE49-F238E27FC236}">
                <a16:creationId xmlns:a16="http://schemas.microsoft.com/office/drawing/2014/main" id="{122C9FF2-E2BC-466E-BE16-656796C74DA6}"/>
              </a:ext>
            </a:extLst>
          </p:cNvPr>
          <p:cNvSpPr>
            <a:spLocks noGrp="1"/>
          </p:cNvSpPr>
          <p:nvPr>
            <p:ph type="body" sz="quarter" idx="10" hasCustomPrompt="1"/>
          </p:nvPr>
        </p:nvSpPr>
        <p:spPr>
          <a:xfrm>
            <a:off x="0" y="26484490"/>
            <a:ext cx="42767250" cy="1992539"/>
          </a:xfrm>
          <a:prstGeom prst="rect">
            <a:avLst/>
          </a:prstGeom>
        </p:spPr>
        <p:txBody>
          <a:bodyPr anchor="ctr"/>
          <a:lstStyle>
            <a:lvl1pPr marL="0" indent="0" algn="ctr">
              <a:buNone/>
              <a:defRPr sz="14400">
                <a:solidFill>
                  <a:srgbClr val="B3B4C6"/>
                </a:solidFill>
                <a:latin typeface="Avenir Next LT Pro" panose="020B0504020202020204" pitchFamily="34" charset="0"/>
              </a:defRPr>
            </a:lvl1pPr>
            <a:lvl2pPr marL="457200" indent="0">
              <a:buNone/>
              <a:defRPr sz="9600">
                <a:solidFill>
                  <a:srgbClr val="B3B4C6"/>
                </a:solidFill>
                <a:latin typeface="Avenir Next LT Pro" panose="020B0504020202020204" pitchFamily="34" charset="0"/>
              </a:defRPr>
            </a:lvl2pPr>
            <a:lvl3pPr marL="914400" indent="0">
              <a:buNone/>
              <a:defRPr sz="9600">
                <a:solidFill>
                  <a:srgbClr val="B3B4C6"/>
                </a:solidFill>
                <a:latin typeface="Avenir Next LT Pro" panose="020B0504020202020204" pitchFamily="34" charset="0"/>
              </a:defRPr>
            </a:lvl3pPr>
            <a:lvl4pPr marL="1371600" indent="0">
              <a:buNone/>
              <a:defRPr sz="9600">
                <a:solidFill>
                  <a:srgbClr val="B3B4C6"/>
                </a:solidFill>
                <a:latin typeface="Avenir Next LT Pro" panose="020B0504020202020204" pitchFamily="34" charset="0"/>
              </a:defRPr>
            </a:lvl4pPr>
            <a:lvl5pPr marL="1828800" indent="0">
              <a:buNone/>
              <a:defRPr sz="9600">
                <a:solidFill>
                  <a:srgbClr val="B3B4C6"/>
                </a:solidFill>
                <a:latin typeface="Avenir Next LT Pro" panose="020B0504020202020204" pitchFamily="34" charset="0"/>
              </a:defRPr>
            </a:lvl5pPr>
          </a:lstStyle>
          <a:p>
            <a:pPr lvl="0"/>
            <a:r>
              <a:rPr lang="en-US" dirty="0"/>
              <a:t>Click to edit subtitle</a:t>
            </a:r>
          </a:p>
        </p:txBody>
      </p:sp>
    </p:spTree>
    <p:extLst>
      <p:ext uri="{BB962C8B-B14F-4D97-AF65-F5344CB8AC3E}">
        <p14:creationId xmlns:p14="http://schemas.microsoft.com/office/powerpoint/2010/main" val="372686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BCBF3-566D-4EAD-BCA6-8A93A4B9D5B8}"/>
              </a:ext>
            </a:extLst>
          </p:cNvPr>
          <p:cNvSpPr>
            <a:spLocks noGrp="1"/>
          </p:cNvSpPr>
          <p:nvPr>
            <p:ph type="body" sz="quarter" idx="10"/>
          </p:nvPr>
        </p:nvSpPr>
        <p:spPr>
          <a:xfrm>
            <a:off x="9843247" y="10892678"/>
            <a:ext cx="32381077" cy="16754475"/>
          </a:xfrm>
          <a:prstGeom prst="rect">
            <a:avLst/>
          </a:prstGeom>
        </p:spPr>
        <p:txBody>
          <a:bodyPr/>
          <a:lstStyle>
            <a:lvl1pPr marL="228600" indent="-228600">
              <a:buClr>
                <a:srgbClr val="FF00FF"/>
              </a:buClr>
              <a:buFont typeface="Wingdings" panose="05000000000000000000" pitchFamily="2" charset="2"/>
              <a:buChar char="§"/>
              <a:defRPr sz="6600">
                <a:latin typeface="Abadi Extra Light" panose="020B0204020104020204" pitchFamily="34" charset="0"/>
              </a:defRPr>
            </a:lvl1pPr>
            <a:lvl2pPr marL="685800" indent="-228600">
              <a:buClr>
                <a:srgbClr val="FF00FF"/>
              </a:buClr>
              <a:buFont typeface="Wingdings" panose="05000000000000000000" pitchFamily="2" charset="2"/>
              <a:buChar char="§"/>
              <a:defRPr sz="6000">
                <a:latin typeface="Abadi Extra Light" panose="020B0204020104020204" pitchFamily="34" charset="0"/>
              </a:defRPr>
            </a:lvl2pPr>
            <a:lvl3pPr marL="1143000" indent="-228600">
              <a:buClr>
                <a:srgbClr val="FF00FF"/>
              </a:buClr>
              <a:buFont typeface="Wingdings" panose="05000000000000000000" pitchFamily="2" charset="2"/>
              <a:buChar char="§"/>
              <a:defRPr sz="5400">
                <a:latin typeface="Abadi Extra Light" panose="020B0204020104020204" pitchFamily="34" charset="0"/>
              </a:defRPr>
            </a:lvl3pPr>
            <a:lvl4pPr marL="1600200" indent="-228600">
              <a:buClr>
                <a:srgbClr val="FF00FF"/>
              </a:buClr>
              <a:buFont typeface="Wingdings" panose="05000000000000000000" pitchFamily="2" charset="2"/>
              <a:buChar char="§"/>
              <a:defRPr sz="4800">
                <a:latin typeface="Abadi Extra Light" panose="020B0204020104020204" pitchFamily="34" charset="0"/>
              </a:defRPr>
            </a:lvl4pPr>
            <a:lvl5pPr marL="2057400" indent="-228600">
              <a:buClr>
                <a:srgbClr val="FF00FF"/>
              </a:buClr>
              <a:buFont typeface="Wingdings" panose="05000000000000000000" pitchFamily="2" charset="2"/>
              <a:buChar char="§"/>
              <a:defRPr sz="4800">
                <a:latin typeface="Abadi Extra Light" panose="020B0204020104020204" pitchFamily="34" charset="0"/>
              </a:defRPr>
            </a:lvl5pPr>
          </a:lstStyle>
          <a:p>
            <a:pPr lvl="0"/>
            <a:endParaRPr lang="en-US" dirty="0"/>
          </a:p>
        </p:txBody>
      </p:sp>
    </p:spTree>
    <p:extLst>
      <p:ext uri="{BB962C8B-B14F-4D97-AF65-F5344CB8AC3E}">
        <p14:creationId xmlns:p14="http://schemas.microsoft.com/office/powerpoint/2010/main" val="156084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1D25A1-8E71-447C-9ED6-12CA06DADE7E}"/>
              </a:ext>
            </a:extLst>
          </p:cNvPr>
          <p:cNvSpPr txBox="1"/>
          <p:nvPr userDrawn="1"/>
        </p:nvSpPr>
        <p:spPr>
          <a:xfrm>
            <a:off x="31298606" y="19716206"/>
            <a:ext cx="11468644" cy="7725192"/>
          </a:xfrm>
          <a:prstGeom prst="rect">
            <a:avLst/>
          </a:prstGeom>
          <a:noFill/>
        </p:spPr>
        <p:txBody>
          <a:bodyPr wrap="square" rtlCol="0">
            <a:spAutoFit/>
          </a:bodyPr>
          <a:lstStyle/>
          <a:p>
            <a:pPr algn="ctr"/>
            <a:r>
              <a:rPr lang="fr-FR" sz="49600" i="0" kern="1200" dirty="0">
                <a:ln>
                  <a:noFill/>
                </a:ln>
                <a:gradFill flip="none" rotWithShape="1">
                  <a:gsLst>
                    <a:gs pos="49000">
                      <a:schemeClr val="tx2"/>
                    </a:gs>
                    <a:gs pos="30000">
                      <a:srgbClr val="B3B4C6"/>
                    </a:gs>
                    <a:gs pos="68000">
                      <a:schemeClr val="tx2"/>
                    </a:gs>
                  </a:gsLst>
                  <a:lin ang="5400000" scaled="1"/>
                  <a:tileRect/>
                </a:gradFill>
                <a:latin typeface="Avenir Next LT Pro Light" panose="020B0304020202020204" pitchFamily="34" charset="0"/>
                <a:ea typeface="+mn-ea"/>
                <a:cs typeface="+mn-cs"/>
              </a:rPr>
              <a:t>v24</a:t>
            </a:r>
            <a:endParaRPr lang="en-US" sz="49600" i="0" kern="1200" dirty="0">
              <a:ln>
                <a:noFill/>
              </a:ln>
              <a:gradFill flip="none" rotWithShape="1">
                <a:gsLst>
                  <a:gs pos="49000">
                    <a:schemeClr val="tx2"/>
                  </a:gs>
                  <a:gs pos="30000">
                    <a:srgbClr val="B3B4C6"/>
                  </a:gs>
                  <a:gs pos="68000">
                    <a:schemeClr val="tx2"/>
                  </a:gs>
                </a:gsLst>
                <a:lin ang="5400000" scaled="1"/>
                <a:tileRect/>
              </a:gradFill>
              <a:latin typeface="Avenir Next LT Pro Light" panose="020B0304020202020204" pitchFamily="34" charset="0"/>
              <a:ea typeface="+mn-ea"/>
              <a:cs typeface="+mn-cs"/>
            </a:endParaRPr>
          </a:p>
        </p:txBody>
      </p:sp>
    </p:spTree>
    <p:extLst>
      <p:ext uri="{BB962C8B-B14F-4D97-AF65-F5344CB8AC3E}">
        <p14:creationId xmlns:p14="http://schemas.microsoft.com/office/powerpoint/2010/main" val="282869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BCBF3-566D-4EAD-BCA6-8A93A4B9D5B8}"/>
              </a:ext>
            </a:extLst>
          </p:cNvPr>
          <p:cNvSpPr>
            <a:spLocks noGrp="1"/>
          </p:cNvSpPr>
          <p:nvPr>
            <p:ph type="body" sz="quarter" idx="10"/>
          </p:nvPr>
        </p:nvSpPr>
        <p:spPr>
          <a:xfrm>
            <a:off x="9843247" y="10892678"/>
            <a:ext cx="32381077" cy="16754475"/>
          </a:xfrm>
          <a:prstGeom prst="rect">
            <a:avLst/>
          </a:prstGeom>
        </p:spPr>
        <p:txBody>
          <a:bodyPr/>
          <a:lstStyle>
            <a:lvl1pPr marL="228600" indent="-228600">
              <a:buClr>
                <a:srgbClr val="FF00FF"/>
              </a:buClr>
              <a:buFont typeface="Wingdings" panose="05000000000000000000" pitchFamily="2" charset="2"/>
              <a:buChar char="§"/>
              <a:defRPr sz="6600">
                <a:latin typeface="Abadi Extra Light" panose="020B0204020104020204" pitchFamily="34" charset="0"/>
              </a:defRPr>
            </a:lvl1pPr>
            <a:lvl2pPr marL="685800" indent="-228600">
              <a:buClr>
                <a:srgbClr val="FF00FF"/>
              </a:buClr>
              <a:buFont typeface="Wingdings" panose="05000000000000000000" pitchFamily="2" charset="2"/>
              <a:buChar char="§"/>
              <a:defRPr sz="6000">
                <a:latin typeface="Abadi Extra Light" panose="020B0204020104020204" pitchFamily="34" charset="0"/>
              </a:defRPr>
            </a:lvl2pPr>
            <a:lvl3pPr marL="1143000" indent="-228600">
              <a:buClr>
                <a:srgbClr val="FF00FF"/>
              </a:buClr>
              <a:buFont typeface="Wingdings" panose="05000000000000000000" pitchFamily="2" charset="2"/>
              <a:buChar char="§"/>
              <a:defRPr sz="5400">
                <a:latin typeface="Abadi Extra Light" panose="020B0204020104020204" pitchFamily="34" charset="0"/>
              </a:defRPr>
            </a:lvl3pPr>
            <a:lvl4pPr marL="1600200" indent="-228600">
              <a:buClr>
                <a:srgbClr val="FF00FF"/>
              </a:buClr>
              <a:buFont typeface="Wingdings" panose="05000000000000000000" pitchFamily="2" charset="2"/>
              <a:buChar char="§"/>
              <a:defRPr sz="4800">
                <a:latin typeface="Abadi Extra Light" panose="020B0204020104020204" pitchFamily="34" charset="0"/>
              </a:defRPr>
            </a:lvl4pPr>
            <a:lvl5pPr marL="2057400" indent="-228600">
              <a:buClr>
                <a:srgbClr val="FF00FF"/>
              </a:buClr>
              <a:buFont typeface="Wingdings" panose="05000000000000000000" pitchFamily="2" charset="2"/>
              <a:buChar char="§"/>
              <a:defRPr sz="4800">
                <a:latin typeface="Abadi Extra Light" panose="020B02040201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2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0E3357D-6E86-4875-87ED-FF695C69A3D0}"/>
              </a:ext>
            </a:extLst>
          </p:cNvPr>
          <p:cNvGrpSpPr/>
          <p:nvPr userDrawn="1"/>
        </p:nvGrpSpPr>
        <p:grpSpPr>
          <a:xfrm>
            <a:off x="11772900" y="26034367"/>
            <a:ext cx="13258144" cy="3082183"/>
            <a:chOff x="12858196" y="26064978"/>
            <a:chExt cx="12172848" cy="3082183"/>
          </a:xfrm>
        </p:grpSpPr>
        <p:sp>
          <p:nvSpPr>
            <p:cNvPr id="4" name="TextBox 3">
              <a:extLst>
                <a:ext uri="{FF2B5EF4-FFF2-40B4-BE49-F238E27FC236}">
                  <a16:creationId xmlns:a16="http://schemas.microsoft.com/office/drawing/2014/main" id="{10E3B2BF-4CF4-4159-B3E4-F4F8BFBC8C70}"/>
                </a:ext>
              </a:extLst>
            </p:cNvPr>
            <p:cNvSpPr txBox="1"/>
            <p:nvPr userDrawn="1"/>
          </p:nvSpPr>
          <p:spPr>
            <a:xfrm>
              <a:off x="21942800" y="28472247"/>
              <a:ext cx="2479428" cy="584775"/>
            </a:xfrm>
            <a:prstGeom prst="rect">
              <a:avLst/>
            </a:prstGeom>
            <a:noFill/>
          </p:spPr>
          <p:txBody>
            <a:bodyPr wrap="square" rtlCol="0">
              <a:spAutoFit/>
            </a:bodyPr>
            <a:lstStyle/>
            <a:p>
              <a:r>
                <a:rPr lang="fr-FR" sz="3200" dirty="0">
                  <a:latin typeface="Bahnschrift SemiBold" panose="020B0502040204020203" pitchFamily="34" charset="0"/>
                </a:rPr>
                <a:t>24/06/2022</a:t>
              </a:r>
              <a:endParaRPr lang="en-US" sz="3200" dirty="0">
                <a:latin typeface="Bahnschrift SemiBold" panose="020B0502040204020203" pitchFamily="34" charset="0"/>
              </a:endParaRPr>
            </a:p>
          </p:txBody>
        </p:sp>
        <p:sp>
          <p:nvSpPr>
            <p:cNvPr id="10" name="TextBox 9">
              <a:extLst>
                <a:ext uri="{FF2B5EF4-FFF2-40B4-BE49-F238E27FC236}">
                  <a16:creationId xmlns:a16="http://schemas.microsoft.com/office/drawing/2014/main" id="{7FC37965-F9BA-4028-A2A9-03C9A2A97F12}"/>
                </a:ext>
              </a:extLst>
            </p:cNvPr>
            <p:cNvSpPr txBox="1"/>
            <p:nvPr userDrawn="1"/>
          </p:nvSpPr>
          <p:spPr>
            <a:xfrm>
              <a:off x="19058421" y="27896013"/>
              <a:ext cx="1568983" cy="584775"/>
            </a:xfrm>
            <a:prstGeom prst="rect">
              <a:avLst/>
            </a:prstGeom>
            <a:noFill/>
          </p:spPr>
          <p:txBody>
            <a:bodyPr wrap="square" rtlCol="0">
              <a:spAutoFit/>
            </a:bodyPr>
            <a:lstStyle/>
            <a:p>
              <a:r>
                <a:rPr lang="fr-FR" sz="3200" dirty="0">
                  <a:latin typeface="Bahnschrift SemiBold" panose="020B0502040204020203" pitchFamily="34" charset="0"/>
                </a:rPr>
                <a:t>4.1</a:t>
              </a:r>
              <a:endParaRPr lang="en-US" sz="3200" dirty="0">
                <a:latin typeface="Bahnschrift SemiBold" panose="020B0502040204020203" pitchFamily="34" charset="0"/>
              </a:endParaRPr>
            </a:p>
          </p:txBody>
        </p:sp>
        <p:sp>
          <p:nvSpPr>
            <p:cNvPr id="11" name="TextBox 10">
              <a:extLst>
                <a:ext uri="{FF2B5EF4-FFF2-40B4-BE49-F238E27FC236}">
                  <a16:creationId xmlns:a16="http://schemas.microsoft.com/office/drawing/2014/main" id="{C5F4E6DA-6735-4F20-B7E7-10DBA0A5CC2A}"/>
                </a:ext>
              </a:extLst>
            </p:cNvPr>
            <p:cNvSpPr txBox="1"/>
            <p:nvPr userDrawn="1"/>
          </p:nvSpPr>
          <p:spPr>
            <a:xfrm>
              <a:off x="18609865" y="28562386"/>
              <a:ext cx="1568983" cy="584775"/>
            </a:xfrm>
            <a:prstGeom prst="rect">
              <a:avLst/>
            </a:prstGeom>
            <a:noFill/>
          </p:spPr>
          <p:txBody>
            <a:bodyPr wrap="square" rtlCol="0">
              <a:spAutoFit/>
            </a:bodyPr>
            <a:lstStyle/>
            <a:p>
              <a:r>
                <a:rPr lang="fr-FR" sz="3200" dirty="0">
                  <a:latin typeface="Bahnschrift SemiBold" panose="020B0502040204020203" pitchFamily="34" charset="0"/>
                </a:rPr>
                <a:t>FINAL</a:t>
              </a:r>
              <a:endParaRPr lang="en-US" sz="3200" dirty="0">
                <a:latin typeface="Bahnschrift SemiBold" panose="020B0502040204020203" pitchFamily="34" charset="0"/>
              </a:endParaRPr>
            </a:p>
          </p:txBody>
        </p:sp>
        <p:sp>
          <p:nvSpPr>
            <p:cNvPr id="12" name="TextBox 11">
              <a:extLst>
                <a:ext uri="{FF2B5EF4-FFF2-40B4-BE49-F238E27FC236}">
                  <a16:creationId xmlns:a16="http://schemas.microsoft.com/office/drawing/2014/main" id="{0025255C-D0F5-49E4-B7DE-F17FA5221CF4}"/>
                </a:ext>
              </a:extLst>
            </p:cNvPr>
            <p:cNvSpPr txBox="1"/>
            <p:nvPr userDrawn="1"/>
          </p:nvSpPr>
          <p:spPr>
            <a:xfrm>
              <a:off x="12858196" y="26065500"/>
              <a:ext cx="4934504" cy="707886"/>
            </a:xfrm>
            <a:prstGeom prst="rect">
              <a:avLst/>
            </a:prstGeom>
            <a:noFill/>
          </p:spPr>
          <p:txBody>
            <a:bodyPr wrap="square" rtlCol="0">
              <a:spAutoFit/>
            </a:bodyPr>
            <a:lstStyle/>
            <a:p>
              <a:pPr algn="ctr"/>
              <a:r>
                <a:rPr lang="fr-FR" sz="4000" b="1" dirty="0">
                  <a:latin typeface="Bahnschrift SemiBold" panose="020B0502040204020203" pitchFamily="34" charset="0"/>
                </a:rPr>
                <a:t>5ADPUV24/USG_Q006</a:t>
              </a:r>
              <a:endParaRPr lang="en-US" sz="4000" b="1" dirty="0">
                <a:latin typeface="Bahnschrift SemiBold" panose="020B0502040204020203" pitchFamily="34" charset="0"/>
              </a:endParaRPr>
            </a:p>
          </p:txBody>
        </p:sp>
        <p:sp>
          <p:nvSpPr>
            <p:cNvPr id="13" name="TextBox 12">
              <a:extLst>
                <a:ext uri="{FF2B5EF4-FFF2-40B4-BE49-F238E27FC236}">
                  <a16:creationId xmlns:a16="http://schemas.microsoft.com/office/drawing/2014/main" id="{F23A2238-410C-4EA1-A88F-A7D4781E27AC}"/>
                </a:ext>
              </a:extLst>
            </p:cNvPr>
            <p:cNvSpPr txBox="1"/>
            <p:nvPr userDrawn="1"/>
          </p:nvSpPr>
          <p:spPr>
            <a:xfrm>
              <a:off x="12858197" y="28269998"/>
              <a:ext cx="3474720" cy="584775"/>
            </a:xfrm>
            <a:prstGeom prst="rect">
              <a:avLst/>
            </a:prstGeom>
            <a:solidFill>
              <a:schemeClr val="accent5">
                <a:lumMod val="20000"/>
                <a:lumOff val="80000"/>
              </a:schemeClr>
            </a:solidFill>
          </p:spPr>
          <p:txBody>
            <a:bodyPr wrap="square" rtlCol="0">
              <a:spAutoFit/>
            </a:bodyPr>
            <a:lstStyle/>
            <a:p>
              <a:pPr algn="ctr"/>
              <a:r>
                <a:rPr lang="fr-FR" sz="3200" dirty="0">
                  <a:latin typeface="Bahnschrift Light Condensed" panose="020B0502040204020203" pitchFamily="34" charset="0"/>
                </a:rPr>
                <a:t>INTERNAL</a:t>
              </a:r>
              <a:endParaRPr lang="en-US" sz="3200" dirty="0">
                <a:latin typeface="Bahnschrift Light Condensed" panose="020B0502040204020203" pitchFamily="34" charset="0"/>
              </a:endParaRPr>
            </a:p>
          </p:txBody>
        </p:sp>
        <p:sp>
          <p:nvSpPr>
            <p:cNvPr id="14" name="TextBox 13">
              <a:extLst>
                <a:ext uri="{FF2B5EF4-FFF2-40B4-BE49-F238E27FC236}">
                  <a16:creationId xmlns:a16="http://schemas.microsoft.com/office/drawing/2014/main" id="{248D3D23-E3F0-45E1-98F6-AAA929D4D118}"/>
                </a:ext>
              </a:extLst>
            </p:cNvPr>
            <p:cNvSpPr txBox="1"/>
            <p:nvPr userDrawn="1"/>
          </p:nvSpPr>
          <p:spPr>
            <a:xfrm>
              <a:off x="17152684" y="26064978"/>
              <a:ext cx="3474720" cy="707886"/>
            </a:xfrm>
            <a:prstGeom prst="rect">
              <a:avLst/>
            </a:prstGeom>
            <a:noFill/>
          </p:spPr>
          <p:txBody>
            <a:bodyPr wrap="square" rtlCol="0">
              <a:spAutoFit/>
            </a:bodyPr>
            <a:lstStyle/>
            <a:p>
              <a:pPr algn="ctr"/>
              <a:r>
                <a:rPr lang="fr-FR" sz="4000" b="1" dirty="0">
                  <a:latin typeface="Bahnschrift SemiBold" panose="020B0502040204020203" pitchFamily="34" charset="0"/>
                </a:rPr>
                <a:t>M. Aubigny</a:t>
              </a:r>
              <a:endParaRPr lang="en-US" sz="4000" b="1" dirty="0">
                <a:latin typeface="Bahnschrift SemiBold" panose="020B0502040204020203" pitchFamily="34" charset="0"/>
              </a:endParaRPr>
            </a:p>
          </p:txBody>
        </p:sp>
        <p:sp>
          <p:nvSpPr>
            <p:cNvPr id="16" name="TextBox 15">
              <a:extLst>
                <a:ext uri="{FF2B5EF4-FFF2-40B4-BE49-F238E27FC236}">
                  <a16:creationId xmlns:a16="http://schemas.microsoft.com/office/drawing/2014/main" id="{8B56E60E-0488-45FE-AE41-8E17D7B9CCC3}"/>
                </a:ext>
              </a:extLst>
            </p:cNvPr>
            <p:cNvSpPr txBox="1"/>
            <p:nvPr userDrawn="1"/>
          </p:nvSpPr>
          <p:spPr>
            <a:xfrm>
              <a:off x="21333983" y="26151645"/>
              <a:ext cx="3697061" cy="584775"/>
            </a:xfrm>
            <a:prstGeom prst="rect">
              <a:avLst/>
            </a:prstGeom>
            <a:noFill/>
          </p:spPr>
          <p:txBody>
            <a:bodyPr wrap="square" rtlCol="0">
              <a:spAutoFit/>
            </a:bodyPr>
            <a:lstStyle/>
            <a:p>
              <a:r>
                <a:rPr lang="fr-FR" sz="3200" b="1" dirty="0">
                  <a:latin typeface="Bahnschrift SemiBold" panose="020B0502040204020203" pitchFamily="34" charset="0"/>
                </a:rPr>
                <a:t>ITR-PACKAGE 24</a:t>
              </a:r>
              <a:endParaRPr lang="en-US" sz="3200" b="1" dirty="0">
                <a:latin typeface="Bahnschrift SemiBold" panose="020B0502040204020203" pitchFamily="34" charset="0"/>
              </a:endParaRPr>
            </a:p>
          </p:txBody>
        </p:sp>
      </p:grpSp>
      <p:sp>
        <p:nvSpPr>
          <p:cNvPr id="15" name="TextBox 14">
            <a:extLst>
              <a:ext uri="{FF2B5EF4-FFF2-40B4-BE49-F238E27FC236}">
                <a16:creationId xmlns:a16="http://schemas.microsoft.com/office/drawing/2014/main" id="{E2CF69A7-4856-4DD5-A10B-F4B37CBEFA51}"/>
              </a:ext>
            </a:extLst>
          </p:cNvPr>
          <p:cNvSpPr txBox="1"/>
          <p:nvPr userDrawn="1"/>
        </p:nvSpPr>
        <p:spPr>
          <a:xfrm>
            <a:off x="39223924" y="28487003"/>
            <a:ext cx="2529611" cy="707886"/>
          </a:xfrm>
          <a:prstGeom prst="rect">
            <a:avLst/>
          </a:prstGeom>
          <a:noFill/>
        </p:spPr>
        <p:txBody>
          <a:bodyPr wrap="square" rtlCol="0">
            <a:spAutoFit/>
          </a:bodyPr>
          <a:lstStyle/>
          <a:p>
            <a:pPr algn="r"/>
            <a:r>
              <a:rPr lang="fr-FR" sz="4000" dirty="0">
                <a:latin typeface="Bahnschrift Light Condensed" panose="020B0502040204020203" pitchFamily="34" charset="0"/>
              </a:rPr>
              <a:t>Page </a:t>
            </a:r>
            <a:fld id="{5A0CCAA6-626E-457E-B348-A6CEB0543936}" type="slidenum">
              <a:rPr lang="fr-FR" sz="4000" smtClean="0">
                <a:latin typeface="Bahnschrift Light Condensed" panose="020B0502040204020203" pitchFamily="34" charset="0"/>
              </a:rPr>
              <a:pPr algn="r"/>
              <a:t>‹#›</a:t>
            </a:fld>
            <a:r>
              <a:rPr lang="fr-FR" sz="4000" dirty="0">
                <a:latin typeface="Bahnschrift Light Condensed" panose="020B0502040204020203" pitchFamily="34" charset="0"/>
              </a:rPr>
              <a:t> /45</a:t>
            </a:r>
            <a:endParaRPr lang="en-US" sz="4000" dirty="0">
              <a:latin typeface="Bahnschrift Light Condensed" panose="020B0502040204020203" pitchFamily="34" charset="0"/>
            </a:endParaRPr>
          </a:p>
        </p:txBody>
      </p:sp>
    </p:spTree>
    <p:extLst>
      <p:ext uri="{BB962C8B-B14F-4D97-AF65-F5344CB8AC3E}">
        <p14:creationId xmlns:p14="http://schemas.microsoft.com/office/powerpoint/2010/main" val="37855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0E3357D-6E86-4875-87ED-FF695C69A3D0}"/>
              </a:ext>
            </a:extLst>
          </p:cNvPr>
          <p:cNvGrpSpPr/>
          <p:nvPr userDrawn="1"/>
        </p:nvGrpSpPr>
        <p:grpSpPr>
          <a:xfrm>
            <a:off x="11818684" y="26034367"/>
            <a:ext cx="13212360" cy="3082183"/>
            <a:chOff x="11818684" y="26064978"/>
            <a:chExt cx="13212360" cy="3082183"/>
          </a:xfrm>
        </p:grpSpPr>
        <p:sp>
          <p:nvSpPr>
            <p:cNvPr id="4" name="TextBox 3">
              <a:extLst>
                <a:ext uri="{FF2B5EF4-FFF2-40B4-BE49-F238E27FC236}">
                  <a16:creationId xmlns:a16="http://schemas.microsoft.com/office/drawing/2014/main" id="{10E3B2BF-4CF4-4159-B3E4-F4F8BFBC8C70}"/>
                </a:ext>
              </a:extLst>
            </p:cNvPr>
            <p:cNvSpPr txBox="1"/>
            <p:nvPr userDrawn="1"/>
          </p:nvSpPr>
          <p:spPr>
            <a:xfrm>
              <a:off x="21942800" y="28472247"/>
              <a:ext cx="2479428" cy="584775"/>
            </a:xfrm>
            <a:prstGeom prst="rect">
              <a:avLst/>
            </a:prstGeom>
            <a:noFill/>
          </p:spPr>
          <p:txBody>
            <a:bodyPr wrap="square" rtlCol="0">
              <a:spAutoFit/>
            </a:bodyPr>
            <a:lstStyle/>
            <a:p>
              <a:r>
                <a:rPr lang="fr-FR" sz="3200" dirty="0">
                  <a:latin typeface="Bahnschrift SemiBold" panose="020B0502040204020203" pitchFamily="34" charset="0"/>
                </a:rPr>
                <a:t>24/06/2022</a:t>
              </a:r>
              <a:endParaRPr lang="en-US" sz="3200" dirty="0">
                <a:latin typeface="Bahnschrift SemiBold" panose="020B0502040204020203" pitchFamily="34" charset="0"/>
              </a:endParaRPr>
            </a:p>
          </p:txBody>
        </p:sp>
        <p:sp>
          <p:nvSpPr>
            <p:cNvPr id="10" name="TextBox 9">
              <a:extLst>
                <a:ext uri="{FF2B5EF4-FFF2-40B4-BE49-F238E27FC236}">
                  <a16:creationId xmlns:a16="http://schemas.microsoft.com/office/drawing/2014/main" id="{7FC37965-F9BA-4028-A2A9-03C9A2A97F12}"/>
                </a:ext>
              </a:extLst>
            </p:cNvPr>
            <p:cNvSpPr txBox="1"/>
            <p:nvPr userDrawn="1"/>
          </p:nvSpPr>
          <p:spPr>
            <a:xfrm>
              <a:off x="19058421" y="27896013"/>
              <a:ext cx="1568983" cy="584775"/>
            </a:xfrm>
            <a:prstGeom prst="rect">
              <a:avLst/>
            </a:prstGeom>
            <a:noFill/>
          </p:spPr>
          <p:txBody>
            <a:bodyPr wrap="square" rtlCol="0">
              <a:spAutoFit/>
            </a:bodyPr>
            <a:lstStyle/>
            <a:p>
              <a:r>
                <a:rPr lang="fr-FR" sz="3200" dirty="0">
                  <a:latin typeface="Bahnschrift SemiBold" panose="020B0502040204020203" pitchFamily="34" charset="0"/>
                </a:rPr>
                <a:t>4.1</a:t>
              </a:r>
              <a:endParaRPr lang="en-US" sz="3200" dirty="0">
                <a:latin typeface="Bahnschrift SemiBold" panose="020B0502040204020203" pitchFamily="34" charset="0"/>
              </a:endParaRPr>
            </a:p>
          </p:txBody>
        </p:sp>
        <p:sp>
          <p:nvSpPr>
            <p:cNvPr id="11" name="TextBox 10">
              <a:extLst>
                <a:ext uri="{FF2B5EF4-FFF2-40B4-BE49-F238E27FC236}">
                  <a16:creationId xmlns:a16="http://schemas.microsoft.com/office/drawing/2014/main" id="{C5F4E6DA-6735-4F20-B7E7-10DBA0A5CC2A}"/>
                </a:ext>
              </a:extLst>
            </p:cNvPr>
            <p:cNvSpPr txBox="1"/>
            <p:nvPr userDrawn="1"/>
          </p:nvSpPr>
          <p:spPr>
            <a:xfrm>
              <a:off x="18609865" y="28562386"/>
              <a:ext cx="1568983" cy="584775"/>
            </a:xfrm>
            <a:prstGeom prst="rect">
              <a:avLst/>
            </a:prstGeom>
            <a:noFill/>
          </p:spPr>
          <p:txBody>
            <a:bodyPr wrap="square" rtlCol="0">
              <a:spAutoFit/>
            </a:bodyPr>
            <a:lstStyle/>
            <a:p>
              <a:r>
                <a:rPr lang="fr-FR" sz="3200" dirty="0">
                  <a:latin typeface="Bahnschrift SemiBold" panose="020B0502040204020203" pitchFamily="34" charset="0"/>
                </a:rPr>
                <a:t>Final</a:t>
              </a:r>
              <a:endParaRPr lang="en-US" sz="3200" dirty="0">
                <a:latin typeface="Bahnschrift SemiBold" panose="020B0502040204020203" pitchFamily="34" charset="0"/>
              </a:endParaRPr>
            </a:p>
          </p:txBody>
        </p:sp>
        <p:sp>
          <p:nvSpPr>
            <p:cNvPr id="12" name="TextBox 11">
              <a:extLst>
                <a:ext uri="{FF2B5EF4-FFF2-40B4-BE49-F238E27FC236}">
                  <a16:creationId xmlns:a16="http://schemas.microsoft.com/office/drawing/2014/main" id="{0025255C-D0F5-49E4-B7DE-F17FA5221CF4}"/>
                </a:ext>
              </a:extLst>
            </p:cNvPr>
            <p:cNvSpPr txBox="1"/>
            <p:nvPr userDrawn="1"/>
          </p:nvSpPr>
          <p:spPr>
            <a:xfrm>
              <a:off x="11818684" y="26065500"/>
              <a:ext cx="5334000" cy="584775"/>
            </a:xfrm>
            <a:prstGeom prst="rect">
              <a:avLst/>
            </a:prstGeom>
            <a:noFill/>
          </p:spPr>
          <p:txBody>
            <a:bodyPr wrap="square" rtlCol="0">
              <a:spAutoFit/>
            </a:bodyPr>
            <a:lstStyle/>
            <a:p>
              <a:pPr algn="ctr"/>
              <a:r>
                <a:rPr lang="fr-FR" sz="3200" b="1" dirty="0">
                  <a:latin typeface="Bahnschrift SemiBold" panose="020B0502040204020203" pitchFamily="34" charset="0"/>
                </a:rPr>
                <a:t>5ADPUV24/USG_Q006</a:t>
              </a:r>
              <a:endParaRPr lang="en-US" sz="3200" b="1" dirty="0">
                <a:latin typeface="Bahnschrift SemiBold" panose="020B0502040204020203" pitchFamily="34" charset="0"/>
              </a:endParaRPr>
            </a:p>
          </p:txBody>
        </p:sp>
        <p:sp>
          <p:nvSpPr>
            <p:cNvPr id="13" name="TextBox 12">
              <a:extLst>
                <a:ext uri="{FF2B5EF4-FFF2-40B4-BE49-F238E27FC236}">
                  <a16:creationId xmlns:a16="http://schemas.microsoft.com/office/drawing/2014/main" id="{F23A2238-410C-4EA1-A88F-A7D4781E27AC}"/>
                </a:ext>
              </a:extLst>
            </p:cNvPr>
            <p:cNvSpPr txBox="1"/>
            <p:nvPr userDrawn="1"/>
          </p:nvSpPr>
          <p:spPr>
            <a:xfrm>
              <a:off x="12858197" y="28269998"/>
              <a:ext cx="3474720" cy="584775"/>
            </a:xfrm>
            <a:prstGeom prst="rect">
              <a:avLst/>
            </a:prstGeom>
            <a:solidFill>
              <a:schemeClr val="accent5">
                <a:lumMod val="20000"/>
                <a:lumOff val="80000"/>
              </a:schemeClr>
            </a:solidFill>
          </p:spPr>
          <p:txBody>
            <a:bodyPr wrap="square" rtlCol="0">
              <a:spAutoFit/>
            </a:bodyPr>
            <a:lstStyle/>
            <a:p>
              <a:pPr algn="ctr"/>
              <a:r>
                <a:rPr lang="fr-FR" sz="3200" dirty="0">
                  <a:latin typeface="Bahnschrift Light Condensed" panose="020B0502040204020203" pitchFamily="34" charset="0"/>
                </a:rPr>
                <a:t>INTERNAL</a:t>
              </a:r>
              <a:endParaRPr lang="en-US" sz="3200" dirty="0">
                <a:latin typeface="Bahnschrift Light Condensed" panose="020B0502040204020203" pitchFamily="34" charset="0"/>
              </a:endParaRPr>
            </a:p>
          </p:txBody>
        </p:sp>
        <p:sp>
          <p:nvSpPr>
            <p:cNvPr id="14" name="TextBox 13">
              <a:extLst>
                <a:ext uri="{FF2B5EF4-FFF2-40B4-BE49-F238E27FC236}">
                  <a16:creationId xmlns:a16="http://schemas.microsoft.com/office/drawing/2014/main" id="{248D3D23-E3F0-45E1-98F6-AAA929D4D118}"/>
                </a:ext>
              </a:extLst>
            </p:cNvPr>
            <p:cNvSpPr txBox="1"/>
            <p:nvPr userDrawn="1"/>
          </p:nvSpPr>
          <p:spPr>
            <a:xfrm>
              <a:off x="17152684" y="26064978"/>
              <a:ext cx="3474720" cy="707886"/>
            </a:xfrm>
            <a:prstGeom prst="rect">
              <a:avLst/>
            </a:prstGeom>
            <a:noFill/>
          </p:spPr>
          <p:txBody>
            <a:bodyPr wrap="square" rtlCol="0">
              <a:spAutoFit/>
            </a:bodyPr>
            <a:lstStyle/>
            <a:p>
              <a:pPr algn="ctr"/>
              <a:r>
                <a:rPr lang="fr-FR" sz="4000" b="1" dirty="0">
                  <a:latin typeface="Bahnschrift SemiBold" panose="020B0502040204020203" pitchFamily="34" charset="0"/>
                </a:rPr>
                <a:t>M. Aubigny</a:t>
              </a:r>
              <a:endParaRPr lang="en-US" sz="4000" b="1" dirty="0">
                <a:latin typeface="Bahnschrift SemiBold" panose="020B0502040204020203" pitchFamily="34" charset="0"/>
              </a:endParaRPr>
            </a:p>
          </p:txBody>
        </p:sp>
        <p:sp>
          <p:nvSpPr>
            <p:cNvPr id="16" name="TextBox 15">
              <a:extLst>
                <a:ext uri="{FF2B5EF4-FFF2-40B4-BE49-F238E27FC236}">
                  <a16:creationId xmlns:a16="http://schemas.microsoft.com/office/drawing/2014/main" id="{8B56E60E-0488-45FE-AE41-8E17D7B9CCC3}"/>
                </a:ext>
              </a:extLst>
            </p:cNvPr>
            <p:cNvSpPr txBox="1"/>
            <p:nvPr userDrawn="1"/>
          </p:nvSpPr>
          <p:spPr>
            <a:xfrm>
              <a:off x="21333983" y="26151645"/>
              <a:ext cx="3697061" cy="584775"/>
            </a:xfrm>
            <a:prstGeom prst="rect">
              <a:avLst/>
            </a:prstGeom>
            <a:noFill/>
          </p:spPr>
          <p:txBody>
            <a:bodyPr wrap="square" rtlCol="0">
              <a:spAutoFit/>
            </a:bodyPr>
            <a:lstStyle/>
            <a:p>
              <a:r>
                <a:rPr lang="fr-FR" sz="3200" b="1" dirty="0">
                  <a:latin typeface="Bahnschrift SemiBold" panose="020B0502040204020203" pitchFamily="34" charset="0"/>
                </a:rPr>
                <a:t>ITR-PACKAGE 24</a:t>
              </a:r>
              <a:endParaRPr lang="en-US" sz="3200" b="1" dirty="0">
                <a:latin typeface="Bahnschrift SemiBold" panose="020B0502040204020203" pitchFamily="34" charset="0"/>
              </a:endParaRPr>
            </a:p>
          </p:txBody>
        </p:sp>
      </p:grpSp>
      <p:sp>
        <p:nvSpPr>
          <p:cNvPr id="15" name="TextBox 14">
            <a:extLst>
              <a:ext uri="{FF2B5EF4-FFF2-40B4-BE49-F238E27FC236}">
                <a16:creationId xmlns:a16="http://schemas.microsoft.com/office/drawing/2014/main" id="{E2CF69A7-4856-4DD5-A10B-F4B37CBEFA51}"/>
              </a:ext>
            </a:extLst>
          </p:cNvPr>
          <p:cNvSpPr txBox="1"/>
          <p:nvPr userDrawn="1"/>
        </p:nvSpPr>
        <p:spPr>
          <a:xfrm>
            <a:off x="39223924" y="28487003"/>
            <a:ext cx="2529611" cy="707886"/>
          </a:xfrm>
          <a:prstGeom prst="rect">
            <a:avLst/>
          </a:prstGeom>
          <a:noFill/>
        </p:spPr>
        <p:txBody>
          <a:bodyPr wrap="square" rtlCol="0">
            <a:spAutoFit/>
          </a:bodyPr>
          <a:lstStyle/>
          <a:p>
            <a:pPr algn="r"/>
            <a:r>
              <a:rPr lang="fr-FR" sz="4000" dirty="0">
                <a:latin typeface="Bahnschrift Light Condensed" panose="020B0502040204020203" pitchFamily="34" charset="0"/>
              </a:rPr>
              <a:t>Page </a:t>
            </a:r>
            <a:fld id="{5A0CCAA6-626E-457E-B348-A6CEB0543936}" type="slidenum">
              <a:rPr lang="fr-FR" sz="4000" smtClean="0">
                <a:latin typeface="Bahnschrift Light Condensed" panose="020B0502040204020203" pitchFamily="34" charset="0"/>
              </a:rPr>
              <a:pPr algn="r"/>
              <a:t>‹#›</a:t>
            </a:fld>
            <a:r>
              <a:rPr lang="fr-FR" sz="4000" dirty="0">
                <a:latin typeface="Bahnschrift Light Condensed" panose="020B0502040204020203" pitchFamily="34" charset="0"/>
              </a:rPr>
              <a:t> /67</a:t>
            </a:r>
            <a:endParaRPr lang="en-US" sz="4000" dirty="0">
              <a:latin typeface="Bahnschrift Light Condensed" panose="020B0502040204020203" pitchFamily="34" charset="0"/>
            </a:endParaRPr>
          </a:p>
        </p:txBody>
      </p:sp>
    </p:spTree>
    <p:extLst>
      <p:ext uri="{BB962C8B-B14F-4D97-AF65-F5344CB8AC3E}">
        <p14:creationId xmlns:p14="http://schemas.microsoft.com/office/powerpoint/2010/main" val="425214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BCBF3-566D-4EAD-BCA6-8A93A4B9D5B8}"/>
              </a:ext>
            </a:extLst>
          </p:cNvPr>
          <p:cNvSpPr>
            <a:spLocks noGrp="1"/>
          </p:cNvSpPr>
          <p:nvPr>
            <p:ph type="body" sz="quarter" idx="10"/>
          </p:nvPr>
        </p:nvSpPr>
        <p:spPr>
          <a:xfrm>
            <a:off x="9843247" y="10892678"/>
            <a:ext cx="32381077" cy="16754475"/>
          </a:xfrm>
          <a:prstGeom prst="rect">
            <a:avLst/>
          </a:prstGeom>
        </p:spPr>
        <p:txBody>
          <a:bodyPr/>
          <a:lstStyle>
            <a:lvl1pPr marL="228600" indent="-228600">
              <a:buClr>
                <a:srgbClr val="FF0000"/>
              </a:buClr>
              <a:buFont typeface="Wingdings" panose="05000000000000000000" pitchFamily="2" charset="2"/>
              <a:buChar char="§"/>
              <a:defRPr sz="6600">
                <a:latin typeface="Abadi Extra Light" panose="020B0204020104020204" pitchFamily="34" charset="0"/>
              </a:defRPr>
            </a:lvl1pPr>
            <a:lvl2pPr marL="685800" indent="-228600">
              <a:buClr>
                <a:srgbClr val="FF0000"/>
              </a:buClr>
              <a:buFont typeface="Wingdings" panose="05000000000000000000" pitchFamily="2" charset="2"/>
              <a:buChar char="§"/>
              <a:defRPr sz="6000">
                <a:latin typeface="Abadi Extra Light" panose="020B0204020104020204" pitchFamily="34" charset="0"/>
              </a:defRPr>
            </a:lvl2pPr>
            <a:lvl3pPr marL="1143000" indent="-228600">
              <a:buClr>
                <a:srgbClr val="FF0000"/>
              </a:buClr>
              <a:buFont typeface="Wingdings" panose="05000000000000000000" pitchFamily="2" charset="2"/>
              <a:buChar char="§"/>
              <a:defRPr sz="5400">
                <a:latin typeface="Abadi Extra Light" panose="020B0204020104020204" pitchFamily="34" charset="0"/>
              </a:defRPr>
            </a:lvl3pPr>
            <a:lvl4pPr marL="1600200" indent="-228600">
              <a:buClr>
                <a:srgbClr val="FF0000"/>
              </a:buClr>
              <a:buFont typeface="Wingdings" panose="05000000000000000000" pitchFamily="2" charset="2"/>
              <a:buChar char="§"/>
              <a:defRPr sz="4800">
                <a:latin typeface="Abadi Extra Light" panose="020B0204020104020204" pitchFamily="34" charset="0"/>
              </a:defRPr>
            </a:lvl4pPr>
            <a:lvl5pPr marL="2057400" indent="-228600">
              <a:buClr>
                <a:srgbClr val="FF0000"/>
              </a:buClr>
              <a:buFont typeface="Wingdings" panose="05000000000000000000" pitchFamily="2" charset="2"/>
              <a:buChar char="§"/>
              <a:defRPr sz="4800">
                <a:latin typeface="Abadi Extra Light" panose="020B02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28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0D4E930F-B130-4908-B376-C1C9DC5194DF}"/>
              </a:ext>
            </a:extLst>
          </p:cNvPr>
          <p:cNvPicPr>
            <a:picLocks noChangeAspect="1"/>
          </p:cNvPicPr>
          <p:nvPr userDrawn="1"/>
        </p:nvPicPr>
        <p:blipFill>
          <a:blip r:embed="rId3"/>
          <a:stretch>
            <a:fillRect/>
          </a:stretch>
        </p:blipFill>
        <p:spPr>
          <a:xfrm>
            <a:off x="1236343" y="1150725"/>
            <a:ext cx="12611667" cy="7209504"/>
          </a:xfrm>
          <a:prstGeom prst="rect">
            <a:avLst/>
          </a:prstGeom>
        </p:spPr>
      </p:pic>
      <p:sp>
        <p:nvSpPr>
          <p:cNvPr id="9" name="Rectangle 8">
            <a:extLst>
              <a:ext uri="{FF2B5EF4-FFF2-40B4-BE49-F238E27FC236}">
                <a16:creationId xmlns:a16="http://schemas.microsoft.com/office/drawing/2014/main" id="{79D79C07-C200-41F3-A95E-3B54C851CEFB}"/>
              </a:ext>
            </a:extLst>
          </p:cNvPr>
          <p:cNvSpPr/>
          <p:nvPr userDrawn="1"/>
        </p:nvSpPr>
        <p:spPr>
          <a:xfrm>
            <a:off x="0" y="22951440"/>
            <a:ext cx="42767250" cy="3770263"/>
          </a:xfrm>
          <a:prstGeom prst="rect">
            <a:avLst/>
          </a:prstGeom>
          <a:gradFill flip="none" rotWithShape="1">
            <a:gsLst>
              <a:gs pos="84000">
                <a:srgbClr val="5FC7F0"/>
              </a:gs>
              <a:gs pos="46000">
                <a:schemeClr val="bg2">
                  <a:lumMod val="90000"/>
                </a:schemeClr>
              </a:gs>
              <a:gs pos="100000">
                <a:schemeClr val="bg2">
                  <a:lumMod val="50000"/>
                </a:schemeClr>
              </a:gs>
            </a:gsLst>
            <a:path path="circle">
              <a:fillToRect l="100000" b="100000"/>
            </a:path>
            <a:tileRect t="-100000" r="-100000"/>
          </a:gradFill>
        </p:spPr>
        <p:txBody>
          <a:bodyPr wrap="square" rtlCol="0">
            <a:spAutoFit/>
          </a:bodyPr>
          <a:lstStyle/>
          <a:p>
            <a:pPr lvl="0" indent="900000" algn="l"/>
            <a:r>
              <a:rPr lang="fr-FR" sz="23900" dirty="0">
                <a:ln w="38100">
                  <a:noFill/>
                </a:ln>
                <a:solidFill>
                  <a:schemeClr val="bg1"/>
                </a:solidFill>
                <a:latin typeface="Arial Nova Light" panose="020B0304020202020204" pitchFamily="34" charset="0"/>
              </a:rPr>
              <a:t>ARIANA</a:t>
            </a:r>
            <a:endParaRPr lang="en-US" sz="23900" dirty="0">
              <a:ln w="38100">
                <a:noFill/>
              </a:ln>
              <a:solidFill>
                <a:schemeClr val="bg1"/>
              </a:solidFill>
              <a:latin typeface="Arial Nova Light" panose="020B0304020202020204" pitchFamily="34" charset="0"/>
            </a:endParaRPr>
          </a:p>
        </p:txBody>
      </p:sp>
      <p:sp>
        <p:nvSpPr>
          <p:cNvPr id="7" name="Text Placeholder 3">
            <a:extLst>
              <a:ext uri="{FF2B5EF4-FFF2-40B4-BE49-F238E27FC236}">
                <a16:creationId xmlns:a16="http://schemas.microsoft.com/office/drawing/2014/main" id="{15539E5C-DD89-A1CA-981E-C85A5413FE25}"/>
              </a:ext>
            </a:extLst>
          </p:cNvPr>
          <p:cNvSpPr txBox="1">
            <a:spLocks/>
          </p:cNvSpPr>
          <p:nvPr userDrawn="1"/>
        </p:nvSpPr>
        <p:spPr>
          <a:xfrm>
            <a:off x="6362700" y="10743794"/>
            <a:ext cx="30594300" cy="6896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8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4"/>
            <a:r>
              <a:rPr lang="en-IN" dirty="0"/>
              <a:t>Ariana – QuickStart</a:t>
            </a:r>
          </a:p>
          <a:p>
            <a:pPr lvl="4"/>
            <a:endParaRPr lang="en-GB" dirty="0"/>
          </a:p>
        </p:txBody>
      </p:sp>
    </p:spTree>
    <p:extLst>
      <p:ext uri="{BB962C8B-B14F-4D97-AF65-F5344CB8AC3E}">
        <p14:creationId xmlns:p14="http://schemas.microsoft.com/office/powerpoint/2010/main" val="1989304866"/>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E72A09FD-BC77-4BB7-8233-6060D4851040}"/>
              </a:ext>
            </a:extLst>
          </p:cNvPr>
          <p:cNvSpPr/>
          <p:nvPr userDrawn="1"/>
        </p:nvSpPr>
        <p:spPr>
          <a:xfrm rot="5400000" flipH="1">
            <a:off x="-5714214" y="9515797"/>
            <a:ext cx="30240290" cy="11208693"/>
          </a:xfrm>
          <a:prstGeom prst="rtTriangle">
            <a:avLst/>
          </a:prstGeom>
          <a:gradFill flip="none" rotWithShape="1">
            <a:gsLst>
              <a:gs pos="84000">
                <a:srgbClr val="5FC7F0"/>
              </a:gs>
              <a:gs pos="46000">
                <a:schemeClr val="bg2">
                  <a:lumMod val="90000"/>
                </a:schemeClr>
              </a:gs>
              <a:gs pos="100000">
                <a:schemeClr val="bg2">
                  <a:lumMod val="50000"/>
                </a:schemeClr>
              </a:gs>
            </a:gsLst>
            <a:path path="circle">
              <a:fillToRect l="100000" b="100000"/>
            </a:path>
            <a:tileRect t="-100000" r="-100000"/>
          </a:gradFill>
        </p:spPr>
        <p:txBody>
          <a:bodyPr wrap="square" rtlCol="0">
            <a:spAutoFit/>
          </a:bodyPr>
          <a:lstStyle/>
          <a:p>
            <a:pPr lvl="0" indent="900000"/>
            <a:r>
              <a:rPr lang="fr-FR" sz="23900" dirty="0">
                <a:ln w="38100">
                  <a:noFill/>
                </a:ln>
                <a:solidFill>
                  <a:schemeClr val="bg1"/>
                </a:solidFill>
                <a:latin typeface="Arial Nova Light" panose="020B0304020202020204" pitchFamily="34" charset="0"/>
              </a:rPr>
              <a:t>ARIANA</a:t>
            </a:r>
            <a:endParaRPr lang="en-US" sz="23900" dirty="0">
              <a:ln w="38100">
                <a:noFill/>
              </a:ln>
              <a:solidFill>
                <a:schemeClr val="bg1"/>
              </a:solidFill>
              <a:latin typeface="Arial Nova Light" panose="020B03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D58398E9-E61C-43F1-8EE7-6A95C6D3CC8F}"/>
              </a:ext>
            </a:extLst>
          </p:cNvPr>
          <p:cNvPicPr>
            <a:picLocks noChangeAspect="1"/>
          </p:cNvPicPr>
          <p:nvPr userDrawn="1"/>
        </p:nvPicPr>
        <p:blipFill>
          <a:blip r:embed="rId5"/>
          <a:stretch>
            <a:fillRect/>
          </a:stretch>
        </p:blipFill>
        <p:spPr>
          <a:xfrm>
            <a:off x="1693544" y="2350875"/>
            <a:ext cx="11283452" cy="6450225"/>
          </a:xfrm>
          <a:prstGeom prst="rect">
            <a:avLst/>
          </a:prstGeom>
          <a:ln>
            <a:solidFill>
              <a:schemeClr val="bg1">
                <a:lumMod val="50000"/>
              </a:schemeClr>
            </a:solidFill>
          </a:ln>
        </p:spPr>
      </p:pic>
    </p:spTree>
    <p:extLst>
      <p:ext uri="{BB962C8B-B14F-4D97-AF65-F5344CB8AC3E}">
        <p14:creationId xmlns:p14="http://schemas.microsoft.com/office/powerpoint/2010/main" val="1695318269"/>
      </p:ext>
    </p:extLst>
  </p:cSld>
  <p:clrMap bg1="lt1" tx1="dk1" bg2="lt2" tx2="dk2" accent1="accent1" accent2="accent2" accent3="accent3" accent4="accent4" accent5="accent5" accent6="accent6" hlink="hlink" folHlink="folHlink"/>
  <p:sldLayoutIdLst>
    <p:sldLayoutId id="2147483648" r:id="rId1"/>
    <p:sldLayoutId id="2147483693" r:id="rId2"/>
    <p:sldLayoutId id="214748369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E72A09FD-BC77-4BB7-8233-6060D4851040}"/>
              </a:ext>
            </a:extLst>
          </p:cNvPr>
          <p:cNvSpPr/>
          <p:nvPr userDrawn="1"/>
        </p:nvSpPr>
        <p:spPr>
          <a:xfrm rot="5400000" flipH="1">
            <a:off x="-9183555" y="11185665"/>
            <a:ext cx="30240290" cy="7868960"/>
          </a:xfrm>
          <a:prstGeom prst="rtTriangle">
            <a:avLst/>
          </a:prstGeom>
          <a:gradFill flip="none" rotWithShape="1">
            <a:gsLst>
              <a:gs pos="84000">
                <a:srgbClr val="5FC7F0"/>
              </a:gs>
              <a:gs pos="46000">
                <a:schemeClr val="bg2">
                  <a:lumMod val="90000"/>
                </a:schemeClr>
              </a:gs>
              <a:gs pos="100000">
                <a:schemeClr val="bg2">
                  <a:lumMod val="50000"/>
                </a:schemeClr>
              </a:gs>
            </a:gsLst>
            <a:path path="circle">
              <a:fillToRect l="100000" b="100000"/>
            </a:path>
            <a:tileRect t="-100000" r="-100000"/>
          </a:gradFill>
        </p:spPr>
        <p:txBody>
          <a:bodyPr wrap="square" rtlCol="0">
            <a:spAutoFit/>
          </a:bodyPr>
          <a:lstStyle/>
          <a:p>
            <a:pPr lvl="0" indent="900000"/>
            <a:r>
              <a:rPr lang="fr-FR" sz="23900" dirty="0">
                <a:ln w="38100">
                  <a:noFill/>
                </a:ln>
                <a:solidFill>
                  <a:schemeClr val="bg1"/>
                </a:solidFill>
                <a:latin typeface="Arial Nova Light" panose="020B0304020202020204" pitchFamily="34" charset="0"/>
              </a:rPr>
              <a:t>ARIANA</a:t>
            </a:r>
            <a:endParaRPr lang="en-US" sz="23900" dirty="0">
              <a:ln w="38100">
                <a:noFill/>
              </a:ln>
              <a:solidFill>
                <a:schemeClr val="bg1"/>
              </a:solidFill>
              <a:latin typeface="Arial Nova Light" panose="020B0304020202020204" pitchFamily="34" charset="0"/>
            </a:endParaRPr>
          </a:p>
        </p:txBody>
      </p:sp>
    </p:spTree>
    <p:extLst>
      <p:ext uri="{BB962C8B-B14F-4D97-AF65-F5344CB8AC3E}">
        <p14:creationId xmlns:p14="http://schemas.microsoft.com/office/powerpoint/2010/main" val="1217536287"/>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e 64">
            <a:extLst>
              <a:ext uri="{FF2B5EF4-FFF2-40B4-BE49-F238E27FC236}">
                <a16:creationId xmlns:a16="http://schemas.microsoft.com/office/drawing/2014/main" id="{C003AD5D-9F3D-453D-B147-ECDE4CE882B0}"/>
              </a:ext>
            </a:extLst>
          </p:cNvPr>
          <p:cNvGrpSpPr/>
          <p:nvPr userDrawn="1"/>
        </p:nvGrpSpPr>
        <p:grpSpPr>
          <a:xfrm>
            <a:off x="719625" y="720000"/>
            <a:ext cx="41361494" cy="28800288"/>
            <a:chOff x="719625" y="720000"/>
            <a:chExt cx="41361494" cy="28800288"/>
          </a:xfrm>
        </p:grpSpPr>
        <p:sp>
          <p:nvSpPr>
            <p:cNvPr id="8" name="Rectangle 7">
              <a:extLst>
                <a:ext uri="{FF2B5EF4-FFF2-40B4-BE49-F238E27FC236}">
                  <a16:creationId xmlns:a16="http://schemas.microsoft.com/office/drawing/2014/main" id="{9FA91B66-18B7-421A-83A1-1EF5759966FA}"/>
                </a:ext>
              </a:extLst>
            </p:cNvPr>
            <p:cNvSpPr/>
            <p:nvPr/>
          </p:nvSpPr>
          <p:spPr>
            <a:xfrm>
              <a:off x="719625" y="720000"/>
              <a:ext cx="41328000" cy="2448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3699890-417E-4B21-B688-42FC40A68555}"/>
                </a:ext>
              </a:extLst>
            </p:cNvPr>
            <p:cNvSpPr/>
            <p:nvPr/>
          </p:nvSpPr>
          <p:spPr>
            <a:xfrm>
              <a:off x="25217738" y="25200288"/>
              <a:ext cx="11520000" cy="432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fr-FR" sz="4400" kern="1200" dirty="0">
                  <a:solidFill>
                    <a:srgbClr val="26739C"/>
                  </a:solidFill>
                  <a:latin typeface="Bahnschrift Condensed" panose="020B0502040204020203" pitchFamily="34" charset="0"/>
                  <a:ea typeface="+mn-ea"/>
                  <a:cs typeface="+mn-cs"/>
                </a:rPr>
                <a:t>Notes</a:t>
              </a:r>
            </a:p>
          </p:txBody>
        </p:sp>
        <p:sp>
          <p:nvSpPr>
            <p:cNvPr id="10" name="Rectangle 9">
              <a:extLst>
                <a:ext uri="{FF2B5EF4-FFF2-40B4-BE49-F238E27FC236}">
                  <a16:creationId xmlns:a16="http://schemas.microsoft.com/office/drawing/2014/main" id="{B0FFD55A-1C9A-4FFA-B1C6-EA3F16CD7B6F}"/>
                </a:ext>
              </a:extLst>
            </p:cNvPr>
            <p:cNvSpPr/>
            <p:nvPr/>
          </p:nvSpPr>
          <p:spPr>
            <a:xfrm>
              <a:off x="720000" y="25200000"/>
              <a:ext cx="115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b="1" noProof="0" dirty="0">
                  <a:solidFill>
                    <a:srgbClr val="26739C"/>
                  </a:solidFill>
                  <a:latin typeface="Bahnschrift Condensed" panose="020B0502040204020203" pitchFamily="34" charset="0"/>
                </a:rPr>
                <a:t>Quality Management</a:t>
              </a:r>
            </a:p>
          </p:txBody>
        </p:sp>
        <p:sp>
          <p:nvSpPr>
            <p:cNvPr id="11" name="Rectangle 10">
              <a:extLst>
                <a:ext uri="{FF2B5EF4-FFF2-40B4-BE49-F238E27FC236}">
                  <a16:creationId xmlns:a16="http://schemas.microsoft.com/office/drawing/2014/main" id="{252948FA-EBD3-4887-987C-C895CCBA9B51}"/>
                </a:ext>
              </a:extLst>
            </p:cNvPr>
            <p:cNvSpPr/>
            <p:nvPr/>
          </p:nvSpPr>
          <p:spPr>
            <a:xfrm>
              <a:off x="12240000" y="25200000"/>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1" algn="ctr"/>
              <a:r>
                <a:rPr lang="fr-FR" sz="4400" dirty="0">
                  <a:solidFill>
                    <a:srgbClr val="26739C"/>
                  </a:solidFill>
                  <a:latin typeface="Bahnschrift Condensed" panose="020B0502040204020203" pitchFamily="34" charset="0"/>
                </a:rPr>
                <a:t>Reference</a:t>
              </a:r>
            </a:p>
          </p:txBody>
        </p:sp>
        <p:sp>
          <p:nvSpPr>
            <p:cNvPr id="12" name="Rectangle 11">
              <a:extLst>
                <a:ext uri="{FF2B5EF4-FFF2-40B4-BE49-F238E27FC236}">
                  <a16:creationId xmlns:a16="http://schemas.microsoft.com/office/drawing/2014/main" id="{D8912089-6572-4D8F-A92A-9B0699DE7F92}"/>
                </a:ext>
              </a:extLst>
            </p:cNvPr>
            <p:cNvSpPr/>
            <p:nvPr/>
          </p:nvSpPr>
          <p:spPr>
            <a:xfrm>
              <a:off x="16560000" y="25200000"/>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1" algn="ctr"/>
              <a:r>
                <a:rPr lang="fr-FR" sz="4400" dirty="0">
                  <a:solidFill>
                    <a:srgbClr val="26739C"/>
                  </a:solidFill>
                  <a:latin typeface="Bahnschrift Condensed" panose="020B0502040204020203" pitchFamily="34" charset="0"/>
                </a:rPr>
                <a:t>Editor</a:t>
              </a:r>
            </a:p>
          </p:txBody>
        </p:sp>
        <p:sp>
          <p:nvSpPr>
            <p:cNvPr id="13" name="Rectangle 12">
              <a:extLst>
                <a:ext uri="{FF2B5EF4-FFF2-40B4-BE49-F238E27FC236}">
                  <a16:creationId xmlns:a16="http://schemas.microsoft.com/office/drawing/2014/main" id="{E4338FFD-8AFE-4845-94FF-5936342595E5}"/>
                </a:ext>
              </a:extLst>
            </p:cNvPr>
            <p:cNvSpPr/>
            <p:nvPr/>
          </p:nvSpPr>
          <p:spPr>
            <a:xfrm>
              <a:off x="20897738" y="25200000"/>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1" algn="ctr"/>
              <a:r>
                <a:rPr lang="fr-FR" sz="4400" dirty="0">
                  <a:solidFill>
                    <a:srgbClr val="26739C"/>
                  </a:solidFill>
                  <a:latin typeface="Bahnschrift Condensed" panose="020B0502040204020203" pitchFamily="34" charset="0"/>
                </a:rPr>
                <a:t>Distribution</a:t>
              </a:r>
            </a:p>
          </p:txBody>
        </p:sp>
        <p:sp>
          <p:nvSpPr>
            <p:cNvPr id="14" name="Rectangle 13">
              <a:extLst>
                <a:ext uri="{FF2B5EF4-FFF2-40B4-BE49-F238E27FC236}">
                  <a16:creationId xmlns:a16="http://schemas.microsoft.com/office/drawing/2014/main" id="{CA1B7830-6E46-46A6-9AED-E5E5D4E16815}"/>
                </a:ext>
              </a:extLst>
            </p:cNvPr>
            <p:cNvSpPr/>
            <p:nvPr/>
          </p:nvSpPr>
          <p:spPr>
            <a:xfrm>
              <a:off x="36746668" y="25200288"/>
              <a:ext cx="5334451" cy="432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BE76F2A-AE7E-48CF-8D7E-028D2029FAFF}"/>
                </a:ext>
              </a:extLst>
            </p:cNvPr>
            <p:cNvSpPr/>
            <p:nvPr/>
          </p:nvSpPr>
          <p:spPr>
            <a:xfrm>
              <a:off x="720000" y="27360000"/>
              <a:ext cx="115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6000" b="1" dirty="0">
                <a:solidFill>
                  <a:schemeClr val="accent2"/>
                </a:solidFill>
              </a:endParaRPr>
            </a:p>
          </p:txBody>
        </p:sp>
        <p:sp>
          <p:nvSpPr>
            <p:cNvPr id="16" name="Rectangle 15">
              <a:extLst>
                <a:ext uri="{FF2B5EF4-FFF2-40B4-BE49-F238E27FC236}">
                  <a16:creationId xmlns:a16="http://schemas.microsoft.com/office/drawing/2014/main" id="{8B544DA6-F251-4245-AB1F-700F954CD049}"/>
                </a:ext>
              </a:extLst>
            </p:cNvPr>
            <p:cNvSpPr/>
            <p:nvPr/>
          </p:nvSpPr>
          <p:spPr>
            <a:xfrm>
              <a:off x="12240000" y="27360288"/>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1" algn="ctr"/>
              <a:r>
                <a:rPr lang="fr-FR" sz="4400" dirty="0">
                  <a:solidFill>
                    <a:srgbClr val="26739C"/>
                  </a:solidFill>
                  <a:latin typeface="Bahnschrift Condensed" panose="020B0502040204020203" pitchFamily="34" charset="0"/>
                </a:rPr>
                <a:t>Classification</a:t>
              </a:r>
            </a:p>
          </p:txBody>
        </p:sp>
        <p:sp>
          <p:nvSpPr>
            <p:cNvPr id="17" name="Rectangle 16">
              <a:extLst>
                <a:ext uri="{FF2B5EF4-FFF2-40B4-BE49-F238E27FC236}">
                  <a16:creationId xmlns:a16="http://schemas.microsoft.com/office/drawing/2014/main" id="{04EE9A80-7582-458E-A647-1137CCD45617}"/>
                </a:ext>
              </a:extLst>
            </p:cNvPr>
            <p:cNvSpPr/>
            <p:nvPr/>
          </p:nvSpPr>
          <p:spPr>
            <a:xfrm>
              <a:off x="16560000" y="27360288"/>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l"/>
              <a:r>
                <a:rPr lang="fr-FR" sz="4400" dirty="0">
                  <a:solidFill>
                    <a:srgbClr val="26739C"/>
                  </a:solidFill>
                  <a:latin typeface="Bahnschrift Condensed" panose="020B0502040204020203" pitchFamily="34" charset="0"/>
                </a:rPr>
                <a:t>Version</a:t>
              </a:r>
              <a:endParaRPr lang="fr-FR" sz="4400" b="1" dirty="0">
                <a:solidFill>
                  <a:schemeClr val="tx1"/>
                </a:solidFill>
                <a:latin typeface="Bahnschrift Condensed" panose="020B0502040204020203" pitchFamily="34" charset="0"/>
              </a:endParaRPr>
            </a:p>
            <a:p>
              <a:pPr lvl="1" algn="l"/>
              <a:r>
                <a:rPr lang="fr-FR" sz="4400" dirty="0">
                  <a:solidFill>
                    <a:srgbClr val="26739C"/>
                  </a:solidFill>
                  <a:latin typeface="Bahnschrift Condensed" panose="020B0502040204020203" pitchFamily="34" charset="0"/>
                </a:rPr>
                <a:t>State</a:t>
              </a:r>
              <a:endParaRPr lang="fr-FR" sz="4400" b="1" dirty="0">
                <a:solidFill>
                  <a:schemeClr val="tx1"/>
                </a:solidFill>
                <a:latin typeface="Bahnschrift Condensed" panose="020B0502040204020203" pitchFamily="34" charset="0"/>
              </a:endParaRPr>
            </a:p>
          </p:txBody>
        </p:sp>
        <p:sp>
          <p:nvSpPr>
            <p:cNvPr id="18" name="Rectangle 17">
              <a:extLst>
                <a:ext uri="{FF2B5EF4-FFF2-40B4-BE49-F238E27FC236}">
                  <a16:creationId xmlns:a16="http://schemas.microsoft.com/office/drawing/2014/main" id="{DF5215FE-D898-40A6-B35E-39E37BAAE19A}"/>
                </a:ext>
              </a:extLst>
            </p:cNvPr>
            <p:cNvSpPr/>
            <p:nvPr/>
          </p:nvSpPr>
          <p:spPr>
            <a:xfrm>
              <a:off x="20906668" y="27360288"/>
              <a:ext cx="432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1" algn="ctr"/>
              <a:r>
                <a:rPr lang="fr-FR" sz="4400" dirty="0">
                  <a:solidFill>
                    <a:srgbClr val="26739C"/>
                  </a:solidFill>
                  <a:latin typeface="Bahnschrift Condensed" panose="020B0502040204020203" pitchFamily="34" charset="0"/>
                </a:rPr>
                <a:t>Date</a:t>
              </a:r>
            </a:p>
          </p:txBody>
        </p:sp>
      </p:grpSp>
      <p:pic>
        <p:nvPicPr>
          <p:cNvPr id="19" name="Picture 18" descr="A picture containing drawing&#10;&#10;Description automatically generated">
            <a:extLst>
              <a:ext uri="{FF2B5EF4-FFF2-40B4-BE49-F238E27FC236}">
                <a16:creationId xmlns:a16="http://schemas.microsoft.com/office/drawing/2014/main" id="{99A96699-5DFF-4A40-9DCD-4682F2354E2B}"/>
              </a:ext>
            </a:extLst>
          </p:cNvPr>
          <p:cNvPicPr>
            <a:picLocks noChangeAspect="1"/>
          </p:cNvPicPr>
          <p:nvPr userDrawn="1"/>
        </p:nvPicPr>
        <p:blipFill>
          <a:blip r:embed="rId4"/>
          <a:stretch>
            <a:fillRect/>
          </a:stretch>
        </p:blipFill>
        <p:spPr>
          <a:xfrm>
            <a:off x="37132111" y="25543839"/>
            <a:ext cx="4563564" cy="2608778"/>
          </a:xfrm>
          <a:prstGeom prst="rect">
            <a:avLst/>
          </a:prstGeom>
        </p:spPr>
      </p:pic>
      <p:cxnSp>
        <p:nvCxnSpPr>
          <p:cNvPr id="20" name="Straight Connector 19">
            <a:extLst>
              <a:ext uri="{FF2B5EF4-FFF2-40B4-BE49-F238E27FC236}">
                <a16:creationId xmlns:a16="http://schemas.microsoft.com/office/drawing/2014/main" id="{D5EF946A-8AC9-4478-84BF-99CCD61E101C}"/>
              </a:ext>
            </a:extLst>
          </p:cNvPr>
          <p:cNvCxnSpPr/>
          <p:nvPr userDrawn="1"/>
        </p:nvCxnSpPr>
        <p:spPr>
          <a:xfrm>
            <a:off x="25603181" y="26044868"/>
            <a:ext cx="10877166" cy="0"/>
          </a:xfrm>
          <a:prstGeom prst="line">
            <a:avLst/>
          </a:prstGeom>
          <a:ln>
            <a:solidFill>
              <a:srgbClr val="0673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74427"/>
      </p:ext>
    </p:extLst>
  </p:cSld>
  <p:clrMap bg1="lt1" tx1="dk1" bg2="lt2" tx2="dk2" accent1="accent1" accent2="accent2" accent3="accent3" accent4="accent4" accent5="accent5" accent6="accent6" hlink="hlink" folHlink="folHlink"/>
  <p:sldLayoutIdLst>
    <p:sldLayoutId id="2147483685" r:id="rId1"/>
    <p:sldLayoutId id="2147483692" r:id="rId2"/>
  </p:sldLayoutIdLst>
  <p:hf sldNum="0" hdr="0" ftr="0" dt="0"/>
  <p:txStyles>
    <p:titleStyle>
      <a:lvl1pPr algn="l" defTabSz="4032047" rtl="0" eaLnBrk="1" latinLnBrk="0" hangingPunct="1">
        <a:lnSpc>
          <a:spcPct val="90000"/>
        </a:lnSpc>
        <a:spcBef>
          <a:spcPct val="0"/>
        </a:spcBef>
        <a:buNone/>
        <a:defRPr sz="19402" kern="1200">
          <a:solidFill>
            <a:schemeClr val="tx1"/>
          </a:solidFill>
          <a:latin typeface="+mj-lt"/>
          <a:ea typeface="+mj-ea"/>
          <a:cs typeface="+mj-cs"/>
        </a:defRPr>
      </a:lvl1pPr>
    </p:titleStyle>
    <p:bodyStyle>
      <a:lvl1pPr marL="1008012" indent="-1008012" algn="l" defTabSz="4032047" rtl="0" eaLnBrk="1" latinLnBrk="0" hangingPunct="1">
        <a:lnSpc>
          <a:spcPct val="90000"/>
        </a:lnSpc>
        <a:spcBef>
          <a:spcPts val="4410"/>
        </a:spcBef>
        <a:buFont typeface="Arial" panose="020B0604020202020204" pitchFamily="34" charset="0"/>
        <a:buChar char="•"/>
        <a:defRPr sz="12347" kern="1200">
          <a:solidFill>
            <a:schemeClr val="tx1"/>
          </a:solidFill>
          <a:latin typeface="+mn-lt"/>
          <a:ea typeface="+mn-ea"/>
          <a:cs typeface="+mn-cs"/>
        </a:defRPr>
      </a:lvl1pPr>
      <a:lvl2pPr marL="3024035" indent="-1008012" algn="l" defTabSz="4032047" rtl="0" eaLnBrk="1" latinLnBrk="0" hangingPunct="1">
        <a:lnSpc>
          <a:spcPct val="90000"/>
        </a:lnSpc>
        <a:spcBef>
          <a:spcPts val="2205"/>
        </a:spcBef>
        <a:buFont typeface="Arial" panose="020B0604020202020204" pitchFamily="34" charset="0"/>
        <a:buChar char="•"/>
        <a:defRPr sz="10583" kern="1200">
          <a:solidFill>
            <a:schemeClr val="tx1"/>
          </a:solidFill>
          <a:latin typeface="+mn-lt"/>
          <a:ea typeface="+mn-ea"/>
          <a:cs typeface="+mn-cs"/>
        </a:defRPr>
      </a:lvl2pPr>
      <a:lvl3pPr marL="5040059" indent="-1008012" algn="l" defTabSz="4032047" rtl="0" eaLnBrk="1" latinLnBrk="0" hangingPunct="1">
        <a:lnSpc>
          <a:spcPct val="90000"/>
        </a:lnSpc>
        <a:spcBef>
          <a:spcPts val="2205"/>
        </a:spcBef>
        <a:buFont typeface="Arial" panose="020B0604020202020204" pitchFamily="34" charset="0"/>
        <a:buChar char="•"/>
        <a:defRPr sz="8819" kern="1200">
          <a:solidFill>
            <a:schemeClr val="tx1"/>
          </a:solidFill>
          <a:latin typeface="+mn-lt"/>
          <a:ea typeface="+mn-ea"/>
          <a:cs typeface="+mn-cs"/>
        </a:defRPr>
      </a:lvl3pPr>
      <a:lvl4pPr marL="705608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4pPr>
      <a:lvl5pPr marL="9072105"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5pPr>
      <a:lvl6pPr marL="1108812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6pPr>
      <a:lvl7pPr marL="1310415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7pPr>
      <a:lvl8pPr marL="15120176"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8pPr>
      <a:lvl9pPr marL="1713619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9pPr>
    </p:bodyStyle>
    <p:otherStyle>
      <a:defPPr>
        <a:defRPr lang="en-US"/>
      </a:defPPr>
      <a:lvl1pPr marL="0" algn="l" defTabSz="4032047" rtl="0" eaLnBrk="1" latinLnBrk="0" hangingPunct="1">
        <a:defRPr sz="7937" kern="1200">
          <a:solidFill>
            <a:schemeClr val="tx1"/>
          </a:solidFill>
          <a:latin typeface="+mn-lt"/>
          <a:ea typeface="+mn-ea"/>
          <a:cs typeface="+mn-cs"/>
        </a:defRPr>
      </a:lvl1pPr>
      <a:lvl2pPr marL="2016023" algn="l" defTabSz="4032047" rtl="0" eaLnBrk="1" latinLnBrk="0" hangingPunct="1">
        <a:defRPr sz="7937" kern="1200">
          <a:solidFill>
            <a:schemeClr val="tx1"/>
          </a:solidFill>
          <a:latin typeface="+mn-lt"/>
          <a:ea typeface="+mn-ea"/>
          <a:cs typeface="+mn-cs"/>
        </a:defRPr>
      </a:lvl2pPr>
      <a:lvl3pPr marL="4032047" algn="l" defTabSz="4032047" rtl="0" eaLnBrk="1" latinLnBrk="0" hangingPunct="1">
        <a:defRPr sz="7937" kern="1200">
          <a:solidFill>
            <a:schemeClr val="tx1"/>
          </a:solidFill>
          <a:latin typeface="+mn-lt"/>
          <a:ea typeface="+mn-ea"/>
          <a:cs typeface="+mn-cs"/>
        </a:defRPr>
      </a:lvl3pPr>
      <a:lvl4pPr marL="6048070" algn="l" defTabSz="4032047" rtl="0" eaLnBrk="1" latinLnBrk="0" hangingPunct="1">
        <a:defRPr sz="7937" kern="1200">
          <a:solidFill>
            <a:schemeClr val="tx1"/>
          </a:solidFill>
          <a:latin typeface="+mn-lt"/>
          <a:ea typeface="+mn-ea"/>
          <a:cs typeface="+mn-cs"/>
        </a:defRPr>
      </a:lvl4pPr>
      <a:lvl5pPr marL="8064094" algn="l" defTabSz="4032047" rtl="0" eaLnBrk="1" latinLnBrk="0" hangingPunct="1">
        <a:defRPr sz="7937" kern="1200">
          <a:solidFill>
            <a:schemeClr val="tx1"/>
          </a:solidFill>
          <a:latin typeface="+mn-lt"/>
          <a:ea typeface="+mn-ea"/>
          <a:cs typeface="+mn-cs"/>
        </a:defRPr>
      </a:lvl5pPr>
      <a:lvl6pPr marL="10080117" algn="l" defTabSz="4032047" rtl="0" eaLnBrk="1" latinLnBrk="0" hangingPunct="1">
        <a:defRPr sz="7937" kern="1200">
          <a:solidFill>
            <a:schemeClr val="tx1"/>
          </a:solidFill>
          <a:latin typeface="+mn-lt"/>
          <a:ea typeface="+mn-ea"/>
          <a:cs typeface="+mn-cs"/>
        </a:defRPr>
      </a:lvl6pPr>
      <a:lvl7pPr marL="12096140" algn="l" defTabSz="4032047" rtl="0" eaLnBrk="1" latinLnBrk="0" hangingPunct="1">
        <a:defRPr sz="7937" kern="1200">
          <a:solidFill>
            <a:schemeClr val="tx1"/>
          </a:solidFill>
          <a:latin typeface="+mn-lt"/>
          <a:ea typeface="+mn-ea"/>
          <a:cs typeface="+mn-cs"/>
        </a:defRPr>
      </a:lvl7pPr>
      <a:lvl8pPr marL="14112164" algn="l" defTabSz="4032047" rtl="0" eaLnBrk="1" latinLnBrk="0" hangingPunct="1">
        <a:defRPr sz="7937" kern="1200">
          <a:solidFill>
            <a:schemeClr val="tx1"/>
          </a:solidFill>
          <a:latin typeface="+mn-lt"/>
          <a:ea typeface="+mn-ea"/>
          <a:cs typeface="+mn-cs"/>
        </a:defRPr>
      </a:lvl8pPr>
      <a:lvl9pPr marL="16128187" algn="l" defTabSz="4032047" rtl="0" eaLnBrk="1" latinLnBrk="0" hangingPunct="1">
        <a:defRPr sz="79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4.png"/><Relationship Id="rId7" Type="http://schemas.microsoft.com/office/2007/relationships/hdphoto" Target="../media/hdphoto2.wdp"/><Relationship Id="rId12"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2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0.png"/><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8.png"/><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2.sv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22.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98.sv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svg"/></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15.svg"/><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22.svg"/><Relationship Id="rId3" Type="http://schemas.microsoft.com/office/2007/relationships/hdphoto" Target="../media/hdphoto3.wdp"/><Relationship Id="rId7"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image" Target="../media/image2.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6.png"/><Relationship Id="rId5" Type="http://schemas.openxmlformats.org/officeDocument/2006/relationships/diagramData" Target="../diagrams/data1.xm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1.xml"/><Relationship Id="rId1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3.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24.png"/></Relationships>
</file>

<file path=ppt/slides/_rels/slide4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5.emf"/><Relationship Id="rId5" Type="http://schemas.microsoft.com/office/2007/relationships/hdphoto" Target="../media/hdphoto7.wdp"/><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image" Target="../media/image125.emf"/><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29.png"/><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4.png"/><Relationship Id="rId12"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01.png"/><Relationship Id="rId10" Type="http://schemas.openxmlformats.org/officeDocument/2006/relationships/image" Target="../media/image115.svg"/><Relationship Id="rId4" Type="http://schemas.openxmlformats.org/officeDocument/2006/relationships/image" Target="../media/image111.png"/><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01.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44.png"/><Relationship Id="rId7" Type="http://schemas.openxmlformats.org/officeDocument/2006/relationships/image" Target="../media/image113.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42.png"/><Relationship Id="rId9" Type="http://schemas.openxmlformats.org/officeDocument/2006/relationships/image" Target="../media/image115.svg"/></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50.png"/><Relationship Id="rId4" Type="http://schemas.openxmlformats.org/officeDocument/2006/relationships/image" Target="../media/image149.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55.png"/><Relationship Id="rId4" Type="http://schemas.openxmlformats.org/officeDocument/2006/relationships/image" Target="../media/image15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7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85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86C306-E0DB-4339-8CD8-6C5E8BCB18B9}"/>
              </a:ext>
            </a:extLst>
          </p:cNvPr>
          <p:cNvSpPr txBox="1"/>
          <p:nvPr/>
        </p:nvSpPr>
        <p:spPr>
          <a:xfrm>
            <a:off x="1577576" y="7178840"/>
            <a:ext cx="9029225" cy="5078313"/>
          </a:xfrm>
          <a:prstGeom prst="rect">
            <a:avLst/>
          </a:prstGeom>
          <a:noFill/>
        </p:spPr>
        <p:txBody>
          <a:bodyPr wrap="square" rtlCol="0">
            <a:spAutoFit/>
          </a:bodyPr>
          <a:lstStyle/>
          <a:p>
            <a:pPr algn="ctr"/>
            <a:r>
              <a:rPr lang="en-GB" sz="5400" b="1" dirty="0"/>
              <a:t>Build a report from scratch</a:t>
            </a:r>
          </a:p>
          <a:p>
            <a:pPr algn="ctr"/>
            <a:endParaRPr lang="en-GB" sz="5400" b="1" dirty="0"/>
          </a:p>
          <a:p>
            <a:pPr algn="just"/>
            <a:r>
              <a:rPr lang="en-GB" sz="5400" dirty="0"/>
              <a:t>This set of button allows creating your own table of controls with as many points as you wish.</a:t>
            </a:r>
          </a:p>
        </p:txBody>
      </p:sp>
      <p:sp>
        <p:nvSpPr>
          <p:cNvPr id="12" name="TextBox 11">
            <a:extLst>
              <a:ext uri="{FF2B5EF4-FFF2-40B4-BE49-F238E27FC236}">
                <a16:creationId xmlns:a16="http://schemas.microsoft.com/office/drawing/2014/main" id="{DB8F5AF5-C5D1-465B-9EB8-8FDD5EBE977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Audit Report Menu Sets</a:t>
            </a:r>
          </a:p>
        </p:txBody>
      </p:sp>
      <p:sp>
        <p:nvSpPr>
          <p:cNvPr id="13" name="TextBox 12">
            <a:extLst>
              <a:ext uri="{FF2B5EF4-FFF2-40B4-BE49-F238E27FC236}">
                <a16:creationId xmlns:a16="http://schemas.microsoft.com/office/drawing/2014/main" id="{CF2785B3-1A20-4FD5-A7BE-BD55D68600D2}"/>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different sets of buttons of the audit report menu</a:t>
            </a:r>
          </a:p>
        </p:txBody>
      </p:sp>
      <p:pic>
        <p:nvPicPr>
          <p:cNvPr id="15" name="Picture 14">
            <a:extLst>
              <a:ext uri="{FF2B5EF4-FFF2-40B4-BE49-F238E27FC236}">
                <a16:creationId xmlns:a16="http://schemas.microsoft.com/office/drawing/2014/main" id="{E6CE1F57-3B0F-4261-94F2-BA4812940568}"/>
              </a:ext>
            </a:extLst>
          </p:cNvPr>
          <p:cNvPicPr>
            <a:picLocks noChangeAspect="1"/>
          </p:cNvPicPr>
          <p:nvPr/>
        </p:nvPicPr>
        <p:blipFill>
          <a:blip r:embed="rId2"/>
          <a:srcRect/>
          <a:stretch/>
        </p:blipFill>
        <p:spPr>
          <a:xfrm>
            <a:off x="1577577" y="2816939"/>
            <a:ext cx="9029225" cy="3259648"/>
          </a:xfrm>
          <a:prstGeom prst="rect">
            <a:avLst/>
          </a:prstGeom>
          <a:ln w="28575">
            <a:solidFill>
              <a:srgbClr val="F323CB"/>
            </a:solidFill>
          </a:ln>
        </p:spPr>
      </p:pic>
      <p:cxnSp>
        <p:nvCxnSpPr>
          <p:cNvPr id="17" name="Straight Connector 16">
            <a:extLst>
              <a:ext uri="{FF2B5EF4-FFF2-40B4-BE49-F238E27FC236}">
                <a16:creationId xmlns:a16="http://schemas.microsoft.com/office/drawing/2014/main" id="{E4CE5173-EFB9-4029-8D71-2488A79EBDBB}"/>
              </a:ext>
            </a:extLst>
          </p:cNvPr>
          <p:cNvCxnSpPr/>
          <p:nvPr/>
        </p:nvCxnSpPr>
        <p:spPr>
          <a:xfrm>
            <a:off x="1577576" y="6727369"/>
            <a:ext cx="902922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FFBDCC6-4F4F-4032-B05E-1DF12B22EF9E}"/>
              </a:ext>
            </a:extLst>
          </p:cNvPr>
          <p:cNvPicPr>
            <a:picLocks noChangeAspect="1"/>
          </p:cNvPicPr>
          <p:nvPr/>
        </p:nvPicPr>
        <p:blipFill>
          <a:blip r:embed="rId3"/>
          <a:srcRect/>
          <a:stretch/>
        </p:blipFill>
        <p:spPr>
          <a:xfrm>
            <a:off x="21459744" y="2729720"/>
            <a:ext cx="19957096" cy="3423172"/>
          </a:xfrm>
          <a:prstGeom prst="rect">
            <a:avLst/>
          </a:prstGeom>
          <a:ln w="38100">
            <a:solidFill>
              <a:srgbClr val="F323CB"/>
            </a:solidFill>
          </a:ln>
        </p:spPr>
      </p:pic>
      <p:pic>
        <p:nvPicPr>
          <p:cNvPr id="21" name="Picture 20">
            <a:extLst>
              <a:ext uri="{FF2B5EF4-FFF2-40B4-BE49-F238E27FC236}">
                <a16:creationId xmlns:a16="http://schemas.microsoft.com/office/drawing/2014/main" id="{93ADB6BE-8F3C-4446-8A20-B9CD72CB1A17}"/>
              </a:ext>
            </a:extLst>
          </p:cNvPr>
          <p:cNvPicPr>
            <a:picLocks noChangeAspect="1"/>
          </p:cNvPicPr>
          <p:nvPr/>
        </p:nvPicPr>
        <p:blipFill>
          <a:blip r:embed="rId4"/>
          <a:srcRect/>
          <a:stretch/>
        </p:blipFill>
        <p:spPr>
          <a:xfrm>
            <a:off x="12879255" y="2643345"/>
            <a:ext cx="6604713" cy="3513146"/>
          </a:xfrm>
          <a:prstGeom prst="rect">
            <a:avLst/>
          </a:prstGeom>
          <a:ln w="38100">
            <a:solidFill>
              <a:srgbClr val="F323CB"/>
            </a:solidFill>
          </a:ln>
        </p:spPr>
      </p:pic>
      <p:cxnSp>
        <p:nvCxnSpPr>
          <p:cNvPr id="22" name="Straight Connector 21">
            <a:extLst>
              <a:ext uri="{FF2B5EF4-FFF2-40B4-BE49-F238E27FC236}">
                <a16:creationId xmlns:a16="http://schemas.microsoft.com/office/drawing/2014/main" id="{F04DC911-F576-4241-B2A5-AE8E1D1F63B0}"/>
              </a:ext>
            </a:extLst>
          </p:cNvPr>
          <p:cNvCxnSpPr>
            <a:cxnSpLocks/>
          </p:cNvCxnSpPr>
          <p:nvPr/>
        </p:nvCxnSpPr>
        <p:spPr>
          <a:xfrm>
            <a:off x="11821885" y="6727369"/>
            <a:ext cx="8719457"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0EEF4-6F60-43CE-8C3C-1E2971D585CA}"/>
              </a:ext>
            </a:extLst>
          </p:cNvPr>
          <p:cNvCxnSpPr>
            <a:cxnSpLocks/>
          </p:cNvCxnSpPr>
          <p:nvPr/>
        </p:nvCxnSpPr>
        <p:spPr>
          <a:xfrm>
            <a:off x="21459744" y="6727369"/>
            <a:ext cx="1995709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A0022F-DE1A-404D-8491-07EC3B296BA4}"/>
              </a:ext>
            </a:extLst>
          </p:cNvPr>
          <p:cNvSpPr txBox="1"/>
          <p:nvPr/>
        </p:nvSpPr>
        <p:spPr>
          <a:xfrm>
            <a:off x="11667000" y="7178840"/>
            <a:ext cx="9029225" cy="7571303"/>
          </a:xfrm>
          <a:prstGeom prst="rect">
            <a:avLst/>
          </a:prstGeom>
          <a:noFill/>
        </p:spPr>
        <p:txBody>
          <a:bodyPr wrap="square" rtlCol="0">
            <a:spAutoFit/>
          </a:bodyPr>
          <a:lstStyle/>
          <a:p>
            <a:pPr algn="ctr"/>
            <a:r>
              <a:rPr lang="en-GB" sz="5400" b="1" dirty="0"/>
              <a:t>Import or export standard</a:t>
            </a:r>
          </a:p>
          <a:p>
            <a:pPr algn="ctr"/>
            <a:endParaRPr lang="en-GB" sz="5400" b="1" dirty="0"/>
          </a:p>
          <a:p>
            <a:pPr algn="just"/>
            <a:r>
              <a:rPr lang="en-GB" sz="5400" dirty="0"/>
              <a:t>This set of button allows importing standard controls from Excel DB in the report or reimporting controls from the report into a standard Excel DB, or to create a follow-up report based on previous report.</a:t>
            </a:r>
          </a:p>
        </p:txBody>
      </p:sp>
      <p:sp>
        <p:nvSpPr>
          <p:cNvPr id="29" name="TextBox 28">
            <a:extLst>
              <a:ext uri="{FF2B5EF4-FFF2-40B4-BE49-F238E27FC236}">
                <a16:creationId xmlns:a16="http://schemas.microsoft.com/office/drawing/2014/main" id="{6042B385-A45E-47CF-B2DF-0E0FF6B9D581}"/>
              </a:ext>
            </a:extLst>
          </p:cNvPr>
          <p:cNvSpPr txBox="1"/>
          <p:nvPr/>
        </p:nvSpPr>
        <p:spPr>
          <a:xfrm>
            <a:off x="21459744" y="7096182"/>
            <a:ext cx="19957096" cy="5909310"/>
          </a:xfrm>
          <a:prstGeom prst="rect">
            <a:avLst/>
          </a:prstGeom>
          <a:noFill/>
        </p:spPr>
        <p:txBody>
          <a:bodyPr wrap="square" rtlCol="0">
            <a:spAutoFit/>
          </a:bodyPr>
          <a:lstStyle/>
          <a:p>
            <a:pPr algn="ctr"/>
            <a:r>
              <a:rPr lang="en-GB" sz="5400" b="1" dirty="0"/>
              <a:t>Encode your findings</a:t>
            </a:r>
          </a:p>
          <a:p>
            <a:pPr algn="ctr"/>
            <a:endParaRPr lang="en-GB" sz="5400" b="1" dirty="0"/>
          </a:p>
          <a:p>
            <a:pPr algn="just"/>
            <a:r>
              <a:rPr lang="en-GB" sz="5400" dirty="0"/>
              <a:t>This set of button allows encoding the findings in the standardised form usable by computing functionalities of controls and domains rating: the findings can be recommendations, corrective actions, non-conformities, vulnerabilities, impacts, mitigation measures or generic results as OK, Out of Scope, Not Tested, Not applicable.</a:t>
            </a:r>
          </a:p>
        </p:txBody>
      </p:sp>
      <p:pic>
        <p:nvPicPr>
          <p:cNvPr id="31" name="Picture 30">
            <a:extLst>
              <a:ext uri="{FF2B5EF4-FFF2-40B4-BE49-F238E27FC236}">
                <a16:creationId xmlns:a16="http://schemas.microsoft.com/office/drawing/2014/main" id="{3C6E05C1-932A-47E8-BB13-4DCCB584C86F}"/>
              </a:ext>
            </a:extLst>
          </p:cNvPr>
          <p:cNvPicPr>
            <a:picLocks noChangeAspect="1"/>
          </p:cNvPicPr>
          <p:nvPr/>
        </p:nvPicPr>
        <p:blipFill>
          <a:blip r:embed="rId5"/>
          <a:srcRect/>
          <a:stretch/>
        </p:blipFill>
        <p:spPr>
          <a:xfrm>
            <a:off x="5566417" y="15615708"/>
            <a:ext cx="8792328" cy="3502920"/>
          </a:xfrm>
          <a:prstGeom prst="rect">
            <a:avLst/>
          </a:prstGeom>
          <a:ln w="38100">
            <a:solidFill>
              <a:srgbClr val="F323CB"/>
            </a:solidFill>
          </a:ln>
        </p:spPr>
      </p:pic>
      <p:sp>
        <p:nvSpPr>
          <p:cNvPr id="32" name="TextBox 31">
            <a:extLst>
              <a:ext uri="{FF2B5EF4-FFF2-40B4-BE49-F238E27FC236}">
                <a16:creationId xmlns:a16="http://schemas.microsoft.com/office/drawing/2014/main" id="{0DAAE40F-476D-4B01-B637-D3BF42130CFC}"/>
              </a:ext>
            </a:extLst>
          </p:cNvPr>
          <p:cNvSpPr txBox="1"/>
          <p:nvPr/>
        </p:nvSpPr>
        <p:spPr>
          <a:xfrm>
            <a:off x="3442447" y="20385936"/>
            <a:ext cx="13040268" cy="4247317"/>
          </a:xfrm>
          <a:prstGeom prst="rect">
            <a:avLst/>
          </a:prstGeom>
          <a:noFill/>
        </p:spPr>
        <p:txBody>
          <a:bodyPr wrap="square" rtlCol="0">
            <a:spAutoFit/>
          </a:bodyPr>
          <a:lstStyle/>
          <a:p>
            <a:pPr algn="ctr"/>
            <a:r>
              <a:rPr lang="en-GB" sz="5400" b="1" dirty="0"/>
              <a:t>Build your own type of finding</a:t>
            </a:r>
          </a:p>
          <a:p>
            <a:pPr algn="ctr"/>
            <a:endParaRPr lang="en-GB" sz="5400" b="1" dirty="0"/>
          </a:p>
          <a:p>
            <a:pPr algn="just"/>
            <a:r>
              <a:rPr lang="en-GB" sz="5400" dirty="0"/>
              <a:t>This set of button allows creating inserting your own type of findings in a report (with symbol or plain text drop down list)</a:t>
            </a:r>
          </a:p>
        </p:txBody>
      </p:sp>
      <p:cxnSp>
        <p:nvCxnSpPr>
          <p:cNvPr id="33" name="Straight Connector 32">
            <a:extLst>
              <a:ext uri="{FF2B5EF4-FFF2-40B4-BE49-F238E27FC236}">
                <a16:creationId xmlns:a16="http://schemas.microsoft.com/office/drawing/2014/main" id="{38936CF6-F823-4866-93E7-3329075A0892}"/>
              </a:ext>
            </a:extLst>
          </p:cNvPr>
          <p:cNvCxnSpPr>
            <a:cxnSpLocks/>
          </p:cNvCxnSpPr>
          <p:nvPr/>
        </p:nvCxnSpPr>
        <p:spPr>
          <a:xfrm>
            <a:off x="3442447" y="19708036"/>
            <a:ext cx="13040268"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15047FD-BD16-4E33-BBB4-52ADB4D8CBAE}"/>
              </a:ext>
            </a:extLst>
          </p:cNvPr>
          <p:cNvPicPr>
            <a:picLocks noChangeAspect="1"/>
          </p:cNvPicPr>
          <p:nvPr/>
        </p:nvPicPr>
        <p:blipFill>
          <a:blip r:embed="rId6"/>
          <a:srcRect/>
          <a:stretch/>
        </p:blipFill>
        <p:spPr>
          <a:xfrm>
            <a:off x="28711710" y="15517852"/>
            <a:ext cx="5184322" cy="3502920"/>
          </a:xfrm>
          <a:prstGeom prst="rect">
            <a:avLst/>
          </a:prstGeom>
          <a:ln w="38100">
            <a:solidFill>
              <a:srgbClr val="F323CB"/>
            </a:solidFill>
          </a:ln>
        </p:spPr>
      </p:pic>
      <p:cxnSp>
        <p:nvCxnSpPr>
          <p:cNvPr id="36" name="Straight Connector 35">
            <a:extLst>
              <a:ext uri="{FF2B5EF4-FFF2-40B4-BE49-F238E27FC236}">
                <a16:creationId xmlns:a16="http://schemas.microsoft.com/office/drawing/2014/main" id="{4BC6A2CB-04FC-4295-BE41-9614433EF6AA}"/>
              </a:ext>
            </a:extLst>
          </p:cNvPr>
          <p:cNvCxnSpPr>
            <a:cxnSpLocks/>
          </p:cNvCxnSpPr>
          <p:nvPr/>
        </p:nvCxnSpPr>
        <p:spPr>
          <a:xfrm>
            <a:off x="23638167" y="19636164"/>
            <a:ext cx="15331409"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A8E742-424F-400E-ACAF-2A8F4B15EAC0}"/>
              </a:ext>
            </a:extLst>
          </p:cNvPr>
          <p:cNvSpPr txBox="1"/>
          <p:nvPr/>
        </p:nvSpPr>
        <p:spPr>
          <a:xfrm>
            <a:off x="23562049" y="20125444"/>
            <a:ext cx="15407528" cy="4247317"/>
          </a:xfrm>
          <a:prstGeom prst="rect">
            <a:avLst/>
          </a:prstGeom>
          <a:noFill/>
        </p:spPr>
        <p:txBody>
          <a:bodyPr wrap="square" rtlCol="0">
            <a:spAutoFit/>
          </a:bodyPr>
          <a:lstStyle/>
          <a:p>
            <a:pPr algn="ctr"/>
            <a:r>
              <a:rPr lang="en-GB" sz="5400" b="1" dirty="0"/>
              <a:t>Rate the maturity</a:t>
            </a:r>
          </a:p>
          <a:p>
            <a:pPr algn="ctr"/>
            <a:endParaRPr lang="en-GB" sz="5400" b="1" dirty="0"/>
          </a:p>
          <a:p>
            <a:pPr algn="just"/>
            <a:r>
              <a:rPr lang="en-GB" sz="5400" dirty="0"/>
              <a:t>This set of button allows including in a report some symbolic information regarding  the level of maturity. (see below)</a:t>
            </a:r>
          </a:p>
        </p:txBody>
      </p:sp>
    </p:spTree>
    <p:extLst>
      <p:ext uri="{BB962C8B-B14F-4D97-AF65-F5344CB8AC3E}">
        <p14:creationId xmlns:p14="http://schemas.microsoft.com/office/powerpoint/2010/main" val="1796985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86C306-E0DB-4339-8CD8-6C5E8BCB18B9}"/>
              </a:ext>
            </a:extLst>
          </p:cNvPr>
          <p:cNvSpPr txBox="1"/>
          <p:nvPr/>
        </p:nvSpPr>
        <p:spPr>
          <a:xfrm>
            <a:off x="21383625" y="8217344"/>
            <a:ext cx="19898846" cy="5078313"/>
          </a:xfrm>
          <a:prstGeom prst="rect">
            <a:avLst/>
          </a:prstGeom>
          <a:noFill/>
        </p:spPr>
        <p:txBody>
          <a:bodyPr wrap="square" rtlCol="0">
            <a:spAutoFit/>
          </a:bodyPr>
          <a:lstStyle/>
          <a:p>
            <a:pPr algn="ctr"/>
            <a:r>
              <a:rPr lang="en-GB" sz="5400" b="1" dirty="0"/>
              <a:t>Update Your Specific Content</a:t>
            </a:r>
          </a:p>
          <a:p>
            <a:pPr algn="ctr"/>
            <a:endParaRPr lang="en-GB" sz="5400" b="1" dirty="0"/>
          </a:p>
          <a:p>
            <a:pPr algn="just"/>
            <a:r>
              <a:rPr lang="en-GB" sz="5400" dirty="0"/>
              <a:t>This set of button allows updating the specific content such as Conclusion (entirely or partly), Reference for domain title, Executive Summary, Table of content or features (fields all section, header/footer of the document) </a:t>
            </a:r>
          </a:p>
        </p:txBody>
      </p:sp>
      <p:sp>
        <p:nvSpPr>
          <p:cNvPr id="12" name="TextBox 11">
            <a:extLst>
              <a:ext uri="{FF2B5EF4-FFF2-40B4-BE49-F238E27FC236}">
                <a16:creationId xmlns:a16="http://schemas.microsoft.com/office/drawing/2014/main" id="{DB8F5AF5-C5D1-465B-9EB8-8FDD5EBE977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Audit Report Menu Sets</a:t>
            </a:r>
          </a:p>
        </p:txBody>
      </p:sp>
      <p:sp>
        <p:nvSpPr>
          <p:cNvPr id="13" name="TextBox 12">
            <a:extLst>
              <a:ext uri="{FF2B5EF4-FFF2-40B4-BE49-F238E27FC236}">
                <a16:creationId xmlns:a16="http://schemas.microsoft.com/office/drawing/2014/main" id="{CF2785B3-1A20-4FD5-A7BE-BD55D68600D2}"/>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different sets of buttons of the audit report menu</a:t>
            </a:r>
          </a:p>
        </p:txBody>
      </p:sp>
      <p:pic>
        <p:nvPicPr>
          <p:cNvPr id="15" name="Picture 14">
            <a:extLst>
              <a:ext uri="{FF2B5EF4-FFF2-40B4-BE49-F238E27FC236}">
                <a16:creationId xmlns:a16="http://schemas.microsoft.com/office/drawing/2014/main" id="{E6CE1F57-3B0F-4261-94F2-BA4812940568}"/>
              </a:ext>
            </a:extLst>
          </p:cNvPr>
          <p:cNvPicPr>
            <a:picLocks noChangeAspect="1"/>
          </p:cNvPicPr>
          <p:nvPr/>
        </p:nvPicPr>
        <p:blipFill>
          <a:blip r:embed="rId2"/>
          <a:srcRect/>
          <a:stretch/>
        </p:blipFill>
        <p:spPr>
          <a:xfrm>
            <a:off x="23209945" y="2145816"/>
            <a:ext cx="16246205" cy="4463243"/>
          </a:xfrm>
          <a:prstGeom prst="rect">
            <a:avLst/>
          </a:prstGeom>
          <a:ln w="28575">
            <a:solidFill>
              <a:srgbClr val="F323CB"/>
            </a:solidFill>
          </a:ln>
        </p:spPr>
      </p:pic>
      <p:cxnSp>
        <p:nvCxnSpPr>
          <p:cNvPr id="17" name="Straight Connector 16">
            <a:extLst>
              <a:ext uri="{FF2B5EF4-FFF2-40B4-BE49-F238E27FC236}">
                <a16:creationId xmlns:a16="http://schemas.microsoft.com/office/drawing/2014/main" id="{E4CE5173-EFB9-4029-8D71-2488A79EBDBB}"/>
              </a:ext>
            </a:extLst>
          </p:cNvPr>
          <p:cNvCxnSpPr>
            <a:cxnSpLocks/>
          </p:cNvCxnSpPr>
          <p:nvPr/>
        </p:nvCxnSpPr>
        <p:spPr>
          <a:xfrm>
            <a:off x="21383625" y="7418898"/>
            <a:ext cx="1989884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FFBDCC6-4F4F-4032-B05E-1DF12B22EF9E}"/>
              </a:ext>
            </a:extLst>
          </p:cNvPr>
          <p:cNvPicPr>
            <a:picLocks noChangeAspect="1"/>
          </p:cNvPicPr>
          <p:nvPr/>
        </p:nvPicPr>
        <p:blipFill>
          <a:blip r:embed="rId3"/>
          <a:srcRect/>
          <a:stretch/>
        </p:blipFill>
        <p:spPr>
          <a:xfrm>
            <a:off x="13601191" y="14434148"/>
            <a:ext cx="15454820" cy="4655067"/>
          </a:xfrm>
          <a:prstGeom prst="rect">
            <a:avLst/>
          </a:prstGeom>
          <a:ln w="38100">
            <a:solidFill>
              <a:srgbClr val="F323CB"/>
            </a:solidFill>
          </a:ln>
        </p:spPr>
      </p:pic>
      <p:cxnSp>
        <p:nvCxnSpPr>
          <p:cNvPr id="24" name="Straight Connector 23">
            <a:extLst>
              <a:ext uri="{FF2B5EF4-FFF2-40B4-BE49-F238E27FC236}">
                <a16:creationId xmlns:a16="http://schemas.microsoft.com/office/drawing/2014/main" id="{B1C0EEF4-6F60-43CE-8C3C-1E2971D585CA}"/>
              </a:ext>
            </a:extLst>
          </p:cNvPr>
          <p:cNvCxnSpPr>
            <a:cxnSpLocks/>
          </p:cNvCxnSpPr>
          <p:nvPr/>
        </p:nvCxnSpPr>
        <p:spPr>
          <a:xfrm>
            <a:off x="8310281" y="19885032"/>
            <a:ext cx="24903953"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42B385-A45E-47CF-B2DF-0E0FF6B9D581}"/>
              </a:ext>
            </a:extLst>
          </p:cNvPr>
          <p:cNvSpPr txBox="1"/>
          <p:nvPr/>
        </p:nvSpPr>
        <p:spPr>
          <a:xfrm>
            <a:off x="8310281" y="20589794"/>
            <a:ext cx="24903953" cy="3416320"/>
          </a:xfrm>
          <a:prstGeom prst="rect">
            <a:avLst/>
          </a:prstGeom>
          <a:noFill/>
        </p:spPr>
        <p:txBody>
          <a:bodyPr wrap="square" rtlCol="0">
            <a:spAutoFit/>
          </a:bodyPr>
          <a:lstStyle/>
          <a:p>
            <a:pPr algn="ctr"/>
            <a:r>
              <a:rPr lang="en-GB" sz="5400" b="1" dirty="0"/>
              <a:t>Set the automatic calculation criteria and rating features of the report</a:t>
            </a:r>
          </a:p>
          <a:p>
            <a:pPr algn="ctr"/>
            <a:endParaRPr lang="en-GB" sz="5400" b="1" dirty="0"/>
          </a:p>
          <a:p>
            <a:pPr algn="just"/>
            <a:r>
              <a:rPr lang="en-GB" sz="5400" dirty="0"/>
              <a:t>This set of button allows to set the criteria for controls and domains rating, criteria of calculation of security level at domain level and global level.</a:t>
            </a:r>
          </a:p>
        </p:txBody>
      </p:sp>
      <p:cxnSp>
        <p:nvCxnSpPr>
          <p:cNvPr id="23" name="Straight Connector 22">
            <a:extLst>
              <a:ext uri="{FF2B5EF4-FFF2-40B4-BE49-F238E27FC236}">
                <a16:creationId xmlns:a16="http://schemas.microsoft.com/office/drawing/2014/main" id="{51464C98-A846-49D8-AA35-D8C55C4279EC}"/>
              </a:ext>
            </a:extLst>
          </p:cNvPr>
          <p:cNvCxnSpPr>
            <a:cxnSpLocks/>
          </p:cNvCxnSpPr>
          <p:nvPr/>
        </p:nvCxnSpPr>
        <p:spPr>
          <a:xfrm>
            <a:off x="2151529" y="7418898"/>
            <a:ext cx="16755035" cy="9250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594275F-A14D-4506-ABC8-8E06096514E7}"/>
              </a:ext>
            </a:extLst>
          </p:cNvPr>
          <p:cNvPicPr>
            <a:picLocks noChangeAspect="1"/>
          </p:cNvPicPr>
          <p:nvPr/>
        </p:nvPicPr>
        <p:blipFill>
          <a:blip r:embed="rId4"/>
          <a:srcRect/>
          <a:stretch/>
        </p:blipFill>
        <p:spPr>
          <a:xfrm>
            <a:off x="4765813" y="2324786"/>
            <a:ext cx="11311385" cy="4173942"/>
          </a:xfrm>
          <a:prstGeom prst="rect">
            <a:avLst/>
          </a:prstGeom>
          <a:ln w="38100">
            <a:solidFill>
              <a:srgbClr val="F323CB"/>
            </a:solidFill>
          </a:ln>
        </p:spPr>
      </p:pic>
      <p:sp>
        <p:nvSpPr>
          <p:cNvPr id="27" name="TextBox 26">
            <a:extLst>
              <a:ext uri="{FF2B5EF4-FFF2-40B4-BE49-F238E27FC236}">
                <a16:creationId xmlns:a16="http://schemas.microsoft.com/office/drawing/2014/main" id="{A900B63D-4A36-459F-A739-635FF6E9731D}"/>
              </a:ext>
            </a:extLst>
          </p:cNvPr>
          <p:cNvSpPr txBox="1"/>
          <p:nvPr/>
        </p:nvSpPr>
        <p:spPr>
          <a:xfrm>
            <a:off x="1936449" y="8018118"/>
            <a:ext cx="16970115" cy="5909310"/>
          </a:xfrm>
          <a:prstGeom prst="rect">
            <a:avLst/>
          </a:prstGeom>
          <a:noFill/>
        </p:spPr>
        <p:txBody>
          <a:bodyPr wrap="square" rtlCol="0">
            <a:spAutoFit/>
          </a:bodyPr>
          <a:lstStyle/>
          <a:p>
            <a:pPr algn="ctr"/>
            <a:r>
              <a:rPr lang="en-GB" sz="5400" b="1" dirty="0"/>
              <a:t>Add Specific Content</a:t>
            </a:r>
          </a:p>
          <a:p>
            <a:pPr algn="ctr"/>
            <a:endParaRPr lang="en-GB" sz="5400" b="1" dirty="0"/>
          </a:p>
          <a:p>
            <a:pPr algn="just"/>
            <a:r>
              <a:rPr lang="en-GB" sz="5400" dirty="0"/>
              <a:t>This set of button allows including in a report content such as specific captions (even in table), List of Caption (with specific title), Domain title (with rating box), editorial convention of the report, Conclusion and Executive Summary</a:t>
            </a:r>
          </a:p>
        </p:txBody>
      </p:sp>
    </p:spTree>
    <p:extLst>
      <p:ext uri="{BB962C8B-B14F-4D97-AF65-F5344CB8AC3E}">
        <p14:creationId xmlns:p14="http://schemas.microsoft.com/office/powerpoint/2010/main" val="279092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8BCE2E-B79A-4704-9844-9A4397244BB5}"/>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BE8CC0CE-5397-4CCE-B7BE-EC051A1CDC91}"/>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07A2B3C1-C8A6-4AB0-B53D-8E823F1B9C37}"/>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additional function of edition and style management included in ARIANA</a:t>
              </a:r>
            </a:p>
          </p:txBody>
        </p:sp>
        <p:sp>
          <p:nvSpPr>
            <p:cNvPr id="11" name="TextBox 10">
              <a:extLst>
                <a:ext uri="{FF2B5EF4-FFF2-40B4-BE49-F238E27FC236}">
                  <a16:creationId xmlns:a16="http://schemas.microsoft.com/office/drawing/2014/main" id="{45408AB6-41FE-4D68-A585-E95C415AE72F}"/>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ARIANA-Audit Ribbon Command</a:t>
              </a:r>
            </a:p>
          </p:txBody>
        </p:sp>
      </p:grpSp>
      <p:grpSp>
        <p:nvGrpSpPr>
          <p:cNvPr id="41" name="Group 40">
            <a:extLst>
              <a:ext uri="{FF2B5EF4-FFF2-40B4-BE49-F238E27FC236}">
                <a16:creationId xmlns:a16="http://schemas.microsoft.com/office/drawing/2014/main" id="{2B42C52D-20B9-46F9-96D3-9613B60D0A68}"/>
              </a:ext>
            </a:extLst>
          </p:cNvPr>
          <p:cNvGrpSpPr/>
          <p:nvPr/>
        </p:nvGrpSpPr>
        <p:grpSpPr>
          <a:xfrm>
            <a:off x="1559093" y="8655035"/>
            <a:ext cx="40260686" cy="14366679"/>
            <a:chOff x="1652618" y="10159492"/>
            <a:chExt cx="40260686" cy="14366679"/>
          </a:xfrm>
        </p:grpSpPr>
        <p:pic>
          <p:nvPicPr>
            <p:cNvPr id="59" name="Picture 58">
              <a:extLst>
                <a:ext uri="{FF2B5EF4-FFF2-40B4-BE49-F238E27FC236}">
                  <a16:creationId xmlns:a16="http://schemas.microsoft.com/office/drawing/2014/main" id="{64F16435-B6D8-4E0C-AAE1-1488A237237B}"/>
                </a:ext>
              </a:extLst>
            </p:cNvPr>
            <p:cNvPicPr>
              <a:picLocks noChangeAspect="1"/>
            </p:cNvPicPr>
            <p:nvPr/>
          </p:nvPicPr>
          <p:blipFill rotWithShape="1">
            <a:blip r:embed="rId2"/>
            <a:srcRect l="2416" t="-376" r="87189" b="58666"/>
            <a:stretch/>
          </p:blipFill>
          <p:spPr>
            <a:xfrm>
              <a:off x="1652618" y="10159492"/>
              <a:ext cx="720000" cy="720407"/>
            </a:xfrm>
            <a:prstGeom prst="rect">
              <a:avLst/>
            </a:prstGeom>
            <a:ln>
              <a:solidFill>
                <a:schemeClr val="tx1"/>
              </a:solidFill>
            </a:ln>
          </p:spPr>
        </p:pic>
        <p:pic>
          <p:nvPicPr>
            <p:cNvPr id="63" name="Picture 62">
              <a:extLst>
                <a:ext uri="{FF2B5EF4-FFF2-40B4-BE49-F238E27FC236}">
                  <a16:creationId xmlns:a16="http://schemas.microsoft.com/office/drawing/2014/main" id="{8A947B55-992A-4C45-8BC0-BC1598FDE105}"/>
                </a:ext>
              </a:extLst>
            </p:cNvPr>
            <p:cNvPicPr>
              <a:picLocks noChangeAspect="1"/>
            </p:cNvPicPr>
            <p:nvPr/>
          </p:nvPicPr>
          <p:blipFill rotWithShape="1">
            <a:blip r:embed="rId2"/>
            <a:srcRect l="13333" t="617" r="76272" b="57673"/>
            <a:stretch/>
          </p:blipFill>
          <p:spPr>
            <a:xfrm>
              <a:off x="1652618" y="11309104"/>
              <a:ext cx="720000" cy="720407"/>
            </a:xfrm>
            <a:prstGeom prst="rect">
              <a:avLst/>
            </a:prstGeom>
            <a:ln>
              <a:solidFill>
                <a:schemeClr val="tx1"/>
              </a:solidFill>
            </a:ln>
          </p:spPr>
        </p:pic>
        <p:pic>
          <p:nvPicPr>
            <p:cNvPr id="64" name="Picture 63">
              <a:extLst>
                <a:ext uri="{FF2B5EF4-FFF2-40B4-BE49-F238E27FC236}">
                  <a16:creationId xmlns:a16="http://schemas.microsoft.com/office/drawing/2014/main" id="{6490C0D8-F901-4D81-87A1-1E74FE4CF166}"/>
                </a:ext>
              </a:extLst>
            </p:cNvPr>
            <p:cNvPicPr>
              <a:picLocks noChangeAspect="1"/>
            </p:cNvPicPr>
            <p:nvPr/>
          </p:nvPicPr>
          <p:blipFill rotWithShape="1">
            <a:blip r:embed="rId2"/>
            <a:srcRect l="24250" t="-206" r="65355" b="58496"/>
            <a:stretch/>
          </p:blipFill>
          <p:spPr>
            <a:xfrm>
              <a:off x="1652618" y="12458716"/>
              <a:ext cx="720000" cy="720407"/>
            </a:xfrm>
            <a:prstGeom prst="rect">
              <a:avLst/>
            </a:prstGeom>
            <a:ln>
              <a:solidFill>
                <a:schemeClr val="tx1"/>
              </a:solidFill>
            </a:ln>
          </p:spPr>
        </p:pic>
        <p:pic>
          <p:nvPicPr>
            <p:cNvPr id="65" name="Picture 64">
              <a:extLst>
                <a:ext uri="{FF2B5EF4-FFF2-40B4-BE49-F238E27FC236}">
                  <a16:creationId xmlns:a16="http://schemas.microsoft.com/office/drawing/2014/main" id="{A8B3D423-F995-4AA5-A6C3-6DC64B76AE7D}"/>
                </a:ext>
              </a:extLst>
            </p:cNvPr>
            <p:cNvPicPr>
              <a:picLocks noChangeAspect="1"/>
            </p:cNvPicPr>
            <p:nvPr/>
          </p:nvPicPr>
          <p:blipFill rotWithShape="1">
            <a:blip r:embed="rId2"/>
            <a:srcRect l="34621" t="-318" r="54984" b="58608"/>
            <a:stretch/>
          </p:blipFill>
          <p:spPr>
            <a:xfrm>
              <a:off x="1652618" y="13608328"/>
              <a:ext cx="720000" cy="720407"/>
            </a:xfrm>
            <a:prstGeom prst="rect">
              <a:avLst/>
            </a:prstGeom>
            <a:ln>
              <a:solidFill>
                <a:schemeClr val="tx1"/>
              </a:solidFill>
            </a:ln>
          </p:spPr>
        </p:pic>
        <p:pic>
          <p:nvPicPr>
            <p:cNvPr id="66" name="Picture 65">
              <a:extLst>
                <a:ext uri="{FF2B5EF4-FFF2-40B4-BE49-F238E27FC236}">
                  <a16:creationId xmlns:a16="http://schemas.microsoft.com/office/drawing/2014/main" id="{E7B4149E-2B63-4245-8632-200DAAF28ADF}"/>
                </a:ext>
              </a:extLst>
            </p:cNvPr>
            <p:cNvPicPr>
              <a:picLocks noChangeAspect="1"/>
            </p:cNvPicPr>
            <p:nvPr/>
          </p:nvPicPr>
          <p:blipFill rotWithShape="1">
            <a:blip r:embed="rId2"/>
            <a:srcRect l="44835" t="207" r="44770" b="58083"/>
            <a:stretch/>
          </p:blipFill>
          <p:spPr>
            <a:xfrm>
              <a:off x="1652618" y="14757940"/>
              <a:ext cx="720000" cy="720407"/>
            </a:xfrm>
            <a:prstGeom prst="rect">
              <a:avLst/>
            </a:prstGeom>
            <a:ln>
              <a:solidFill>
                <a:schemeClr val="tx1"/>
              </a:solidFill>
            </a:ln>
          </p:spPr>
        </p:pic>
        <p:pic>
          <p:nvPicPr>
            <p:cNvPr id="68" name="Picture 67">
              <a:extLst>
                <a:ext uri="{FF2B5EF4-FFF2-40B4-BE49-F238E27FC236}">
                  <a16:creationId xmlns:a16="http://schemas.microsoft.com/office/drawing/2014/main" id="{AC5A8BB5-AF71-4EBE-9BFD-57FA61657B50}"/>
                </a:ext>
              </a:extLst>
            </p:cNvPr>
            <p:cNvPicPr>
              <a:picLocks noChangeAspect="1"/>
            </p:cNvPicPr>
            <p:nvPr/>
          </p:nvPicPr>
          <p:blipFill rotWithShape="1">
            <a:blip r:embed="rId2"/>
            <a:srcRect l="55636" t="207" r="33969" b="58083"/>
            <a:stretch/>
          </p:blipFill>
          <p:spPr>
            <a:xfrm>
              <a:off x="1652618" y="15907552"/>
              <a:ext cx="720000" cy="720407"/>
            </a:xfrm>
            <a:prstGeom prst="rect">
              <a:avLst/>
            </a:prstGeom>
            <a:ln>
              <a:solidFill>
                <a:schemeClr val="tx1"/>
              </a:solidFill>
            </a:ln>
          </p:spPr>
        </p:pic>
        <p:pic>
          <p:nvPicPr>
            <p:cNvPr id="69" name="Picture 68">
              <a:extLst>
                <a:ext uri="{FF2B5EF4-FFF2-40B4-BE49-F238E27FC236}">
                  <a16:creationId xmlns:a16="http://schemas.microsoft.com/office/drawing/2014/main" id="{E53F26E1-DE06-4084-8D1B-53BC38EE8157}"/>
                </a:ext>
              </a:extLst>
            </p:cNvPr>
            <p:cNvPicPr>
              <a:picLocks noChangeAspect="1"/>
            </p:cNvPicPr>
            <p:nvPr/>
          </p:nvPicPr>
          <p:blipFill rotWithShape="1">
            <a:blip r:embed="rId2"/>
            <a:srcRect l="66103" t="1247" r="23502" b="57043"/>
            <a:stretch/>
          </p:blipFill>
          <p:spPr>
            <a:xfrm>
              <a:off x="1652618" y="17057164"/>
              <a:ext cx="720000" cy="720407"/>
            </a:xfrm>
            <a:prstGeom prst="rect">
              <a:avLst/>
            </a:prstGeom>
            <a:ln>
              <a:solidFill>
                <a:schemeClr val="tx1"/>
              </a:solidFill>
            </a:ln>
          </p:spPr>
        </p:pic>
        <p:pic>
          <p:nvPicPr>
            <p:cNvPr id="70" name="Picture 69">
              <a:extLst>
                <a:ext uri="{FF2B5EF4-FFF2-40B4-BE49-F238E27FC236}">
                  <a16:creationId xmlns:a16="http://schemas.microsoft.com/office/drawing/2014/main" id="{A35B06AF-46A3-4726-AD24-3D5BEF01A27D}"/>
                </a:ext>
              </a:extLst>
            </p:cNvPr>
            <p:cNvPicPr>
              <a:picLocks noChangeAspect="1"/>
            </p:cNvPicPr>
            <p:nvPr/>
          </p:nvPicPr>
          <p:blipFill rotWithShape="1">
            <a:blip r:embed="rId2"/>
            <a:srcRect l="76652" t="207" r="12953" b="58083"/>
            <a:stretch/>
          </p:blipFill>
          <p:spPr>
            <a:xfrm>
              <a:off x="1652618" y="18206776"/>
              <a:ext cx="720000" cy="720407"/>
            </a:xfrm>
            <a:prstGeom prst="rect">
              <a:avLst/>
            </a:prstGeom>
            <a:ln>
              <a:solidFill>
                <a:schemeClr val="tx1"/>
              </a:solidFill>
            </a:ln>
          </p:spPr>
        </p:pic>
        <p:pic>
          <p:nvPicPr>
            <p:cNvPr id="71" name="Picture 70">
              <a:extLst>
                <a:ext uri="{FF2B5EF4-FFF2-40B4-BE49-F238E27FC236}">
                  <a16:creationId xmlns:a16="http://schemas.microsoft.com/office/drawing/2014/main" id="{86DCE4B8-58EF-4587-A19C-BA8C9434BF46}"/>
                </a:ext>
              </a:extLst>
            </p:cNvPr>
            <p:cNvPicPr>
              <a:picLocks noChangeAspect="1"/>
            </p:cNvPicPr>
            <p:nvPr/>
          </p:nvPicPr>
          <p:blipFill rotWithShape="1">
            <a:blip r:embed="rId2"/>
            <a:srcRect l="86859" t="-18" r="2746" b="58308"/>
            <a:stretch/>
          </p:blipFill>
          <p:spPr>
            <a:xfrm>
              <a:off x="1652618" y="19356388"/>
              <a:ext cx="720000" cy="720407"/>
            </a:xfrm>
            <a:prstGeom prst="rect">
              <a:avLst/>
            </a:prstGeom>
            <a:ln>
              <a:solidFill>
                <a:schemeClr val="tx1"/>
              </a:solidFill>
            </a:ln>
          </p:spPr>
        </p:pic>
        <p:sp>
          <p:nvSpPr>
            <p:cNvPr id="72" name="TextBox 71">
              <a:extLst>
                <a:ext uri="{FF2B5EF4-FFF2-40B4-BE49-F238E27FC236}">
                  <a16:creationId xmlns:a16="http://schemas.microsoft.com/office/drawing/2014/main" id="{072B94CA-3A9B-4D7A-AA0F-E30EF842B15A}"/>
                </a:ext>
              </a:extLst>
            </p:cNvPr>
            <p:cNvSpPr txBox="1"/>
            <p:nvPr/>
          </p:nvSpPr>
          <p:spPr>
            <a:xfrm>
              <a:off x="2983667" y="10173537"/>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recommendation: </a:t>
              </a:r>
              <a:r>
                <a:rPr lang="en-US" sz="4400" dirty="0"/>
                <a:t>This allows adding recommendation model (to be completed). </a:t>
              </a:r>
              <a:endParaRPr lang="en-US" sz="4400" i="1" dirty="0">
                <a:latin typeface="Bahnschrift Condensed" panose="020B0502040204020203" pitchFamily="34" charset="0"/>
              </a:endParaRPr>
            </a:p>
          </p:txBody>
        </p:sp>
        <p:sp>
          <p:nvSpPr>
            <p:cNvPr id="73" name="TextBox 72">
              <a:extLst>
                <a:ext uri="{FF2B5EF4-FFF2-40B4-BE49-F238E27FC236}">
                  <a16:creationId xmlns:a16="http://schemas.microsoft.com/office/drawing/2014/main" id="{67EAB5A7-BC25-4D4C-BE0E-68413D294B08}"/>
                </a:ext>
              </a:extLst>
            </p:cNvPr>
            <p:cNvSpPr txBox="1"/>
            <p:nvPr/>
          </p:nvSpPr>
          <p:spPr>
            <a:xfrm>
              <a:off x="2983667" y="11320805"/>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nonconformity: </a:t>
              </a:r>
              <a:r>
                <a:rPr lang="en-US" sz="4400" dirty="0"/>
                <a:t>This allows adding a nonconformity (to be completed). </a:t>
              </a:r>
              <a:endParaRPr lang="en-US" sz="4400" i="1" dirty="0">
                <a:latin typeface="Bahnschrift Condensed" panose="020B0502040204020203" pitchFamily="34" charset="0"/>
              </a:endParaRPr>
            </a:p>
          </p:txBody>
        </p:sp>
        <p:sp>
          <p:nvSpPr>
            <p:cNvPr id="74" name="TextBox 73">
              <a:extLst>
                <a:ext uri="{FF2B5EF4-FFF2-40B4-BE49-F238E27FC236}">
                  <a16:creationId xmlns:a16="http://schemas.microsoft.com/office/drawing/2014/main" id="{82AE7ABB-E249-4CB8-8BEE-F12F87297B1C}"/>
                </a:ext>
              </a:extLst>
            </p:cNvPr>
            <p:cNvSpPr txBox="1"/>
            <p:nvPr/>
          </p:nvSpPr>
          <p:spPr>
            <a:xfrm>
              <a:off x="2983667" y="12468073"/>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corrective action: </a:t>
              </a:r>
              <a:r>
                <a:rPr lang="en-US" sz="4400" dirty="0"/>
                <a:t>This allows adding a corrective action model (to be completed). </a:t>
              </a:r>
              <a:endParaRPr lang="en-US" sz="4400" i="1" dirty="0">
                <a:latin typeface="Bahnschrift Condensed" panose="020B0502040204020203" pitchFamily="34" charset="0"/>
              </a:endParaRPr>
            </a:p>
          </p:txBody>
        </p:sp>
        <p:sp>
          <p:nvSpPr>
            <p:cNvPr id="75" name="TextBox 74">
              <a:extLst>
                <a:ext uri="{FF2B5EF4-FFF2-40B4-BE49-F238E27FC236}">
                  <a16:creationId xmlns:a16="http://schemas.microsoft.com/office/drawing/2014/main" id="{9B55A99B-9235-48C8-8758-09DCEFE8897D}"/>
                </a:ext>
              </a:extLst>
            </p:cNvPr>
            <p:cNvSpPr txBox="1"/>
            <p:nvPr/>
          </p:nvSpPr>
          <p:spPr>
            <a:xfrm>
              <a:off x="2983667" y="13615341"/>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Change the color : </a:t>
              </a:r>
              <a:r>
                <a:rPr lang="en-US" sz="4400" dirty="0"/>
                <a:t>This allows changing the color of the symbol including in the scale box for “additional investigation” and “option” cases.</a:t>
              </a:r>
              <a:endParaRPr lang="en-US" sz="4400" i="1" dirty="0">
                <a:latin typeface="Bahnschrift Condensed" panose="020B0502040204020203" pitchFamily="34" charset="0"/>
              </a:endParaRPr>
            </a:p>
          </p:txBody>
        </p:sp>
        <p:sp>
          <p:nvSpPr>
            <p:cNvPr id="76" name="TextBox 75">
              <a:extLst>
                <a:ext uri="{FF2B5EF4-FFF2-40B4-BE49-F238E27FC236}">
                  <a16:creationId xmlns:a16="http://schemas.microsoft.com/office/drawing/2014/main" id="{7CA4FA83-076B-4165-BEE4-620036970BFC}"/>
                </a:ext>
              </a:extLst>
            </p:cNvPr>
            <p:cNvSpPr txBox="1"/>
            <p:nvPr/>
          </p:nvSpPr>
          <p:spPr>
            <a:xfrm>
              <a:off x="2983667" y="14762609"/>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Robustness point: </a:t>
              </a:r>
              <a:r>
                <a:rPr lang="en-US" sz="4400" dirty="0"/>
                <a:t>This allows adding robustness model (to be completed)</a:t>
              </a:r>
              <a:endParaRPr lang="en-US" sz="4400" i="1" dirty="0">
                <a:latin typeface="Bahnschrift Condensed" panose="020B0502040204020203" pitchFamily="34" charset="0"/>
              </a:endParaRPr>
            </a:p>
          </p:txBody>
        </p:sp>
        <p:sp>
          <p:nvSpPr>
            <p:cNvPr id="77" name="TextBox 76">
              <a:extLst>
                <a:ext uri="{FF2B5EF4-FFF2-40B4-BE49-F238E27FC236}">
                  <a16:creationId xmlns:a16="http://schemas.microsoft.com/office/drawing/2014/main" id="{FE919DCD-0823-46B4-BFD0-88BC58262608}"/>
                </a:ext>
              </a:extLst>
            </p:cNvPr>
            <p:cNvSpPr txBox="1"/>
            <p:nvPr/>
          </p:nvSpPr>
          <p:spPr>
            <a:xfrm>
              <a:off x="2983667" y="15909877"/>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OK result : </a:t>
              </a:r>
              <a:r>
                <a:rPr lang="en-US" sz="4400" dirty="0"/>
                <a:t>This allows adding “OK” result (specific format for computing)</a:t>
              </a:r>
              <a:endParaRPr lang="en-US" sz="4400" i="1" dirty="0">
                <a:latin typeface="Bahnschrift Condensed" panose="020B0502040204020203" pitchFamily="34" charset="0"/>
              </a:endParaRPr>
            </a:p>
          </p:txBody>
        </p:sp>
        <p:sp>
          <p:nvSpPr>
            <p:cNvPr id="78" name="TextBox 77">
              <a:extLst>
                <a:ext uri="{FF2B5EF4-FFF2-40B4-BE49-F238E27FC236}">
                  <a16:creationId xmlns:a16="http://schemas.microsoft.com/office/drawing/2014/main" id="{5D86188E-C904-4980-9E23-9A993B73671B}"/>
                </a:ext>
              </a:extLst>
            </p:cNvPr>
            <p:cNvSpPr txBox="1"/>
            <p:nvPr/>
          </p:nvSpPr>
          <p:spPr>
            <a:xfrm>
              <a:off x="2983667" y="17057145"/>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Out of Scope result : </a:t>
              </a:r>
              <a:r>
                <a:rPr lang="en-US" sz="4400" dirty="0"/>
                <a:t>This allows adding “Out of Scope” mention (specific format for computing)</a:t>
              </a:r>
              <a:endParaRPr lang="en-US" sz="4400" i="1" dirty="0">
                <a:latin typeface="Bahnschrift Condensed" panose="020B0502040204020203" pitchFamily="34" charset="0"/>
              </a:endParaRPr>
            </a:p>
          </p:txBody>
        </p:sp>
        <p:sp>
          <p:nvSpPr>
            <p:cNvPr id="79" name="TextBox 78">
              <a:extLst>
                <a:ext uri="{FF2B5EF4-FFF2-40B4-BE49-F238E27FC236}">
                  <a16:creationId xmlns:a16="http://schemas.microsoft.com/office/drawing/2014/main" id="{C7CC6039-490D-4221-AC8F-EBCEE1B44C88}"/>
                </a:ext>
              </a:extLst>
            </p:cNvPr>
            <p:cNvSpPr txBox="1"/>
            <p:nvPr/>
          </p:nvSpPr>
          <p:spPr>
            <a:xfrm>
              <a:off x="2983667" y="18204413"/>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Not Tested result : </a:t>
              </a:r>
              <a:r>
                <a:rPr lang="en-US" sz="4400" dirty="0"/>
                <a:t>This allows adding “Not Tested” mention (specific format for computing)</a:t>
              </a:r>
              <a:endParaRPr lang="en-US" sz="4400" i="1" dirty="0">
                <a:latin typeface="Bahnschrift Condensed" panose="020B0502040204020203" pitchFamily="34" charset="0"/>
              </a:endParaRPr>
            </a:p>
          </p:txBody>
        </p:sp>
        <p:sp>
          <p:nvSpPr>
            <p:cNvPr id="80" name="TextBox 79">
              <a:extLst>
                <a:ext uri="{FF2B5EF4-FFF2-40B4-BE49-F238E27FC236}">
                  <a16:creationId xmlns:a16="http://schemas.microsoft.com/office/drawing/2014/main" id="{484E3475-5245-4AE2-9916-0CD4FFCAC1DC}"/>
                </a:ext>
              </a:extLst>
            </p:cNvPr>
            <p:cNvSpPr txBox="1"/>
            <p:nvPr/>
          </p:nvSpPr>
          <p:spPr>
            <a:xfrm>
              <a:off x="2983668" y="19351681"/>
              <a:ext cx="28619788"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Not Applicable result : </a:t>
              </a:r>
              <a:r>
                <a:rPr lang="en-US" sz="4400" dirty="0"/>
                <a:t>This allows adding “Not Applicable” mention (specific format for computing)</a:t>
              </a:r>
              <a:endParaRPr lang="en-US" sz="4400" i="1" dirty="0">
                <a:latin typeface="Bahnschrift Condensed" panose="020B0502040204020203" pitchFamily="34" charset="0"/>
              </a:endParaRPr>
            </a:p>
          </p:txBody>
        </p:sp>
        <p:pic>
          <p:nvPicPr>
            <p:cNvPr id="81" name="Picture 80">
              <a:extLst>
                <a:ext uri="{FF2B5EF4-FFF2-40B4-BE49-F238E27FC236}">
                  <a16:creationId xmlns:a16="http://schemas.microsoft.com/office/drawing/2014/main" id="{7A5D6C7C-F06E-45BB-8E49-AAFD9500DD52}"/>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4700"/>
                      </a14:imgEffect>
                    </a14:imgLayer>
                  </a14:imgProps>
                </a:ext>
              </a:extLst>
            </a:blip>
            <a:srcRect b="82049"/>
            <a:stretch/>
          </p:blipFill>
          <p:spPr>
            <a:xfrm>
              <a:off x="23474765" y="10330070"/>
              <a:ext cx="18438539" cy="619187"/>
            </a:xfrm>
            <a:prstGeom prst="rect">
              <a:avLst/>
            </a:prstGeom>
          </p:spPr>
        </p:pic>
        <p:pic>
          <p:nvPicPr>
            <p:cNvPr id="82" name="Picture 81">
              <a:extLst>
                <a:ext uri="{FF2B5EF4-FFF2-40B4-BE49-F238E27FC236}">
                  <a16:creationId xmlns:a16="http://schemas.microsoft.com/office/drawing/2014/main" id="{D54B132A-0F2D-45A9-B1E8-3180173A707F}"/>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4700"/>
                      </a14:imgEffect>
                    </a14:imgLayer>
                  </a14:imgProps>
                </a:ext>
              </a:extLst>
            </a:blip>
            <a:srcRect l="-58" t="19376" r="58" b="62673"/>
            <a:stretch/>
          </p:blipFill>
          <p:spPr>
            <a:xfrm>
              <a:off x="23474765" y="11391659"/>
              <a:ext cx="18438539" cy="619187"/>
            </a:xfrm>
            <a:prstGeom prst="rect">
              <a:avLst/>
            </a:prstGeom>
          </p:spPr>
        </p:pic>
        <p:pic>
          <p:nvPicPr>
            <p:cNvPr id="83" name="Picture 82">
              <a:extLst>
                <a:ext uri="{FF2B5EF4-FFF2-40B4-BE49-F238E27FC236}">
                  <a16:creationId xmlns:a16="http://schemas.microsoft.com/office/drawing/2014/main" id="{E23C10A4-4726-4081-84A3-E7FBA820892D}"/>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4700"/>
                      </a14:imgEffect>
                    </a14:imgLayer>
                  </a14:imgProps>
                </a:ext>
              </a:extLst>
            </a:blip>
            <a:srcRect l="368" t="58099" r="-368" b="23950"/>
            <a:stretch/>
          </p:blipFill>
          <p:spPr>
            <a:xfrm>
              <a:off x="23474765" y="12511317"/>
              <a:ext cx="18438539" cy="619187"/>
            </a:xfrm>
            <a:prstGeom prst="rect">
              <a:avLst/>
            </a:prstGeom>
          </p:spPr>
        </p:pic>
        <p:pic>
          <p:nvPicPr>
            <p:cNvPr id="84" name="Picture 83">
              <a:extLst>
                <a:ext uri="{FF2B5EF4-FFF2-40B4-BE49-F238E27FC236}">
                  <a16:creationId xmlns:a16="http://schemas.microsoft.com/office/drawing/2014/main" id="{225D5480-AA89-4220-9964-4D6279A01AB8}"/>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4700"/>
                      </a14:imgEffect>
                    </a14:imgLayer>
                  </a14:imgProps>
                </a:ext>
              </a:extLst>
            </a:blip>
            <a:srcRect t="78199" b="3850"/>
            <a:stretch/>
          </p:blipFill>
          <p:spPr>
            <a:xfrm>
              <a:off x="23474765" y="14837735"/>
              <a:ext cx="18438539" cy="619187"/>
            </a:xfrm>
            <a:prstGeom prst="rect">
              <a:avLst/>
            </a:prstGeom>
          </p:spPr>
        </p:pic>
        <p:pic>
          <p:nvPicPr>
            <p:cNvPr id="85" name="Picture 84">
              <a:extLst>
                <a:ext uri="{FF2B5EF4-FFF2-40B4-BE49-F238E27FC236}">
                  <a16:creationId xmlns:a16="http://schemas.microsoft.com/office/drawing/2014/main" id="{82B384D7-A273-472F-97EA-1E41B20A9EE4}"/>
                </a:ext>
              </a:extLst>
            </p:cNvPr>
            <p:cNvPicPr>
              <a:picLocks noChangeAspect="1"/>
            </p:cNvPicPr>
            <p:nvPr/>
          </p:nvPicPr>
          <p:blipFill rotWithShape="1">
            <a:blip r:embed="rId5"/>
            <a:srcRect l="69415" t="26722" r="6963" b="42281"/>
            <a:stretch/>
          </p:blipFill>
          <p:spPr>
            <a:xfrm>
              <a:off x="1652618" y="20506000"/>
              <a:ext cx="720000" cy="720407"/>
            </a:xfrm>
            <a:prstGeom prst="rect">
              <a:avLst/>
            </a:prstGeom>
            <a:ln>
              <a:solidFill>
                <a:schemeClr val="tx1"/>
              </a:solidFill>
            </a:ln>
          </p:spPr>
        </p:pic>
        <p:sp>
          <p:nvSpPr>
            <p:cNvPr id="86" name="TextBox 85">
              <a:extLst>
                <a:ext uri="{FF2B5EF4-FFF2-40B4-BE49-F238E27FC236}">
                  <a16:creationId xmlns:a16="http://schemas.microsoft.com/office/drawing/2014/main" id="{317D9B0D-6BA8-4AD3-8532-0D87BC8BF21B}"/>
                </a:ext>
              </a:extLst>
            </p:cNvPr>
            <p:cNvSpPr txBox="1"/>
            <p:nvPr/>
          </p:nvSpPr>
          <p:spPr>
            <a:xfrm>
              <a:off x="2983667" y="20498949"/>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Add/Update Cross Reference: </a:t>
              </a:r>
              <a:r>
                <a:rPr lang="en-US" sz="4400" dirty="0"/>
                <a:t>This allows adding/</a:t>
              </a:r>
              <a:r>
                <a:rPr lang="en-US" sz="4400" dirty="0" err="1"/>
                <a:t>upating</a:t>
              </a:r>
              <a:r>
                <a:rPr lang="en-US" sz="4400" dirty="0"/>
                <a:t> cross reference to recommendation, action etc. (specific format)</a:t>
              </a:r>
              <a:endParaRPr lang="en-US" sz="4400" i="1" dirty="0">
                <a:latin typeface="Bahnschrift Condensed" panose="020B0502040204020203" pitchFamily="34" charset="0"/>
              </a:endParaRPr>
            </a:p>
          </p:txBody>
        </p:sp>
        <p:pic>
          <p:nvPicPr>
            <p:cNvPr id="87" name="Picture 86">
              <a:extLst>
                <a:ext uri="{FF2B5EF4-FFF2-40B4-BE49-F238E27FC236}">
                  <a16:creationId xmlns:a16="http://schemas.microsoft.com/office/drawing/2014/main" id="{BB0250A2-8D64-4232-AE6A-3754D101BB30}"/>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5300"/>
                      </a14:imgEffect>
                    </a14:imgLayer>
                  </a14:imgProps>
                </a:ext>
              </a:extLst>
            </a:blip>
            <a:stretch>
              <a:fillRect/>
            </a:stretch>
          </p:blipFill>
          <p:spPr>
            <a:xfrm>
              <a:off x="30652794" y="20537191"/>
              <a:ext cx="10140370" cy="667413"/>
            </a:xfrm>
            <a:prstGeom prst="rect">
              <a:avLst/>
            </a:prstGeom>
          </p:spPr>
        </p:pic>
        <p:pic>
          <p:nvPicPr>
            <p:cNvPr id="37" name="Picture 36">
              <a:extLst>
                <a:ext uri="{FF2B5EF4-FFF2-40B4-BE49-F238E27FC236}">
                  <a16:creationId xmlns:a16="http://schemas.microsoft.com/office/drawing/2014/main" id="{BB191F08-0209-4AD3-AF81-DA034D437881}"/>
                </a:ext>
              </a:extLst>
            </p:cNvPr>
            <p:cNvPicPr>
              <a:picLocks noChangeAspect="1"/>
            </p:cNvPicPr>
            <p:nvPr/>
          </p:nvPicPr>
          <p:blipFill rotWithShape="1">
            <a:blip r:embed="rId8"/>
            <a:srcRect t="31642" r="76769" b="37680"/>
            <a:stretch/>
          </p:blipFill>
          <p:spPr>
            <a:xfrm>
              <a:off x="1652618" y="21674097"/>
              <a:ext cx="720000" cy="720001"/>
            </a:xfrm>
            <a:prstGeom prst="rect">
              <a:avLst/>
            </a:prstGeom>
            <a:ln>
              <a:solidFill>
                <a:schemeClr val="accent1"/>
              </a:solidFill>
            </a:ln>
          </p:spPr>
        </p:pic>
        <p:pic>
          <p:nvPicPr>
            <p:cNvPr id="88" name="Picture 87">
              <a:extLst>
                <a:ext uri="{FF2B5EF4-FFF2-40B4-BE49-F238E27FC236}">
                  <a16:creationId xmlns:a16="http://schemas.microsoft.com/office/drawing/2014/main" id="{29176486-1039-478E-802A-5A0A19D3FB42}"/>
                </a:ext>
              </a:extLst>
            </p:cNvPr>
            <p:cNvPicPr>
              <a:picLocks noChangeAspect="1"/>
            </p:cNvPicPr>
            <p:nvPr/>
          </p:nvPicPr>
          <p:blipFill rotWithShape="1">
            <a:blip r:embed="rId8"/>
            <a:srcRect t="63753" r="76769" b="5569"/>
            <a:stretch/>
          </p:blipFill>
          <p:spPr>
            <a:xfrm>
              <a:off x="1652618" y="22731935"/>
              <a:ext cx="720000" cy="720001"/>
            </a:xfrm>
            <a:prstGeom prst="rect">
              <a:avLst/>
            </a:prstGeom>
            <a:ln>
              <a:solidFill>
                <a:schemeClr val="accent1"/>
              </a:solidFill>
            </a:ln>
          </p:spPr>
        </p:pic>
        <p:pic>
          <p:nvPicPr>
            <p:cNvPr id="89" name="Picture 88">
              <a:extLst>
                <a:ext uri="{FF2B5EF4-FFF2-40B4-BE49-F238E27FC236}">
                  <a16:creationId xmlns:a16="http://schemas.microsoft.com/office/drawing/2014/main" id="{C1A9FE96-0373-42C0-AEFA-0F3DB1AE29B8}"/>
                </a:ext>
              </a:extLst>
            </p:cNvPr>
            <p:cNvPicPr>
              <a:picLocks noChangeAspect="1"/>
            </p:cNvPicPr>
            <p:nvPr/>
          </p:nvPicPr>
          <p:blipFill rotWithShape="1">
            <a:blip r:embed="rId8"/>
            <a:srcRect l="48073" t="2729" r="28696" b="66593"/>
            <a:stretch/>
          </p:blipFill>
          <p:spPr>
            <a:xfrm>
              <a:off x="1652618" y="23789773"/>
              <a:ext cx="720000" cy="720001"/>
            </a:xfrm>
            <a:prstGeom prst="rect">
              <a:avLst/>
            </a:prstGeom>
            <a:ln>
              <a:solidFill>
                <a:schemeClr val="accent1"/>
              </a:solidFill>
            </a:ln>
          </p:spPr>
        </p:pic>
        <p:sp>
          <p:nvSpPr>
            <p:cNvPr id="91" name="TextBox 90">
              <a:extLst>
                <a:ext uri="{FF2B5EF4-FFF2-40B4-BE49-F238E27FC236}">
                  <a16:creationId xmlns:a16="http://schemas.microsoft.com/office/drawing/2014/main" id="{63B47075-E40C-4370-8E11-6FAE634C1878}"/>
                </a:ext>
              </a:extLst>
            </p:cNvPr>
            <p:cNvSpPr txBox="1"/>
            <p:nvPr/>
          </p:nvSpPr>
          <p:spPr>
            <a:xfrm>
              <a:off x="2983667" y="21646217"/>
              <a:ext cx="28619788"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Vulnerability: </a:t>
              </a:r>
              <a:r>
                <a:rPr lang="en-US" sz="4400" dirty="0"/>
                <a:t>This allows adding vulnerability model result (to be completed)</a:t>
              </a:r>
              <a:endParaRPr lang="en-US" sz="4400" i="1" dirty="0">
                <a:latin typeface="Bahnschrift Condensed" panose="020B0502040204020203" pitchFamily="34" charset="0"/>
              </a:endParaRPr>
            </a:p>
          </p:txBody>
        </p:sp>
        <p:sp>
          <p:nvSpPr>
            <p:cNvPr id="92" name="TextBox 91">
              <a:extLst>
                <a:ext uri="{FF2B5EF4-FFF2-40B4-BE49-F238E27FC236}">
                  <a16:creationId xmlns:a16="http://schemas.microsoft.com/office/drawing/2014/main" id="{21BE9180-1748-4587-8A36-AFE46E442F7D}"/>
                </a:ext>
              </a:extLst>
            </p:cNvPr>
            <p:cNvSpPr txBox="1"/>
            <p:nvPr/>
          </p:nvSpPr>
          <p:spPr>
            <a:xfrm>
              <a:off x="2983667" y="22712981"/>
              <a:ext cx="28619788"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Impact: </a:t>
              </a:r>
              <a:r>
                <a:rPr lang="en-US" sz="4400" dirty="0"/>
                <a:t>This allows adding impact model result (to be completed) in line with vulnerability</a:t>
              </a:r>
              <a:endParaRPr lang="en-US" sz="4400" i="1" dirty="0">
                <a:latin typeface="Bahnschrift Condensed" panose="020B0502040204020203" pitchFamily="34" charset="0"/>
              </a:endParaRPr>
            </a:p>
          </p:txBody>
        </p:sp>
        <p:sp>
          <p:nvSpPr>
            <p:cNvPr id="93" name="TextBox 92">
              <a:extLst>
                <a:ext uri="{FF2B5EF4-FFF2-40B4-BE49-F238E27FC236}">
                  <a16:creationId xmlns:a16="http://schemas.microsoft.com/office/drawing/2014/main" id="{1B0E9A6E-F6C7-4A53-B206-83926A37F8E0}"/>
                </a:ext>
              </a:extLst>
            </p:cNvPr>
            <p:cNvSpPr txBox="1"/>
            <p:nvPr/>
          </p:nvSpPr>
          <p:spPr>
            <a:xfrm>
              <a:off x="2983668" y="23756730"/>
              <a:ext cx="28619788"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Impact: </a:t>
              </a:r>
              <a:r>
                <a:rPr lang="en-US" sz="4400" dirty="0"/>
                <a:t>This allows adding mitigation measure to counter the vulnerability (to be completed)</a:t>
              </a:r>
              <a:endParaRPr lang="en-US" sz="4400" i="1" dirty="0">
                <a:latin typeface="Bahnschrift Condensed" panose="020B0502040204020203" pitchFamily="34" charset="0"/>
              </a:endParaRPr>
            </a:p>
          </p:txBody>
        </p:sp>
        <p:pic>
          <p:nvPicPr>
            <p:cNvPr id="40" name="Picture 39">
              <a:extLst>
                <a:ext uri="{FF2B5EF4-FFF2-40B4-BE49-F238E27FC236}">
                  <a16:creationId xmlns:a16="http://schemas.microsoft.com/office/drawing/2014/main" id="{9C076CB2-D8FB-4FB6-8FB9-69195472862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4568600" y="21954299"/>
              <a:ext cx="17126140" cy="2354340"/>
            </a:xfrm>
            <a:prstGeom prst="rect">
              <a:avLst/>
            </a:prstGeom>
            <a:solidFill>
              <a:srgbClr val="EBFFFF"/>
            </a:solidFill>
          </p:spPr>
        </p:pic>
      </p:grpSp>
      <p:grpSp>
        <p:nvGrpSpPr>
          <p:cNvPr id="45" name="Group 44">
            <a:extLst>
              <a:ext uri="{FF2B5EF4-FFF2-40B4-BE49-F238E27FC236}">
                <a16:creationId xmlns:a16="http://schemas.microsoft.com/office/drawing/2014/main" id="{BC6921A1-2D57-43E9-9C74-658C69E26DA2}"/>
              </a:ext>
            </a:extLst>
          </p:cNvPr>
          <p:cNvGrpSpPr/>
          <p:nvPr/>
        </p:nvGrpSpPr>
        <p:grpSpPr>
          <a:xfrm>
            <a:off x="1559092" y="1869884"/>
            <a:ext cx="40176185" cy="5316519"/>
            <a:chOff x="1652618" y="3659813"/>
            <a:chExt cx="40176185" cy="5316519"/>
          </a:xfrm>
        </p:grpSpPr>
        <p:sp>
          <p:nvSpPr>
            <p:cNvPr id="12" name="TextBox 11">
              <a:extLst>
                <a:ext uri="{FF2B5EF4-FFF2-40B4-BE49-F238E27FC236}">
                  <a16:creationId xmlns:a16="http://schemas.microsoft.com/office/drawing/2014/main" id="{EFA623B7-D877-43F2-9C09-40608BCD9B3E}"/>
                </a:ext>
              </a:extLst>
            </p:cNvPr>
            <p:cNvSpPr txBox="1"/>
            <p:nvPr/>
          </p:nvSpPr>
          <p:spPr>
            <a:xfrm>
              <a:off x="2983667" y="5714117"/>
              <a:ext cx="16589350"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Three Steps Check: </a:t>
              </a:r>
              <a:r>
                <a:rPr lang="en-US" sz="4800" dirty="0"/>
                <a:t>This allows adding a new check for Complex Table</a:t>
              </a:r>
            </a:p>
          </p:txBody>
        </p:sp>
        <p:sp>
          <p:nvSpPr>
            <p:cNvPr id="15" name="TextBox 14">
              <a:extLst>
                <a:ext uri="{FF2B5EF4-FFF2-40B4-BE49-F238E27FC236}">
                  <a16:creationId xmlns:a16="http://schemas.microsoft.com/office/drawing/2014/main" id="{5FEA2DEE-B342-49AA-B701-A86584FD86BF}"/>
                </a:ext>
              </a:extLst>
            </p:cNvPr>
            <p:cNvSpPr txBox="1"/>
            <p:nvPr/>
          </p:nvSpPr>
          <p:spPr>
            <a:xfrm>
              <a:off x="2983667" y="8145335"/>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Check Deletion: </a:t>
              </a:r>
              <a:r>
                <a:rPr lang="en-US" sz="4800" dirty="0"/>
                <a:t>This allows deleting a check in a control box</a:t>
              </a:r>
            </a:p>
          </p:txBody>
        </p:sp>
        <p:sp>
          <p:nvSpPr>
            <p:cNvPr id="19" name="TextBox 18">
              <a:extLst>
                <a:ext uri="{FF2B5EF4-FFF2-40B4-BE49-F238E27FC236}">
                  <a16:creationId xmlns:a16="http://schemas.microsoft.com/office/drawing/2014/main" id="{0BADDC59-FDDE-4FB9-9C86-75CB1F14075D}"/>
                </a:ext>
              </a:extLst>
            </p:cNvPr>
            <p:cNvSpPr txBox="1"/>
            <p:nvPr/>
          </p:nvSpPr>
          <p:spPr>
            <a:xfrm>
              <a:off x="2983667" y="6733069"/>
              <a:ext cx="18928913"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Rating Box: </a:t>
              </a:r>
              <a:r>
                <a:rPr lang="en-US" sz="4800" dirty="0"/>
                <a:t>This allows inserting in the top-right cell of a control a Rating Box</a:t>
              </a:r>
            </a:p>
          </p:txBody>
        </p:sp>
        <p:pic>
          <p:nvPicPr>
            <p:cNvPr id="43" name="Picture 42">
              <a:extLst>
                <a:ext uri="{FF2B5EF4-FFF2-40B4-BE49-F238E27FC236}">
                  <a16:creationId xmlns:a16="http://schemas.microsoft.com/office/drawing/2014/main" id="{831FF8B8-9B64-4499-B75D-774A00278678}"/>
                </a:ext>
              </a:extLst>
            </p:cNvPr>
            <p:cNvPicPr>
              <a:picLocks noChangeAspect="1"/>
            </p:cNvPicPr>
            <p:nvPr/>
          </p:nvPicPr>
          <p:blipFill rotWithShape="1">
            <a:blip r:embed="rId10"/>
            <a:srcRect l="4501" t="11687" r="82421" b="62900"/>
            <a:stretch/>
          </p:blipFill>
          <p:spPr>
            <a:xfrm>
              <a:off x="1674162" y="3719589"/>
              <a:ext cx="720000" cy="720000"/>
            </a:xfrm>
            <a:prstGeom prst="rect">
              <a:avLst/>
            </a:prstGeom>
            <a:ln>
              <a:solidFill>
                <a:schemeClr val="accent1"/>
              </a:solidFill>
            </a:ln>
          </p:spPr>
        </p:pic>
        <p:pic>
          <p:nvPicPr>
            <p:cNvPr id="99" name="Picture 98">
              <a:extLst>
                <a:ext uri="{FF2B5EF4-FFF2-40B4-BE49-F238E27FC236}">
                  <a16:creationId xmlns:a16="http://schemas.microsoft.com/office/drawing/2014/main" id="{C1F33D26-5085-477B-9F1C-0893F17417BE}"/>
                </a:ext>
              </a:extLst>
            </p:cNvPr>
            <p:cNvPicPr>
              <a:picLocks noChangeAspect="1"/>
            </p:cNvPicPr>
            <p:nvPr/>
          </p:nvPicPr>
          <p:blipFill rotWithShape="1">
            <a:blip r:embed="rId10"/>
            <a:srcRect l="4436" t="36927" r="82486" b="37660"/>
            <a:stretch/>
          </p:blipFill>
          <p:spPr>
            <a:xfrm>
              <a:off x="1652618" y="4777426"/>
              <a:ext cx="720000" cy="720000"/>
            </a:xfrm>
            <a:prstGeom prst="rect">
              <a:avLst/>
            </a:prstGeom>
            <a:ln>
              <a:solidFill>
                <a:schemeClr val="accent1"/>
              </a:solidFill>
            </a:ln>
          </p:spPr>
        </p:pic>
        <p:pic>
          <p:nvPicPr>
            <p:cNvPr id="100" name="Picture 99">
              <a:extLst>
                <a:ext uri="{FF2B5EF4-FFF2-40B4-BE49-F238E27FC236}">
                  <a16:creationId xmlns:a16="http://schemas.microsoft.com/office/drawing/2014/main" id="{B5083244-F8DE-4570-8BAE-2F62D14C2E19}"/>
                </a:ext>
              </a:extLst>
            </p:cNvPr>
            <p:cNvPicPr>
              <a:picLocks noChangeAspect="1"/>
            </p:cNvPicPr>
            <p:nvPr/>
          </p:nvPicPr>
          <p:blipFill rotWithShape="1">
            <a:blip r:embed="rId10"/>
            <a:srcRect l="3467" t="62777" r="83455" b="11810"/>
            <a:stretch/>
          </p:blipFill>
          <p:spPr>
            <a:xfrm>
              <a:off x="1652618" y="5792628"/>
              <a:ext cx="720000" cy="720000"/>
            </a:xfrm>
            <a:prstGeom prst="rect">
              <a:avLst/>
            </a:prstGeom>
            <a:ln>
              <a:solidFill>
                <a:schemeClr val="accent1"/>
              </a:solidFill>
            </a:ln>
          </p:spPr>
        </p:pic>
        <p:pic>
          <p:nvPicPr>
            <p:cNvPr id="101" name="Picture 100">
              <a:extLst>
                <a:ext uri="{FF2B5EF4-FFF2-40B4-BE49-F238E27FC236}">
                  <a16:creationId xmlns:a16="http://schemas.microsoft.com/office/drawing/2014/main" id="{4009D47B-0C4F-410C-9892-C3F427C33ED2}"/>
                </a:ext>
              </a:extLst>
            </p:cNvPr>
            <p:cNvPicPr>
              <a:picLocks noChangeAspect="1"/>
            </p:cNvPicPr>
            <p:nvPr/>
          </p:nvPicPr>
          <p:blipFill rotWithShape="1">
            <a:blip r:embed="rId10"/>
            <a:srcRect l="44311" t="11393" r="42611" b="63194"/>
            <a:stretch/>
          </p:blipFill>
          <p:spPr>
            <a:xfrm>
              <a:off x="1652618" y="6761874"/>
              <a:ext cx="720000" cy="720000"/>
            </a:xfrm>
            <a:prstGeom prst="rect">
              <a:avLst/>
            </a:prstGeom>
            <a:ln>
              <a:solidFill>
                <a:schemeClr val="accent1"/>
              </a:solidFill>
            </a:ln>
          </p:spPr>
        </p:pic>
        <p:pic>
          <p:nvPicPr>
            <p:cNvPr id="102" name="Picture 101">
              <a:extLst>
                <a:ext uri="{FF2B5EF4-FFF2-40B4-BE49-F238E27FC236}">
                  <a16:creationId xmlns:a16="http://schemas.microsoft.com/office/drawing/2014/main" id="{6D812E00-4A33-4B53-8C45-DDEC5FA0ADA3}"/>
                </a:ext>
              </a:extLst>
            </p:cNvPr>
            <p:cNvPicPr>
              <a:picLocks noChangeAspect="1"/>
            </p:cNvPicPr>
            <p:nvPr/>
          </p:nvPicPr>
          <p:blipFill rotWithShape="1">
            <a:blip r:embed="rId10"/>
            <a:srcRect l="44376" t="36755" r="42546" b="37832"/>
            <a:stretch/>
          </p:blipFill>
          <p:spPr>
            <a:xfrm>
              <a:off x="1652618" y="8160830"/>
              <a:ext cx="720000" cy="720000"/>
            </a:xfrm>
            <a:prstGeom prst="rect">
              <a:avLst/>
            </a:prstGeom>
            <a:ln>
              <a:solidFill>
                <a:schemeClr val="accent1"/>
              </a:solidFill>
            </a:ln>
          </p:spPr>
        </p:pic>
        <p:sp>
          <p:nvSpPr>
            <p:cNvPr id="104" name="TextBox 103">
              <a:extLst>
                <a:ext uri="{FF2B5EF4-FFF2-40B4-BE49-F238E27FC236}">
                  <a16:creationId xmlns:a16="http://schemas.microsoft.com/office/drawing/2014/main" id="{99B1219E-6E14-4C3E-AB42-BC42B5DEF6C0}"/>
                </a:ext>
              </a:extLst>
            </p:cNvPr>
            <p:cNvSpPr txBox="1"/>
            <p:nvPr/>
          </p:nvSpPr>
          <p:spPr>
            <a:xfrm>
              <a:off x="2983667" y="4752104"/>
              <a:ext cx="18030223"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Check : </a:t>
              </a:r>
              <a:r>
                <a:rPr lang="en-US" sz="4800" dirty="0"/>
                <a:t>This allows adding a new check for Simple-Normal-Maturity Table</a:t>
              </a:r>
            </a:p>
          </p:txBody>
        </p:sp>
        <p:sp>
          <p:nvSpPr>
            <p:cNvPr id="105" name="TextBox 104">
              <a:extLst>
                <a:ext uri="{FF2B5EF4-FFF2-40B4-BE49-F238E27FC236}">
                  <a16:creationId xmlns:a16="http://schemas.microsoft.com/office/drawing/2014/main" id="{9048DCD8-20F5-4E2B-ACC6-54D51483B5C0}"/>
                </a:ext>
              </a:extLst>
            </p:cNvPr>
            <p:cNvSpPr txBox="1"/>
            <p:nvPr/>
          </p:nvSpPr>
          <p:spPr>
            <a:xfrm>
              <a:off x="2908399" y="3659813"/>
              <a:ext cx="14170800"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Control table: </a:t>
              </a:r>
              <a:r>
                <a:rPr lang="en-US" sz="4800" dirty="0"/>
                <a:t>This allows adding an empty control table</a:t>
              </a:r>
            </a:p>
          </p:txBody>
        </p:sp>
      </p:grpSp>
      <p:sp>
        <p:nvSpPr>
          <p:cNvPr id="46" name="Rectangle 45">
            <a:extLst>
              <a:ext uri="{FF2B5EF4-FFF2-40B4-BE49-F238E27FC236}">
                <a16:creationId xmlns:a16="http://schemas.microsoft.com/office/drawing/2014/main" id="{383F94ED-1D51-45D2-AD2D-7F8D887A3924}"/>
              </a:ext>
            </a:extLst>
          </p:cNvPr>
          <p:cNvSpPr/>
          <p:nvPr/>
        </p:nvSpPr>
        <p:spPr>
          <a:xfrm>
            <a:off x="1104899" y="1371600"/>
            <a:ext cx="40714877" cy="5907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45C1A8B-6001-4698-82AD-1F5102977232}"/>
              </a:ext>
            </a:extLst>
          </p:cNvPr>
          <p:cNvSpPr/>
          <p:nvPr/>
        </p:nvSpPr>
        <p:spPr>
          <a:xfrm>
            <a:off x="1094482" y="8359887"/>
            <a:ext cx="40714877" cy="15060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250F4B5-FECF-4B1B-A9C5-59FD13E1E00F}"/>
              </a:ext>
            </a:extLst>
          </p:cNvPr>
          <p:cNvGrpSpPr>
            <a:grpSpLocks noChangeAspect="1"/>
          </p:cNvGrpSpPr>
          <p:nvPr/>
        </p:nvGrpSpPr>
        <p:grpSpPr>
          <a:xfrm>
            <a:off x="22314082" y="3921079"/>
            <a:ext cx="9056120" cy="1627210"/>
            <a:chOff x="22921303" y="2254820"/>
            <a:chExt cx="17056533" cy="3064731"/>
          </a:xfrm>
        </p:grpSpPr>
        <p:pic>
          <p:nvPicPr>
            <p:cNvPr id="5" name="Picture 4">
              <a:extLst>
                <a:ext uri="{FF2B5EF4-FFF2-40B4-BE49-F238E27FC236}">
                  <a16:creationId xmlns:a16="http://schemas.microsoft.com/office/drawing/2014/main" id="{036EBFD3-2A01-4D7D-A522-476AED7A0BE6}"/>
                </a:ext>
              </a:extLst>
            </p:cNvPr>
            <p:cNvPicPr>
              <a:picLocks noChangeAspect="1"/>
            </p:cNvPicPr>
            <p:nvPr/>
          </p:nvPicPr>
          <p:blipFill rotWithShape="1">
            <a:blip r:embed="rId11"/>
            <a:srcRect l="80332"/>
            <a:stretch/>
          </p:blipFill>
          <p:spPr>
            <a:xfrm>
              <a:off x="33544539" y="2271551"/>
              <a:ext cx="6433297" cy="3048000"/>
            </a:xfrm>
            <a:prstGeom prst="rect">
              <a:avLst/>
            </a:prstGeom>
            <a:ln>
              <a:solidFill>
                <a:schemeClr val="tx1"/>
              </a:solidFill>
            </a:ln>
          </p:spPr>
        </p:pic>
        <p:pic>
          <p:nvPicPr>
            <p:cNvPr id="7" name="Picture 6">
              <a:extLst>
                <a:ext uri="{FF2B5EF4-FFF2-40B4-BE49-F238E27FC236}">
                  <a16:creationId xmlns:a16="http://schemas.microsoft.com/office/drawing/2014/main" id="{D9E51BC9-B620-403D-A8FE-F83548B11A74}"/>
                </a:ext>
              </a:extLst>
            </p:cNvPr>
            <p:cNvPicPr>
              <a:picLocks noChangeAspect="1"/>
            </p:cNvPicPr>
            <p:nvPr/>
          </p:nvPicPr>
          <p:blipFill rotWithShape="1">
            <a:blip r:embed="rId11"/>
            <a:srcRect r="68098"/>
            <a:stretch/>
          </p:blipFill>
          <p:spPr>
            <a:xfrm>
              <a:off x="22921303" y="2254820"/>
              <a:ext cx="10434918" cy="3048000"/>
            </a:xfrm>
            <a:prstGeom prst="rect">
              <a:avLst/>
            </a:prstGeom>
            <a:ln>
              <a:solidFill>
                <a:schemeClr val="tx1"/>
              </a:solidFill>
            </a:ln>
          </p:spPr>
        </p:pic>
      </p:grpSp>
      <p:grpSp>
        <p:nvGrpSpPr>
          <p:cNvPr id="17" name="Group 16">
            <a:extLst>
              <a:ext uri="{FF2B5EF4-FFF2-40B4-BE49-F238E27FC236}">
                <a16:creationId xmlns:a16="http://schemas.microsoft.com/office/drawing/2014/main" id="{F4391C43-EB5B-4CB0-B685-F55FE6992257}"/>
              </a:ext>
            </a:extLst>
          </p:cNvPr>
          <p:cNvGrpSpPr>
            <a:grpSpLocks noChangeAspect="1"/>
          </p:cNvGrpSpPr>
          <p:nvPr/>
        </p:nvGrpSpPr>
        <p:grpSpPr>
          <a:xfrm>
            <a:off x="23484141" y="1925948"/>
            <a:ext cx="7482223" cy="1651384"/>
            <a:chOff x="21916856" y="1736871"/>
            <a:chExt cx="13810121" cy="3048000"/>
          </a:xfrm>
        </p:grpSpPr>
        <p:pic>
          <p:nvPicPr>
            <p:cNvPr id="13" name="Picture 12">
              <a:extLst>
                <a:ext uri="{FF2B5EF4-FFF2-40B4-BE49-F238E27FC236}">
                  <a16:creationId xmlns:a16="http://schemas.microsoft.com/office/drawing/2014/main" id="{268C9AE5-499F-46A0-AC17-F23384D811CD}"/>
                </a:ext>
              </a:extLst>
            </p:cNvPr>
            <p:cNvPicPr>
              <a:picLocks noChangeAspect="1"/>
            </p:cNvPicPr>
            <p:nvPr/>
          </p:nvPicPr>
          <p:blipFill rotWithShape="1">
            <a:blip r:embed="rId12"/>
            <a:srcRect l="89416"/>
            <a:stretch/>
          </p:blipFill>
          <p:spPr>
            <a:xfrm>
              <a:off x="32265072" y="1736871"/>
              <a:ext cx="3461905" cy="3048000"/>
            </a:xfrm>
            <a:prstGeom prst="rect">
              <a:avLst/>
            </a:prstGeom>
            <a:ln>
              <a:solidFill>
                <a:schemeClr val="tx1"/>
              </a:solidFill>
            </a:ln>
          </p:spPr>
        </p:pic>
        <p:pic>
          <p:nvPicPr>
            <p:cNvPr id="16" name="Picture 15">
              <a:extLst>
                <a:ext uri="{FF2B5EF4-FFF2-40B4-BE49-F238E27FC236}">
                  <a16:creationId xmlns:a16="http://schemas.microsoft.com/office/drawing/2014/main" id="{7A4E3982-5DA6-49A2-AE97-090108C0E713}"/>
                </a:ext>
              </a:extLst>
            </p:cNvPr>
            <p:cNvPicPr>
              <a:picLocks noChangeAspect="1"/>
            </p:cNvPicPr>
            <p:nvPr/>
          </p:nvPicPr>
          <p:blipFill rotWithShape="1">
            <a:blip r:embed="rId12"/>
            <a:srcRect r="68528"/>
            <a:stretch/>
          </p:blipFill>
          <p:spPr>
            <a:xfrm>
              <a:off x="21916856" y="1736871"/>
              <a:ext cx="10293927" cy="3048000"/>
            </a:xfrm>
            <a:prstGeom prst="rect">
              <a:avLst/>
            </a:prstGeom>
            <a:ln>
              <a:solidFill>
                <a:schemeClr val="tx1"/>
              </a:solidFill>
            </a:ln>
          </p:spPr>
        </p:pic>
      </p:grpSp>
      <p:grpSp>
        <p:nvGrpSpPr>
          <p:cNvPr id="23" name="Group 22">
            <a:extLst>
              <a:ext uri="{FF2B5EF4-FFF2-40B4-BE49-F238E27FC236}">
                <a16:creationId xmlns:a16="http://schemas.microsoft.com/office/drawing/2014/main" id="{B851172F-AF41-4F7C-A045-8790D326257B}"/>
              </a:ext>
            </a:extLst>
          </p:cNvPr>
          <p:cNvGrpSpPr>
            <a:grpSpLocks noChangeAspect="1"/>
          </p:cNvGrpSpPr>
          <p:nvPr/>
        </p:nvGrpSpPr>
        <p:grpSpPr>
          <a:xfrm>
            <a:off x="31621278" y="1828322"/>
            <a:ext cx="9703470" cy="4986853"/>
            <a:chOff x="22354959" y="11167269"/>
            <a:chExt cx="15383091" cy="7905750"/>
          </a:xfrm>
        </p:grpSpPr>
        <p:pic>
          <p:nvPicPr>
            <p:cNvPr id="20" name="Picture 19">
              <a:extLst>
                <a:ext uri="{FF2B5EF4-FFF2-40B4-BE49-F238E27FC236}">
                  <a16:creationId xmlns:a16="http://schemas.microsoft.com/office/drawing/2014/main" id="{B2CFD2D1-4E05-4BF6-9A87-A498310F45F6}"/>
                </a:ext>
              </a:extLst>
            </p:cNvPr>
            <p:cNvPicPr>
              <a:picLocks noChangeAspect="1"/>
            </p:cNvPicPr>
            <p:nvPr/>
          </p:nvPicPr>
          <p:blipFill rotWithShape="1">
            <a:blip r:embed="rId13"/>
            <a:srcRect r="68998"/>
            <a:stretch/>
          </p:blipFill>
          <p:spPr>
            <a:xfrm>
              <a:off x="22354959" y="11167269"/>
              <a:ext cx="10140370" cy="7905750"/>
            </a:xfrm>
            <a:prstGeom prst="rect">
              <a:avLst/>
            </a:prstGeom>
            <a:ln>
              <a:solidFill>
                <a:schemeClr val="tx1"/>
              </a:solidFill>
            </a:ln>
          </p:spPr>
        </p:pic>
        <p:pic>
          <p:nvPicPr>
            <p:cNvPr id="22" name="Picture 21">
              <a:extLst>
                <a:ext uri="{FF2B5EF4-FFF2-40B4-BE49-F238E27FC236}">
                  <a16:creationId xmlns:a16="http://schemas.microsoft.com/office/drawing/2014/main" id="{F77C2422-4325-4DCD-BDBF-23A666F373D5}"/>
                </a:ext>
              </a:extLst>
            </p:cNvPr>
            <p:cNvPicPr>
              <a:picLocks noChangeAspect="1"/>
            </p:cNvPicPr>
            <p:nvPr/>
          </p:nvPicPr>
          <p:blipFill rotWithShape="1">
            <a:blip r:embed="rId13"/>
            <a:srcRect l="84926"/>
            <a:stretch/>
          </p:blipFill>
          <p:spPr>
            <a:xfrm>
              <a:off x="32807564" y="11167269"/>
              <a:ext cx="4930486" cy="7905750"/>
            </a:xfrm>
            <a:prstGeom prst="rect">
              <a:avLst/>
            </a:prstGeom>
            <a:ln>
              <a:solidFill>
                <a:schemeClr val="tx1"/>
              </a:solidFill>
            </a:ln>
          </p:spPr>
        </p:pic>
      </p:grpSp>
      <p:cxnSp>
        <p:nvCxnSpPr>
          <p:cNvPr id="25" name="Connector: Elbow 24">
            <a:extLst>
              <a:ext uri="{FF2B5EF4-FFF2-40B4-BE49-F238E27FC236}">
                <a16:creationId xmlns:a16="http://schemas.microsoft.com/office/drawing/2014/main" id="{84967387-C451-437E-9CA0-E1275A35DEF8}"/>
              </a:ext>
            </a:extLst>
          </p:cNvPr>
          <p:cNvCxnSpPr>
            <a:cxnSpLocks/>
            <a:stCxn id="12" idx="3"/>
            <a:endCxn id="7" idx="1"/>
          </p:cNvCxnSpPr>
          <p:nvPr/>
        </p:nvCxnSpPr>
        <p:spPr>
          <a:xfrm>
            <a:off x="19479491" y="4339687"/>
            <a:ext cx="2834591" cy="390556"/>
          </a:xfrm>
          <a:prstGeom prst="curvedConnector3">
            <a:avLst/>
          </a:prstGeom>
          <a:ln w="5715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836A71FF-0546-47EC-BD36-CDA8AC2E35D8}"/>
              </a:ext>
            </a:extLst>
          </p:cNvPr>
          <p:cNvCxnSpPr>
            <a:cxnSpLocks/>
            <a:stCxn id="104" idx="3"/>
          </p:cNvCxnSpPr>
          <p:nvPr/>
        </p:nvCxnSpPr>
        <p:spPr>
          <a:xfrm flipV="1">
            <a:off x="20920364" y="2649660"/>
            <a:ext cx="2567911" cy="728014"/>
          </a:xfrm>
          <a:prstGeom prst="curvedConnector3">
            <a:avLst/>
          </a:prstGeom>
          <a:ln w="5715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022C77E7-66EF-431E-A7B5-49091AE2C3D2}"/>
              </a:ext>
            </a:extLst>
          </p:cNvPr>
          <p:cNvCxnSpPr>
            <a:cxnSpLocks/>
            <a:stCxn id="105" idx="0"/>
            <a:endCxn id="20" idx="0"/>
          </p:cNvCxnSpPr>
          <p:nvPr/>
        </p:nvCxnSpPr>
        <p:spPr>
          <a:xfrm rot="5400000" flipH="1" flipV="1">
            <a:off x="22339100" y="-10610505"/>
            <a:ext cx="41562" cy="24919217"/>
          </a:xfrm>
          <a:prstGeom prst="bentConnector3">
            <a:avLst>
              <a:gd name="adj1" fmla="val 2050077"/>
            </a:avLst>
          </a:prstGeom>
          <a:ln w="5715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8004388-5EE2-4D76-8D64-BE2219F8B2F9}"/>
              </a:ext>
            </a:extLst>
          </p:cNvPr>
          <p:cNvSpPr/>
          <p:nvPr/>
        </p:nvSpPr>
        <p:spPr>
          <a:xfrm>
            <a:off x="38903433" y="2299855"/>
            <a:ext cx="2421316" cy="2779430"/>
          </a:xfrm>
          <a:prstGeom prst="rect">
            <a:avLst/>
          </a:prstGeom>
          <a:ln w="5715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Connector: Elbow 24">
            <a:extLst>
              <a:ext uri="{FF2B5EF4-FFF2-40B4-BE49-F238E27FC236}">
                <a16:creationId xmlns:a16="http://schemas.microsoft.com/office/drawing/2014/main" id="{0E0436B3-2D6F-4D72-9060-7CAA9AE57B0A}"/>
              </a:ext>
            </a:extLst>
          </p:cNvPr>
          <p:cNvCxnSpPr>
            <a:cxnSpLocks/>
            <a:stCxn id="19" idx="2"/>
            <a:endCxn id="38" idx="2"/>
          </p:cNvCxnSpPr>
          <p:nvPr/>
        </p:nvCxnSpPr>
        <p:spPr>
          <a:xfrm rot="5400000" flipH="1" flipV="1">
            <a:off x="25886918" y="-8453036"/>
            <a:ext cx="694852" cy="27759493"/>
          </a:xfrm>
          <a:prstGeom prst="bentConnector3">
            <a:avLst>
              <a:gd name="adj1" fmla="val -64801"/>
            </a:avLst>
          </a:prstGeom>
          <a:ln w="5715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802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E6E65A-DB9A-4903-9B7E-D2D8AA9AFCEF}"/>
              </a:ext>
            </a:extLst>
          </p:cNvPr>
          <p:cNvGrpSpPr/>
          <p:nvPr/>
        </p:nvGrpSpPr>
        <p:grpSpPr>
          <a:xfrm>
            <a:off x="12858197" y="26201619"/>
            <a:ext cx="23508796" cy="2780901"/>
            <a:chOff x="12858197" y="26201619"/>
            <a:chExt cx="23508796" cy="2780901"/>
          </a:xfrm>
        </p:grpSpPr>
        <p:sp>
          <p:nvSpPr>
            <p:cNvPr id="4" name="TextBox 3">
              <a:extLst>
                <a:ext uri="{FF2B5EF4-FFF2-40B4-BE49-F238E27FC236}">
                  <a16:creationId xmlns:a16="http://schemas.microsoft.com/office/drawing/2014/main" id="{9DB01469-FF26-4CD5-B323-4C9C483422A9}"/>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938337B9-D004-4787-96BE-703796C24A4E}"/>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commands used during the encoding of empty ARIANA audit report </a:t>
              </a:r>
            </a:p>
          </p:txBody>
        </p:sp>
      </p:grpSp>
      <p:grpSp>
        <p:nvGrpSpPr>
          <p:cNvPr id="7" name="Group 6">
            <a:extLst>
              <a:ext uri="{FF2B5EF4-FFF2-40B4-BE49-F238E27FC236}">
                <a16:creationId xmlns:a16="http://schemas.microsoft.com/office/drawing/2014/main" id="{F8F94063-75EA-44C8-A612-44AC3CD2BEFF}"/>
              </a:ext>
            </a:extLst>
          </p:cNvPr>
          <p:cNvGrpSpPr/>
          <p:nvPr/>
        </p:nvGrpSpPr>
        <p:grpSpPr>
          <a:xfrm>
            <a:off x="1177780" y="17014802"/>
            <a:ext cx="40260684" cy="7258976"/>
            <a:chOff x="1351444" y="14466964"/>
            <a:chExt cx="40260684" cy="7258976"/>
          </a:xfrm>
        </p:grpSpPr>
        <p:pic>
          <p:nvPicPr>
            <p:cNvPr id="14" name="Picture 13">
              <a:extLst>
                <a:ext uri="{FF2B5EF4-FFF2-40B4-BE49-F238E27FC236}">
                  <a16:creationId xmlns:a16="http://schemas.microsoft.com/office/drawing/2014/main" id="{400B3487-3443-4A5B-8D00-F01CFF3068A3}"/>
                </a:ext>
              </a:extLst>
            </p:cNvPr>
            <p:cNvPicPr>
              <a:picLocks noChangeAspect="1"/>
            </p:cNvPicPr>
            <p:nvPr/>
          </p:nvPicPr>
          <p:blipFill rotWithShape="1">
            <a:blip r:embed="rId2"/>
            <a:srcRect l="3177" r="55562" b="55796"/>
            <a:stretch/>
          </p:blipFill>
          <p:spPr>
            <a:xfrm>
              <a:off x="1351444" y="14466964"/>
              <a:ext cx="720000" cy="720407"/>
            </a:xfrm>
            <a:prstGeom prst="rect">
              <a:avLst/>
            </a:prstGeom>
            <a:ln>
              <a:solidFill>
                <a:schemeClr val="tx1"/>
              </a:solidFill>
            </a:ln>
          </p:spPr>
        </p:pic>
        <p:pic>
          <p:nvPicPr>
            <p:cNvPr id="15" name="Picture 14">
              <a:extLst>
                <a:ext uri="{FF2B5EF4-FFF2-40B4-BE49-F238E27FC236}">
                  <a16:creationId xmlns:a16="http://schemas.microsoft.com/office/drawing/2014/main" id="{5BAF9C4E-3A54-4064-AFD0-9CC1BF9CBAC2}"/>
                </a:ext>
              </a:extLst>
            </p:cNvPr>
            <p:cNvPicPr>
              <a:picLocks noChangeAspect="1"/>
            </p:cNvPicPr>
            <p:nvPr/>
          </p:nvPicPr>
          <p:blipFill rotWithShape="1">
            <a:blip r:embed="rId3"/>
            <a:srcRect l="6916" t="1245" r="74782" b="54019"/>
            <a:stretch/>
          </p:blipFill>
          <p:spPr>
            <a:xfrm>
              <a:off x="1351444" y="20965894"/>
              <a:ext cx="720000" cy="722946"/>
            </a:xfrm>
            <a:prstGeom prst="rect">
              <a:avLst/>
            </a:prstGeom>
            <a:ln>
              <a:solidFill>
                <a:schemeClr val="tx1"/>
              </a:solidFill>
            </a:ln>
          </p:spPr>
        </p:pic>
        <p:sp>
          <p:nvSpPr>
            <p:cNvPr id="29" name="TextBox 28">
              <a:extLst>
                <a:ext uri="{FF2B5EF4-FFF2-40B4-BE49-F238E27FC236}">
                  <a16:creationId xmlns:a16="http://schemas.microsoft.com/office/drawing/2014/main" id="{F558BFE7-6D33-470C-BAE7-9A2E1FAC61AE}"/>
                </a:ext>
              </a:extLst>
            </p:cNvPr>
            <p:cNvSpPr txBox="1"/>
            <p:nvPr/>
          </p:nvSpPr>
          <p:spPr>
            <a:xfrm>
              <a:off x="2682493" y="14485697"/>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Classic conclusion: </a:t>
              </a:r>
              <a:r>
                <a:rPr lang="en-US" sz="4400" dirty="0"/>
                <a:t>This allows updating the most common tables including in the conclusion. You can select which type of table will be updated. </a:t>
              </a:r>
              <a:endParaRPr lang="en-US" sz="4400" i="1" dirty="0">
                <a:latin typeface="Bahnschrift Condensed" panose="020B0502040204020203" pitchFamily="34" charset="0"/>
              </a:endParaRPr>
            </a:p>
          </p:txBody>
        </p:sp>
        <p:sp>
          <p:nvSpPr>
            <p:cNvPr id="30" name="TextBox 29">
              <a:extLst>
                <a:ext uri="{FF2B5EF4-FFF2-40B4-BE49-F238E27FC236}">
                  <a16:creationId xmlns:a16="http://schemas.microsoft.com/office/drawing/2014/main" id="{987A448E-764C-4B00-992C-32B2A51B16D5}"/>
                </a:ext>
              </a:extLst>
            </p:cNvPr>
            <p:cNvSpPr txBox="1"/>
            <p:nvPr/>
          </p:nvSpPr>
          <p:spPr>
            <a:xfrm>
              <a:off x="2682493" y="15632965"/>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Specific conclusion: </a:t>
              </a:r>
              <a:r>
                <a:rPr lang="en-US" sz="4400" dirty="0"/>
                <a:t>This allows updating the specific tables included in the conclusion. You can select which type of table will be updated. </a:t>
              </a:r>
              <a:endParaRPr lang="en-US" sz="4400" i="1" dirty="0">
                <a:latin typeface="Bahnschrift Condensed" panose="020B0502040204020203" pitchFamily="34" charset="0"/>
              </a:endParaRPr>
            </a:p>
          </p:txBody>
        </p:sp>
        <p:pic>
          <p:nvPicPr>
            <p:cNvPr id="56" name="Picture 55">
              <a:extLst>
                <a:ext uri="{FF2B5EF4-FFF2-40B4-BE49-F238E27FC236}">
                  <a16:creationId xmlns:a16="http://schemas.microsoft.com/office/drawing/2014/main" id="{C005642F-7171-4AB1-A3CF-0CE029F5A9EA}"/>
                </a:ext>
              </a:extLst>
            </p:cNvPr>
            <p:cNvPicPr>
              <a:picLocks noChangeAspect="1"/>
            </p:cNvPicPr>
            <p:nvPr/>
          </p:nvPicPr>
          <p:blipFill rotWithShape="1">
            <a:blip r:embed="rId2"/>
            <a:srcRect l="50000" t="253" r="8739" b="55543"/>
            <a:stretch/>
          </p:blipFill>
          <p:spPr>
            <a:xfrm>
              <a:off x="1351444" y="15616576"/>
              <a:ext cx="720000" cy="720407"/>
            </a:xfrm>
            <a:prstGeom prst="rect">
              <a:avLst/>
            </a:prstGeom>
            <a:ln>
              <a:solidFill>
                <a:schemeClr val="tx1"/>
              </a:solidFill>
            </a:ln>
          </p:spPr>
        </p:pic>
        <p:pic>
          <p:nvPicPr>
            <p:cNvPr id="65" name="Picture 64">
              <a:extLst>
                <a:ext uri="{FF2B5EF4-FFF2-40B4-BE49-F238E27FC236}">
                  <a16:creationId xmlns:a16="http://schemas.microsoft.com/office/drawing/2014/main" id="{168C8BF5-9271-430F-9CA6-CB55DFF6A94B}"/>
                </a:ext>
              </a:extLst>
            </p:cNvPr>
            <p:cNvPicPr>
              <a:picLocks noChangeAspect="1"/>
            </p:cNvPicPr>
            <p:nvPr/>
          </p:nvPicPr>
          <p:blipFill rotWithShape="1">
            <a:blip r:embed="rId3"/>
            <a:srcRect l="35914" t="-151" r="45784" b="55415"/>
            <a:stretch/>
          </p:blipFill>
          <p:spPr>
            <a:xfrm>
              <a:off x="1351444" y="19784865"/>
              <a:ext cx="720000" cy="722946"/>
            </a:xfrm>
            <a:prstGeom prst="rect">
              <a:avLst/>
            </a:prstGeom>
            <a:ln>
              <a:solidFill>
                <a:schemeClr val="tx1"/>
              </a:solidFill>
            </a:ln>
          </p:spPr>
        </p:pic>
        <p:pic>
          <p:nvPicPr>
            <p:cNvPr id="66" name="Picture 65">
              <a:extLst>
                <a:ext uri="{FF2B5EF4-FFF2-40B4-BE49-F238E27FC236}">
                  <a16:creationId xmlns:a16="http://schemas.microsoft.com/office/drawing/2014/main" id="{F7932BD1-8D57-4013-9451-82466A8B1336}"/>
                </a:ext>
              </a:extLst>
            </p:cNvPr>
            <p:cNvPicPr>
              <a:picLocks noChangeAspect="1"/>
            </p:cNvPicPr>
            <p:nvPr/>
          </p:nvPicPr>
          <p:blipFill rotWithShape="1">
            <a:blip r:embed="rId3"/>
            <a:srcRect l="68552" t="-732" r="13146" b="55996"/>
            <a:stretch/>
          </p:blipFill>
          <p:spPr>
            <a:xfrm>
              <a:off x="1351444" y="18742228"/>
              <a:ext cx="720000" cy="722946"/>
            </a:xfrm>
            <a:prstGeom prst="rect">
              <a:avLst/>
            </a:prstGeom>
            <a:ln>
              <a:solidFill>
                <a:schemeClr val="tx1"/>
              </a:solidFill>
            </a:ln>
          </p:spPr>
        </p:pic>
        <p:pic>
          <p:nvPicPr>
            <p:cNvPr id="68" name="Picture 67">
              <a:extLst>
                <a:ext uri="{FF2B5EF4-FFF2-40B4-BE49-F238E27FC236}">
                  <a16:creationId xmlns:a16="http://schemas.microsoft.com/office/drawing/2014/main" id="{58E64C6F-BE59-4EF9-817E-60B1E2237896}"/>
                </a:ext>
              </a:extLst>
            </p:cNvPr>
            <p:cNvPicPr>
              <a:picLocks noChangeAspect="1"/>
            </p:cNvPicPr>
            <p:nvPr/>
          </p:nvPicPr>
          <p:blipFill rotWithShape="1">
            <a:blip r:embed="rId4"/>
            <a:srcRect t="5835" r="83609" b="71801"/>
            <a:stretch/>
          </p:blipFill>
          <p:spPr>
            <a:xfrm>
              <a:off x="1351444" y="16666110"/>
              <a:ext cx="720000" cy="720407"/>
            </a:xfrm>
            <a:prstGeom prst="rect">
              <a:avLst/>
            </a:prstGeom>
            <a:ln>
              <a:solidFill>
                <a:schemeClr val="tx1"/>
              </a:solidFill>
            </a:ln>
          </p:spPr>
        </p:pic>
        <p:sp>
          <p:nvSpPr>
            <p:cNvPr id="83" name="TextBox 82">
              <a:extLst>
                <a:ext uri="{FF2B5EF4-FFF2-40B4-BE49-F238E27FC236}">
                  <a16:creationId xmlns:a16="http://schemas.microsoft.com/office/drawing/2014/main" id="{0A00704B-CDE9-4DE1-8111-3CBF0DC2BD6F}"/>
                </a:ext>
              </a:extLst>
            </p:cNvPr>
            <p:cNvSpPr txBox="1"/>
            <p:nvPr/>
          </p:nvSpPr>
          <p:spPr>
            <a:xfrm>
              <a:off x="2682493" y="20956499"/>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feature: </a:t>
              </a:r>
              <a:r>
                <a:rPr lang="en-US" sz="4400" dirty="0"/>
                <a:t>This allows updating the header and footer and parameters in all section through the document</a:t>
              </a:r>
              <a:endParaRPr lang="en-US" sz="4400" i="1" dirty="0">
                <a:latin typeface="Bahnschrift Condensed" panose="020B0502040204020203" pitchFamily="34" charset="0"/>
              </a:endParaRPr>
            </a:p>
          </p:txBody>
        </p:sp>
        <p:sp>
          <p:nvSpPr>
            <p:cNvPr id="84" name="TextBox 83">
              <a:extLst>
                <a:ext uri="{FF2B5EF4-FFF2-40B4-BE49-F238E27FC236}">
                  <a16:creationId xmlns:a16="http://schemas.microsoft.com/office/drawing/2014/main" id="{2DABD360-0B46-4118-8E15-C929C3509018}"/>
                </a:ext>
              </a:extLst>
            </p:cNvPr>
            <p:cNvSpPr txBox="1"/>
            <p:nvPr/>
          </p:nvSpPr>
          <p:spPr>
            <a:xfrm>
              <a:off x="2682493" y="19803509"/>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Table of Content : </a:t>
              </a:r>
              <a:r>
                <a:rPr lang="en-US" sz="4400" dirty="0"/>
                <a:t>This allows updating the Table of Content (in particular by removing the useless information included in the title of domain) </a:t>
              </a:r>
              <a:endParaRPr lang="en-US" sz="4400" i="1" dirty="0">
                <a:latin typeface="Bahnschrift Condensed" panose="020B0502040204020203" pitchFamily="34" charset="0"/>
              </a:endParaRPr>
            </a:p>
          </p:txBody>
        </p:sp>
        <p:sp>
          <p:nvSpPr>
            <p:cNvPr id="85" name="TextBox 84">
              <a:extLst>
                <a:ext uri="{FF2B5EF4-FFF2-40B4-BE49-F238E27FC236}">
                  <a16:creationId xmlns:a16="http://schemas.microsoft.com/office/drawing/2014/main" id="{0CF7BE9A-D3CD-436D-ADDF-E5D9CC4996D5}"/>
                </a:ext>
              </a:extLst>
            </p:cNvPr>
            <p:cNvSpPr txBox="1"/>
            <p:nvPr/>
          </p:nvSpPr>
          <p:spPr>
            <a:xfrm>
              <a:off x="2597994" y="18699206"/>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Executive Summary: </a:t>
              </a:r>
              <a:r>
                <a:rPr lang="en-US" sz="4400" dirty="0"/>
                <a:t>This allows updating the Executive Summary</a:t>
              </a:r>
              <a:endParaRPr lang="en-US" sz="4400" i="1" dirty="0">
                <a:latin typeface="Bahnschrift Condensed" panose="020B0502040204020203" pitchFamily="34" charset="0"/>
              </a:endParaRPr>
            </a:p>
          </p:txBody>
        </p:sp>
        <p:sp>
          <p:nvSpPr>
            <p:cNvPr id="86" name="TextBox 85">
              <a:extLst>
                <a:ext uri="{FF2B5EF4-FFF2-40B4-BE49-F238E27FC236}">
                  <a16:creationId xmlns:a16="http://schemas.microsoft.com/office/drawing/2014/main" id="{F58A068B-E5EE-43CF-88BD-BE58340945FD}"/>
                </a:ext>
              </a:extLst>
            </p:cNvPr>
            <p:cNvSpPr txBox="1"/>
            <p:nvPr/>
          </p:nvSpPr>
          <p:spPr>
            <a:xfrm>
              <a:off x="2682493" y="16642066"/>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Domain Title: </a:t>
              </a:r>
              <a:r>
                <a:rPr lang="en-US" sz="4400" dirty="0"/>
                <a:t>This allows updating the number included into bracket [] in the domain title (to be in line with the chapter numbering)</a:t>
              </a:r>
              <a:endParaRPr lang="en-US" sz="4400" i="1" dirty="0">
                <a:latin typeface="Bahnschrift Condensed" panose="020B0502040204020203" pitchFamily="34" charset="0"/>
              </a:endParaRPr>
            </a:p>
          </p:txBody>
        </p:sp>
        <p:pic>
          <p:nvPicPr>
            <p:cNvPr id="74" name="Picture 73">
              <a:extLst>
                <a:ext uri="{FF2B5EF4-FFF2-40B4-BE49-F238E27FC236}">
                  <a16:creationId xmlns:a16="http://schemas.microsoft.com/office/drawing/2014/main" id="{645D6FDA-6F95-4F9D-B685-3F6FB82654AF}"/>
                </a:ext>
              </a:extLst>
            </p:cNvPr>
            <p:cNvPicPr>
              <a:picLocks noChangeAspect="1"/>
            </p:cNvPicPr>
            <p:nvPr/>
          </p:nvPicPr>
          <p:blipFill rotWithShape="1">
            <a:blip r:embed="rId4"/>
            <a:srcRect l="1736" t="52594" r="81873" b="25042"/>
            <a:stretch/>
          </p:blipFill>
          <p:spPr>
            <a:xfrm>
              <a:off x="1351444" y="17744937"/>
              <a:ext cx="720000" cy="720407"/>
            </a:xfrm>
            <a:prstGeom prst="rect">
              <a:avLst/>
            </a:prstGeom>
            <a:ln>
              <a:solidFill>
                <a:schemeClr val="tx1"/>
              </a:solidFill>
            </a:ln>
          </p:spPr>
        </p:pic>
        <p:sp>
          <p:nvSpPr>
            <p:cNvPr id="75" name="TextBox 74">
              <a:extLst>
                <a:ext uri="{FF2B5EF4-FFF2-40B4-BE49-F238E27FC236}">
                  <a16:creationId xmlns:a16="http://schemas.microsoft.com/office/drawing/2014/main" id="{6939FAAE-5D82-44C3-ABA3-76FC5C8DD3BC}"/>
                </a:ext>
              </a:extLst>
            </p:cNvPr>
            <p:cNvSpPr txBox="1"/>
            <p:nvPr/>
          </p:nvSpPr>
          <p:spPr>
            <a:xfrm>
              <a:off x="2682493" y="17716213"/>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Update the entire conclusion: </a:t>
              </a:r>
              <a:r>
                <a:rPr lang="en-US" sz="4400" dirty="0"/>
                <a:t>This allows updating all the summary tables included in the Conclusion</a:t>
              </a:r>
              <a:endParaRPr lang="en-US" sz="4400" i="1" dirty="0">
                <a:latin typeface="Bahnschrift Condensed" panose="020B0502040204020203" pitchFamily="34" charset="0"/>
              </a:endParaRPr>
            </a:p>
          </p:txBody>
        </p:sp>
      </p:grpSp>
      <p:grpSp>
        <p:nvGrpSpPr>
          <p:cNvPr id="19" name="Group 18">
            <a:extLst>
              <a:ext uri="{FF2B5EF4-FFF2-40B4-BE49-F238E27FC236}">
                <a16:creationId xmlns:a16="http://schemas.microsoft.com/office/drawing/2014/main" id="{77B156A8-4BF9-4399-90E0-BC3F656A2BC0}"/>
              </a:ext>
            </a:extLst>
          </p:cNvPr>
          <p:cNvGrpSpPr/>
          <p:nvPr/>
        </p:nvGrpSpPr>
        <p:grpSpPr>
          <a:xfrm>
            <a:off x="1425130" y="8320717"/>
            <a:ext cx="40315933" cy="6386438"/>
            <a:chOff x="1395451" y="981452"/>
            <a:chExt cx="40315933" cy="6386438"/>
          </a:xfrm>
        </p:grpSpPr>
        <p:pic>
          <p:nvPicPr>
            <p:cNvPr id="12" name="Picture 11">
              <a:extLst>
                <a:ext uri="{FF2B5EF4-FFF2-40B4-BE49-F238E27FC236}">
                  <a16:creationId xmlns:a16="http://schemas.microsoft.com/office/drawing/2014/main" id="{BD193B8D-7A8B-4CF1-88B5-4FE669B966C9}"/>
                </a:ext>
              </a:extLst>
            </p:cNvPr>
            <p:cNvPicPr>
              <a:picLocks noChangeAspect="1"/>
            </p:cNvPicPr>
            <p:nvPr/>
          </p:nvPicPr>
          <p:blipFill rotWithShape="1">
            <a:blip r:embed="rId5"/>
            <a:srcRect l="39594" t="22264" r="50000" b="43649"/>
            <a:stretch/>
          </p:blipFill>
          <p:spPr>
            <a:xfrm>
              <a:off x="1465457" y="4375551"/>
              <a:ext cx="720000" cy="700294"/>
            </a:xfrm>
            <a:prstGeom prst="rect">
              <a:avLst/>
            </a:prstGeom>
            <a:ln>
              <a:solidFill>
                <a:schemeClr val="tx1"/>
              </a:solidFill>
            </a:ln>
          </p:spPr>
        </p:pic>
        <p:sp>
          <p:nvSpPr>
            <p:cNvPr id="18" name="TextBox 17">
              <a:extLst>
                <a:ext uri="{FF2B5EF4-FFF2-40B4-BE49-F238E27FC236}">
                  <a16:creationId xmlns:a16="http://schemas.microsoft.com/office/drawing/2014/main" id="{95D775FC-BD25-4565-9A64-548FB78E9AE6}"/>
                </a:ext>
              </a:extLst>
            </p:cNvPr>
            <p:cNvSpPr txBox="1"/>
            <p:nvPr/>
          </p:nvSpPr>
          <p:spPr>
            <a:xfrm>
              <a:off x="2781749" y="6598449"/>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the executive summary: </a:t>
              </a:r>
              <a:r>
                <a:rPr lang="en-US" sz="4400" dirty="0"/>
                <a:t>There is 2 type of Executive summary and for each an extended version. To be added after conclusion</a:t>
              </a:r>
              <a:endParaRPr lang="en-US" sz="4400" i="1" dirty="0">
                <a:latin typeface="Bahnschrift Condensed" panose="020B0502040204020203" pitchFamily="34" charset="0"/>
              </a:endParaRPr>
            </a:p>
          </p:txBody>
        </p:sp>
        <p:sp>
          <p:nvSpPr>
            <p:cNvPr id="22" name="TextBox 21">
              <a:extLst>
                <a:ext uri="{FF2B5EF4-FFF2-40B4-BE49-F238E27FC236}">
                  <a16:creationId xmlns:a16="http://schemas.microsoft.com/office/drawing/2014/main" id="{DE6A9602-654B-492A-A670-4147D19E8327}"/>
                </a:ext>
              </a:extLst>
            </p:cNvPr>
            <p:cNvSpPr txBox="1"/>
            <p:nvPr/>
          </p:nvSpPr>
          <p:spPr>
            <a:xfrm>
              <a:off x="2796506" y="5490589"/>
              <a:ext cx="38914878" cy="769441"/>
            </a:xfrm>
            <a:prstGeom prst="rect">
              <a:avLst/>
            </a:prstGeom>
            <a:noFill/>
          </p:spPr>
          <p:txBody>
            <a:bodyPr wrap="square" rtlCol="0">
              <a:spAutoFit/>
            </a:bodyPr>
            <a:lstStyle/>
            <a:p>
              <a:pPr marL="5930900" indent="-5930900"/>
              <a:r>
                <a:rPr lang="en-US" sz="4400" dirty="0">
                  <a:solidFill>
                    <a:schemeClr val="accent1"/>
                  </a:solidFill>
                  <a:latin typeface="Bahnschrift Condensed" panose="020B0502040204020203" pitchFamily="34" charset="0"/>
                </a:rPr>
                <a:t>Add a conclusion: </a:t>
              </a:r>
              <a:r>
                <a:rPr lang="en-US" sz="4400" dirty="0"/>
                <a:t>Conclusion including summary table and list of controls, recommendations, domains etc. To be added after the assessment of results.</a:t>
              </a:r>
              <a:endParaRPr lang="en-US" sz="4400" i="1" dirty="0">
                <a:latin typeface="Bahnschrift Condensed" panose="020B0502040204020203" pitchFamily="34" charset="0"/>
              </a:endParaRPr>
            </a:p>
          </p:txBody>
        </p:sp>
        <p:sp>
          <p:nvSpPr>
            <p:cNvPr id="27" name="TextBox 26">
              <a:extLst>
                <a:ext uri="{FF2B5EF4-FFF2-40B4-BE49-F238E27FC236}">
                  <a16:creationId xmlns:a16="http://schemas.microsoft.com/office/drawing/2014/main" id="{5DF9E135-8355-4F79-9BD0-C5E2A274E2B7}"/>
                </a:ext>
              </a:extLst>
            </p:cNvPr>
            <p:cNvSpPr txBox="1"/>
            <p:nvPr/>
          </p:nvSpPr>
          <p:spPr>
            <a:xfrm>
              <a:off x="2796506" y="4340977"/>
              <a:ext cx="38845136"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the documentation editorial convention: </a:t>
              </a:r>
              <a:r>
                <a:rPr lang="en-US" sz="4400" dirty="0"/>
                <a:t>This allows adding convention info regarding title, table, scale etc.</a:t>
              </a:r>
            </a:p>
          </p:txBody>
        </p:sp>
        <p:pic>
          <p:nvPicPr>
            <p:cNvPr id="53" name="Picture 52">
              <a:extLst>
                <a:ext uri="{FF2B5EF4-FFF2-40B4-BE49-F238E27FC236}">
                  <a16:creationId xmlns:a16="http://schemas.microsoft.com/office/drawing/2014/main" id="{F39ABABA-8BF3-4845-98B4-8957C3236EFA}"/>
                </a:ext>
              </a:extLst>
            </p:cNvPr>
            <p:cNvPicPr>
              <a:picLocks noChangeAspect="1"/>
            </p:cNvPicPr>
            <p:nvPr/>
          </p:nvPicPr>
          <p:blipFill rotWithShape="1">
            <a:blip r:embed="rId5"/>
            <a:srcRect l="71354" t="21986" r="18240" b="43927"/>
            <a:stretch/>
          </p:blipFill>
          <p:spPr>
            <a:xfrm>
              <a:off x="1465457" y="5507394"/>
              <a:ext cx="720000" cy="700294"/>
            </a:xfrm>
            <a:prstGeom prst="rect">
              <a:avLst/>
            </a:prstGeom>
            <a:ln>
              <a:solidFill>
                <a:schemeClr val="tx1"/>
              </a:solidFill>
            </a:ln>
          </p:spPr>
        </p:pic>
        <p:pic>
          <p:nvPicPr>
            <p:cNvPr id="54" name="Picture 53">
              <a:extLst>
                <a:ext uri="{FF2B5EF4-FFF2-40B4-BE49-F238E27FC236}">
                  <a16:creationId xmlns:a16="http://schemas.microsoft.com/office/drawing/2014/main" id="{C0453C19-A0DB-4C44-AE41-43A488ED1E7F}"/>
                </a:ext>
              </a:extLst>
            </p:cNvPr>
            <p:cNvPicPr>
              <a:picLocks noChangeAspect="1"/>
            </p:cNvPicPr>
            <p:nvPr/>
          </p:nvPicPr>
          <p:blipFill rotWithShape="1">
            <a:blip r:embed="rId5"/>
            <a:srcRect l="86669" t="22798" r="2925" b="43115"/>
            <a:stretch/>
          </p:blipFill>
          <p:spPr>
            <a:xfrm>
              <a:off x="1450700" y="6597485"/>
              <a:ext cx="720000" cy="700294"/>
            </a:xfrm>
            <a:prstGeom prst="rect">
              <a:avLst/>
            </a:prstGeom>
            <a:ln>
              <a:solidFill>
                <a:schemeClr val="tx1"/>
              </a:solidFill>
            </a:ln>
          </p:spPr>
        </p:pic>
        <p:pic>
          <p:nvPicPr>
            <p:cNvPr id="69" name="Picture 68">
              <a:extLst>
                <a:ext uri="{FF2B5EF4-FFF2-40B4-BE49-F238E27FC236}">
                  <a16:creationId xmlns:a16="http://schemas.microsoft.com/office/drawing/2014/main" id="{6E471B94-75CC-4A77-8650-C649ABB8395A}"/>
                </a:ext>
              </a:extLst>
            </p:cNvPr>
            <p:cNvPicPr>
              <a:picLocks noChangeAspect="1"/>
            </p:cNvPicPr>
            <p:nvPr/>
          </p:nvPicPr>
          <p:blipFill rotWithShape="1">
            <a:blip r:embed="rId4"/>
            <a:srcRect t="29839" r="83609" b="47797"/>
            <a:stretch/>
          </p:blipFill>
          <p:spPr>
            <a:xfrm>
              <a:off x="1450700" y="1007840"/>
              <a:ext cx="720000" cy="720407"/>
            </a:xfrm>
            <a:prstGeom prst="rect">
              <a:avLst/>
            </a:prstGeom>
            <a:ln>
              <a:solidFill>
                <a:schemeClr val="tx1"/>
              </a:solidFill>
            </a:ln>
          </p:spPr>
        </p:pic>
        <p:sp>
          <p:nvSpPr>
            <p:cNvPr id="87" name="TextBox 86">
              <a:extLst>
                <a:ext uri="{FF2B5EF4-FFF2-40B4-BE49-F238E27FC236}">
                  <a16:creationId xmlns:a16="http://schemas.microsoft.com/office/drawing/2014/main" id="{48E71C61-B465-4A6A-BB53-C4BB9156DBDD}"/>
                </a:ext>
              </a:extLst>
            </p:cNvPr>
            <p:cNvSpPr txBox="1"/>
            <p:nvPr/>
          </p:nvSpPr>
          <p:spPr>
            <a:xfrm>
              <a:off x="2781749" y="981452"/>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Caption: </a:t>
              </a:r>
              <a:r>
                <a:rPr lang="en-US" sz="4400" dirty="0"/>
                <a:t>This allows adding automatically caption into a table (the function allows creating new caption type and encoding title)</a:t>
              </a:r>
              <a:endParaRPr lang="en-US" sz="4400" i="1" dirty="0">
                <a:latin typeface="Bahnschrift Condensed" panose="020B0502040204020203" pitchFamily="34" charset="0"/>
              </a:endParaRPr>
            </a:p>
          </p:txBody>
        </p:sp>
        <p:pic>
          <p:nvPicPr>
            <p:cNvPr id="9" name="Picture 8">
              <a:extLst>
                <a:ext uri="{FF2B5EF4-FFF2-40B4-BE49-F238E27FC236}">
                  <a16:creationId xmlns:a16="http://schemas.microsoft.com/office/drawing/2014/main" id="{065B1E1E-9913-4F02-B9E8-185B2D453CFD}"/>
                </a:ext>
              </a:extLst>
            </p:cNvPr>
            <p:cNvPicPr>
              <a:picLocks noChangeAspect="1"/>
            </p:cNvPicPr>
            <p:nvPr/>
          </p:nvPicPr>
          <p:blipFill rotWithShape="1">
            <a:blip r:embed="rId6"/>
            <a:srcRect l="15080" t="11751" r="25611"/>
            <a:stretch/>
          </p:blipFill>
          <p:spPr>
            <a:xfrm>
              <a:off x="1395451" y="3122478"/>
              <a:ext cx="707622" cy="867102"/>
            </a:xfrm>
            <a:prstGeom prst="rect">
              <a:avLst/>
            </a:prstGeom>
            <a:ln>
              <a:solidFill>
                <a:schemeClr val="accent1"/>
              </a:solidFill>
            </a:ln>
          </p:spPr>
        </p:pic>
        <p:sp>
          <p:nvSpPr>
            <p:cNvPr id="93" name="TextBox 92">
              <a:extLst>
                <a:ext uri="{FF2B5EF4-FFF2-40B4-BE49-F238E27FC236}">
                  <a16:creationId xmlns:a16="http://schemas.microsoft.com/office/drawing/2014/main" id="{9315B40D-AA23-4E7D-9E35-6329A93BA879}"/>
                </a:ext>
              </a:extLst>
            </p:cNvPr>
            <p:cNvSpPr txBox="1"/>
            <p:nvPr/>
          </p:nvSpPr>
          <p:spPr>
            <a:xfrm>
              <a:off x="2796506" y="3231200"/>
              <a:ext cx="38845136"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the domain title: </a:t>
              </a:r>
              <a:r>
                <a:rPr lang="en-US" sz="4400" dirty="0"/>
                <a:t>This allows adding a title of domain with reference to chapter and rating box</a:t>
              </a:r>
            </a:p>
          </p:txBody>
        </p:sp>
      </p:grpSp>
      <p:sp>
        <p:nvSpPr>
          <p:cNvPr id="98" name="TextBox 97">
            <a:extLst>
              <a:ext uri="{FF2B5EF4-FFF2-40B4-BE49-F238E27FC236}">
                <a16:creationId xmlns:a16="http://schemas.microsoft.com/office/drawing/2014/main" id="{397A08A5-9E33-4FDD-BDC1-0D583E094114}"/>
              </a:ext>
            </a:extLst>
          </p:cNvPr>
          <p:cNvSpPr txBox="1"/>
          <p:nvPr/>
        </p:nvSpPr>
        <p:spPr>
          <a:xfrm>
            <a:off x="2443863" y="2049757"/>
            <a:ext cx="38845136" cy="1569660"/>
          </a:xfrm>
          <a:prstGeom prst="rect">
            <a:avLst/>
          </a:prstGeom>
          <a:noFill/>
        </p:spPr>
        <p:txBody>
          <a:bodyPr wrap="square" rtlCol="0">
            <a:spAutoFit/>
          </a:bodyPr>
          <a:lstStyle/>
          <a:p>
            <a:pPr marL="2690813" indent="-2690813"/>
            <a:r>
              <a:rPr lang="en-US" sz="4800" dirty="0">
                <a:solidFill>
                  <a:schemeClr val="accent1"/>
                </a:solidFill>
                <a:latin typeface="Bahnschrift Condensed" panose="020B0502040204020203" pitchFamily="34" charset="0"/>
              </a:rPr>
              <a:t>Excel To Word: </a:t>
            </a:r>
            <a:r>
              <a:rPr lang="en-US" sz="4800" dirty="0"/>
              <a:t>This function allows launching the standardization interface of ARIANA to build your own audit framework from standards in Excel DB, encode results audit, generate a Word report with the expected level of information etc.</a:t>
            </a:r>
          </a:p>
        </p:txBody>
      </p:sp>
      <p:sp>
        <p:nvSpPr>
          <p:cNvPr id="112" name="Rectangle 111">
            <a:extLst>
              <a:ext uri="{FF2B5EF4-FFF2-40B4-BE49-F238E27FC236}">
                <a16:creationId xmlns:a16="http://schemas.microsoft.com/office/drawing/2014/main" id="{5E45550B-7835-43DF-BD04-E1B95C8D3DC3}"/>
              </a:ext>
            </a:extLst>
          </p:cNvPr>
          <p:cNvSpPr/>
          <p:nvPr/>
        </p:nvSpPr>
        <p:spPr>
          <a:xfrm>
            <a:off x="1026186" y="8019827"/>
            <a:ext cx="40714877" cy="70975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67A6378-813C-4E39-BF8E-9B2388B1B3FF}"/>
              </a:ext>
            </a:extLst>
          </p:cNvPr>
          <p:cNvSpPr/>
          <p:nvPr/>
        </p:nvSpPr>
        <p:spPr>
          <a:xfrm>
            <a:off x="960892" y="16692736"/>
            <a:ext cx="40714877" cy="7953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B554A70-3849-4236-A839-BC6CAC225A46}"/>
              </a:ext>
            </a:extLst>
          </p:cNvPr>
          <p:cNvSpPr/>
          <p:nvPr/>
        </p:nvSpPr>
        <p:spPr>
          <a:xfrm>
            <a:off x="1026186" y="1480240"/>
            <a:ext cx="40714877" cy="5271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2079DC2-5A68-4174-AF75-FA3DFDC13996}"/>
              </a:ext>
            </a:extLst>
          </p:cNvPr>
          <p:cNvGrpSpPr/>
          <p:nvPr/>
        </p:nvGrpSpPr>
        <p:grpSpPr>
          <a:xfrm>
            <a:off x="1367646" y="2049757"/>
            <a:ext cx="734758" cy="769442"/>
            <a:chOff x="2731377" y="23209194"/>
            <a:chExt cx="734758" cy="769442"/>
          </a:xfrm>
        </p:grpSpPr>
        <p:pic>
          <p:nvPicPr>
            <p:cNvPr id="43" name="Picture 42">
              <a:extLst>
                <a:ext uri="{FF2B5EF4-FFF2-40B4-BE49-F238E27FC236}">
                  <a16:creationId xmlns:a16="http://schemas.microsoft.com/office/drawing/2014/main" id="{90A4EF36-031D-4E18-BBA4-2AC7E0E30DFB}"/>
                </a:ext>
              </a:extLst>
            </p:cNvPr>
            <p:cNvPicPr>
              <a:picLocks noChangeAspect="1"/>
            </p:cNvPicPr>
            <p:nvPr/>
          </p:nvPicPr>
          <p:blipFill rotWithShape="1">
            <a:blip r:embed="rId7"/>
            <a:srcRect l="7720" t="24455" r="75008" b="60583"/>
            <a:stretch/>
          </p:blipFill>
          <p:spPr>
            <a:xfrm>
              <a:off x="2746134" y="23209194"/>
              <a:ext cx="720001" cy="769442"/>
            </a:xfrm>
            <a:prstGeom prst="rect">
              <a:avLst/>
            </a:prstGeom>
          </p:spPr>
        </p:pic>
        <p:sp>
          <p:nvSpPr>
            <p:cNvPr id="3" name="Rectangle 2">
              <a:extLst>
                <a:ext uri="{FF2B5EF4-FFF2-40B4-BE49-F238E27FC236}">
                  <a16:creationId xmlns:a16="http://schemas.microsoft.com/office/drawing/2014/main" id="{5465C02B-6FF2-477D-A5C3-2BFD0502970D}"/>
                </a:ext>
              </a:extLst>
            </p:cNvPr>
            <p:cNvSpPr/>
            <p:nvPr/>
          </p:nvSpPr>
          <p:spPr>
            <a:xfrm>
              <a:off x="2731377" y="23209194"/>
              <a:ext cx="720001" cy="7694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F5F857B-8A69-411F-8CEF-055585C61DD6}"/>
              </a:ext>
            </a:extLst>
          </p:cNvPr>
          <p:cNvGrpSpPr/>
          <p:nvPr/>
        </p:nvGrpSpPr>
        <p:grpSpPr>
          <a:xfrm>
            <a:off x="1352889" y="3751858"/>
            <a:ext cx="734758" cy="769442"/>
            <a:chOff x="2731377" y="23209194"/>
            <a:chExt cx="734758" cy="769442"/>
          </a:xfrm>
        </p:grpSpPr>
        <p:pic>
          <p:nvPicPr>
            <p:cNvPr id="47" name="Picture 46">
              <a:extLst>
                <a:ext uri="{FF2B5EF4-FFF2-40B4-BE49-F238E27FC236}">
                  <a16:creationId xmlns:a16="http://schemas.microsoft.com/office/drawing/2014/main" id="{7821B867-F0D9-4035-9BA5-FA928AE954B9}"/>
                </a:ext>
              </a:extLst>
            </p:cNvPr>
            <p:cNvPicPr>
              <a:picLocks noChangeAspect="1"/>
            </p:cNvPicPr>
            <p:nvPr/>
          </p:nvPicPr>
          <p:blipFill rotWithShape="1">
            <a:blip r:embed="rId7"/>
            <a:srcRect l="7827" t="43474" r="74901" b="41564"/>
            <a:stretch/>
          </p:blipFill>
          <p:spPr>
            <a:xfrm>
              <a:off x="2746134" y="23209194"/>
              <a:ext cx="720001" cy="769442"/>
            </a:xfrm>
            <a:prstGeom prst="rect">
              <a:avLst/>
            </a:prstGeom>
          </p:spPr>
        </p:pic>
        <p:sp>
          <p:nvSpPr>
            <p:cNvPr id="48" name="Rectangle 47">
              <a:extLst>
                <a:ext uri="{FF2B5EF4-FFF2-40B4-BE49-F238E27FC236}">
                  <a16:creationId xmlns:a16="http://schemas.microsoft.com/office/drawing/2014/main" id="{C2AEDBCC-B927-4475-8C6B-42E190315EC0}"/>
                </a:ext>
              </a:extLst>
            </p:cNvPr>
            <p:cNvSpPr/>
            <p:nvPr/>
          </p:nvSpPr>
          <p:spPr>
            <a:xfrm>
              <a:off x="2731377" y="23209194"/>
              <a:ext cx="720001" cy="7694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7F543188-BCAE-422D-B182-D22A73485324}"/>
              </a:ext>
            </a:extLst>
          </p:cNvPr>
          <p:cNvSpPr txBox="1"/>
          <p:nvPr/>
        </p:nvSpPr>
        <p:spPr>
          <a:xfrm>
            <a:off x="2443863" y="3612849"/>
            <a:ext cx="38845136" cy="1569660"/>
          </a:xfrm>
          <a:prstGeom prst="rect">
            <a:avLst/>
          </a:prstGeom>
          <a:noFill/>
        </p:spPr>
        <p:txBody>
          <a:bodyPr wrap="square" rtlCol="0">
            <a:spAutoFit/>
          </a:bodyPr>
          <a:lstStyle/>
          <a:p>
            <a:pPr marL="2690813" indent="-2690813"/>
            <a:r>
              <a:rPr lang="en-US" sz="4800" dirty="0">
                <a:solidFill>
                  <a:schemeClr val="accent1"/>
                </a:solidFill>
                <a:latin typeface="Bahnschrift Condensed" panose="020B0502040204020203" pitchFamily="34" charset="0"/>
              </a:rPr>
              <a:t>Word to Excel: </a:t>
            </a:r>
            <a:r>
              <a:rPr lang="en-US" sz="4800" dirty="0"/>
              <a:t>This function allows to retrieve information from a standardized report to build a customized DB ARIANA. The tool allow exporting the description of the control and checks but also the security actions encoded.</a:t>
            </a:r>
          </a:p>
        </p:txBody>
      </p:sp>
      <p:pic>
        <p:nvPicPr>
          <p:cNvPr id="50" name="Picture 49">
            <a:extLst>
              <a:ext uri="{FF2B5EF4-FFF2-40B4-BE49-F238E27FC236}">
                <a16:creationId xmlns:a16="http://schemas.microsoft.com/office/drawing/2014/main" id="{BD6C47BA-4D91-4D28-B03B-54465A29761A}"/>
              </a:ext>
            </a:extLst>
          </p:cNvPr>
          <p:cNvPicPr>
            <a:picLocks noChangeAspect="1"/>
          </p:cNvPicPr>
          <p:nvPr/>
        </p:nvPicPr>
        <p:blipFill>
          <a:blip r:embed="rId8"/>
          <a:stretch>
            <a:fillRect/>
          </a:stretch>
        </p:blipFill>
        <p:spPr>
          <a:xfrm>
            <a:off x="1372572" y="5337529"/>
            <a:ext cx="806775" cy="774504"/>
          </a:xfrm>
          <a:prstGeom prst="rect">
            <a:avLst/>
          </a:prstGeom>
          <a:ln w="3175">
            <a:solidFill>
              <a:schemeClr val="tx1"/>
            </a:solidFill>
          </a:ln>
        </p:spPr>
      </p:pic>
      <p:sp>
        <p:nvSpPr>
          <p:cNvPr id="51" name="TextBox 50">
            <a:extLst>
              <a:ext uri="{FF2B5EF4-FFF2-40B4-BE49-F238E27FC236}">
                <a16:creationId xmlns:a16="http://schemas.microsoft.com/office/drawing/2014/main" id="{CBD528A1-EE38-471D-BE8B-B6D605F6E7CF}"/>
              </a:ext>
            </a:extLst>
          </p:cNvPr>
          <p:cNvSpPr txBox="1"/>
          <p:nvPr/>
        </p:nvSpPr>
        <p:spPr>
          <a:xfrm>
            <a:off x="2815876" y="532358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Follow-up: </a:t>
            </a:r>
            <a:r>
              <a:rPr lang="en-US" sz="4800" dirty="0"/>
              <a:t>This allows creating a report from a former one including a table of recommendations follow-up</a:t>
            </a:r>
          </a:p>
        </p:txBody>
      </p:sp>
      <p:pic>
        <p:nvPicPr>
          <p:cNvPr id="52" name="Picture 51">
            <a:extLst>
              <a:ext uri="{FF2B5EF4-FFF2-40B4-BE49-F238E27FC236}">
                <a16:creationId xmlns:a16="http://schemas.microsoft.com/office/drawing/2014/main" id="{0CCCDDF4-5610-4286-92C9-46E05078751B}"/>
              </a:ext>
            </a:extLst>
          </p:cNvPr>
          <p:cNvPicPr>
            <a:picLocks noChangeAspect="1"/>
          </p:cNvPicPr>
          <p:nvPr/>
        </p:nvPicPr>
        <p:blipFill rotWithShape="1">
          <a:blip r:embed="rId4"/>
          <a:srcRect l="1736" t="52594" r="81873" b="25042"/>
          <a:stretch/>
        </p:blipFill>
        <p:spPr>
          <a:xfrm>
            <a:off x="1465622" y="9331449"/>
            <a:ext cx="720000" cy="720407"/>
          </a:xfrm>
          <a:prstGeom prst="rect">
            <a:avLst/>
          </a:prstGeom>
          <a:ln>
            <a:solidFill>
              <a:schemeClr val="tx1"/>
            </a:solidFill>
          </a:ln>
        </p:spPr>
      </p:pic>
      <p:sp>
        <p:nvSpPr>
          <p:cNvPr id="55" name="TextBox 54">
            <a:extLst>
              <a:ext uri="{FF2B5EF4-FFF2-40B4-BE49-F238E27FC236}">
                <a16:creationId xmlns:a16="http://schemas.microsoft.com/office/drawing/2014/main" id="{F022B875-9AC1-4D35-A9F3-0CDA7BFDFA1D}"/>
              </a:ext>
            </a:extLst>
          </p:cNvPr>
          <p:cNvSpPr txBox="1"/>
          <p:nvPr/>
        </p:nvSpPr>
        <p:spPr>
          <a:xfrm>
            <a:off x="2796671" y="9302725"/>
            <a:ext cx="38929635" cy="769441"/>
          </a:xfrm>
          <a:prstGeom prst="rect">
            <a:avLst/>
          </a:prstGeom>
          <a:noFill/>
        </p:spPr>
        <p:txBody>
          <a:bodyPr wrap="square" rtlCol="0">
            <a:spAutoFit/>
          </a:bodyPr>
          <a:lstStyle/>
          <a:p>
            <a:pPr marL="7812088" indent="-7812088"/>
            <a:r>
              <a:rPr lang="en-US" sz="4400" dirty="0">
                <a:solidFill>
                  <a:schemeClr val="accent1"/>
                </a:solidFill>
                <a:latin typeface="Bahnschrift Condensed" panose="020B0502040204020203" pitchFamily="34" charset="0"/>
              </a:rPr>
              <a:t>Add Specific Table of Content: </a:t>
            </a:r>
            <a:r>
              <a:rPr lang="en-US" sz="4400" dirty="0"/>
              <a:t>This allows adding table of content linked with a specific type of caption (with table of content title)</a:t>
            </a:r>
            <a:endParaRPr lang="en-US" sz="4400" i="1" dirty="0">
              <a:latin typeface="Bahnschrift Condensed" panose="020B0502040204020203" pitchFamily="34" charset="0"/>
            </a:endParaRPr>
          </a:p>
        </p:txBody>
      </p:sp>
      <p:sp>
        <p:nvSpPr>
          <p:cNvPr id="57" name="TextBox 56">
            <a:extLst>
              <a:ext uri="{FF2B5EF4-FFF2-40B4-BE49-F238E27FC236}">
                <a16:creationId xmlns:a16="http://schemas.microsoft.com/office/drawing/2014/main" id="{E2D26067-4566-48CF-9542-92E058DDC95D}"/>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ARIANA-Audit Ribbon Command</a:t>
            </a:r>
          </a:p>
        </p:txBody>
      </p:sp>
    </p:spTree>
    <p:extLst>
      <p:ext uri="{BB962C8B-B14F-4D97-AF65-F5344CB8AC3E}">
        <p14:creationId xmlns:p14="http://schemas.microsoft.com/office/powerpoint/2010/main" val="2574971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E6E65A-DB9A-4903-9B7E-D2D8AA9AFCEF}"/>
              </a:ext>
            </a:extLst>
          </p:cNvPr>
          <p:cNvGrpSpPr/>
          <p:nvPr/>
        </p:nvGrpSpPr>
        <p:grpSpPr>
          <a:xfrm>
            <a:off x="12858197" y="26201619"/>
            <a:ext cx="23508796" cy="2780901"/>
            <a:chOff x="12858197" y="26201619"/>
            <a:chExt cx="23508796" cy="2780901"/>
          </a:xfrm>
        </p:grpSpPr>
        <p:sp>
          <p:nvSpPr>
            <p:cNvPr id="4" name="TextBox 3">
              <a:extLst>
                <a:ext uri="{FF2B5EF4-FFF2-40B4-BE49-F238E27FC236}">
                  <a16:creationId xmlns:a16="http://schemas.microsoft.com/office/drawing/2014/main" id="{9DB01469-FF26-4CD5-B323-4C9C483422A9}"/>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938337B9-D004-4787-96BE-703796C24A4E}"/>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commands used during the encoding of empty ARIANA audit report </a:t>
              </a:r>
            </a:p>
          </p:txBody>
        </p:sp>
      </p:grpSp>
      <p:grpSp>
        <p:nvGrpSpPr>
          <p:cNvPr id="99" name="Group 98">
            <a:extLst>
              <a:ext uri="{FF2B5EF4-FFF2-40B4-BE49-F238E27FC236}">
                <a16:creationId xmlns:a16="http://schemas.microsoft.com/office/drawing/2014/main" id="{951ADCB8-1786-4C18-8029-A343C330C3FD}"/>
              </a:ext>
            </a:extLst>
          </p:cNvPr>
          <p:cNvGrpSpPr/>
          <p:nvPr/>
        </p:nvGrpSpPr>
        <p:grpSpPr>
          <a:xfrm>
            <a:off x="1524956" y="10210381"/>
            <a:ext cx="40132224" cy="6823022"/>
            <a:chOff x="1562516" y="17331412"/>
            <a:chExt cx="40132224" cy="6823022"/>
          </a:xfrm>
        </p:grpSpPr>
        <p:pic>
          <p:nvPicPr>
            <p:cNvPr id="100" name="Picture 99">
              <a:extLst>
                <a:ext uri="{FF2B5EF4-FFF2-40B4-BE49-F238E27FC236}">
                  <a16:creationId xmlns:a16="http://schemas.microsoft.com/office/drawing/2014/main" id="{A4AA77E2-1978-427F-9647-5FDB61B564C4}"/>
                </a:ext>
              </a:extLst>
            </p:cNvPr>
            <p:cNvPicPr>
              <a:picLocks noChangeAspect="1"/>
            </p:cNvPicPr>
            <p:nvPr/>
          </p:nvPicPr>
          <p:blipFill rotWithShape="1">
            <a:blip r:embed="rId2"/>
            <a:srcRect l="2759" r="86305" b="64155"/>
            <a:stretch/>
          </p:blipFill>
          <p:spPr>
            <a:xfrm>
              <a:off x="1562516" y="17331412"/>
              <a:ext cx="1024314" cy="996281"/>
            </a:xfrm>
            <a:prstGeom prst="rect">
              <a:avLst/>
            </a:prstGeom>
            <a:ln>
              <a:solidFill>
                <a:schemeClr val="tx1"/>
              </a:solidFill>
            </a:ln>
          </p:spPr>
        </p:pic>
        <p:pic>
          <p:nvPicPr>
            <p:cNvPr id="101" name="Picture 100">
              <a:extLst>
                <a:ext uri="{FF2B5EF4-FFF2-40B4-BE49-F238E27FC236}">
                  <a16:creationId xmlns:a16="http://schemas.microsoft.com/office/drawing/2014/main" id="{80A753AD-FEAA-4DFF-8BCA-1C966F1D2B53}"/>
                </a:ext>
              </a:extLst>
            </p:cNvPr>
            <p:cNvPicPr>
              <a:picLocks noChangeAspect="1"/>
            </p:cNvPicPr>
            <p:nvPr/>
          </p:nvPicPr>
          <p:blipFill rotWithShape="1">
            <a:blip r:embed="rId2"/>
            <a:srcRect l="2335" t="34687" r="86729" b="29468"/>
            <a:stretch/>
          </p:blipFill>
          <p:spPr>
            <a:xfrm>
              <a:off x="1562516" y="18496760"/>
              <a:ext cx="1024314" cy="996281"/>
            </a:xfrm>
            <a:prstGeom prst="rect">
              <a:avLst/>
            </a:prstGeom>
            <a:ln>
              <a:solidFill>
                <a:schemeClr val="tx1"/>
              </a:solidFill>
            </a:ln>
          </p:spPr>
        </p:pic>
        <p:pic>
          <p:nvPicPr>
            <p:cNvPr id="102" name="Picture 101">
              <a:extLst>
                <a:ext uri="{FF2B5EF4-FFF2-40B4-BE49-F238E27FC236}">
                  <a16:creationId xmlns:a16="http://schemas.microsoft.com/office/drawing/2014/main" id="{3B9ADDD0-34FC-4926-BABF-BC5C45E4BA9E}"/>
                </a:ext>
              </a:extLst>
            </p:cNvPr>
            <p:cNvPicPr>
              <a:picLocks noChangeAspect="1"/>
            </p:cNvPicPr>
            <p:nvPr/>
          </p:nvPicPr>
          <p:blipFill rotWithShape="1">
            <a:blip r:embed="rId2"/>
            <a:srcRect l="2547" t="64155" r="86517"/>
            <a:stretch/>
          </p:blipFill>
          <p:spPr>
            <a:xfrm>
              <a:off x="1562516" y="21992805"/>
              <a:ext cx="1024314" cy="996281"/>
            </a:xfrm>
            <a:prstGeom prst="rect">
              <a:avLst/>
            </a:prstGeom>
            <a:ln>
              <a:solidFill>
                <a:schemeClr val="tx1"/>
              </a:solidFill>
            </a:ln>
          </p:spPr>
        </p:pic>
        <p:pic>
          <p:nvPicPr>
            <p:cNvPr id="103" name="Picture 102">
              <a:extLst>
                <a:ext uri="{FF2B5EF4-FFF2-40B4-BE49-F238E27FC236}">
                  <a16:creationId xmlns:a16="http://schemas.microsoft.com/office/drawing/2014/main" id="{E66F7F6F-5C5D-460D-A7E5-BDF05810C13A}"/>
                </a:ext>
              </a:extLst>
            </p:cNvPr>
            <p:cNvPicPr>
              <a:picLocks noChangeAspect="1"/>
            </p:cNvPicPr>
            <p:nvPr/>
          </p:nvPicPr>
          <p:blipFill rotWithShape="1">
            <a:blip r:embed="rId2"/>
            <a:srcRect l="46772" t="912" r="42292" b="63243"/>
            <a:stretch/>
          </p:blipFill>
          <p:spPr>
            <a:xfrm>
              <a:off x="1562516" y="20827457"/>
              <a:ext cx="1024314" cy="996281"/>
            </a:xfrm>
            <a:prstGeom prst="rect">
              <a:avLst/>
            </a:prstGeom>
            <a:ln>
              <a:solidFill>
                <a:schemeClr val="tx1"/>
              </a:solidFill>
            </a:ln>
          </p:spPr>
        </p:pic>
        <p:pic>
          <p:nvPicPr>
            <p:cNvPr id="104" name="Picture 103">
              <a:extLst>
                <a:ext uri="{FF2B5EF4-FFF2-40B4-BE49-F238E27FC236}">
                  <a16:creationId xmlns:a16="http://schemas.microsoft.com/office/drawing/2014/main" id="{50942A2C-D579-4CCB-9501-F7350D7DDAD9}"/>
                </a:ext>
              </a:extLst>
            </p:cNvPr>
            <p:cNvPicPr>
              <a:picLocks noChangeAspect="1"/>
            </p:cNvPicPr>
            <p:nvPr/>
          </p:nvPicPr>
          <p:blipFill rotWithShape="1">
            <a:blip r:embed="rId2"/>
            <a:srcRect l="46772" t="64155" r="42292"/>
            <a:stretch/>
          </p:blipFill>
          <p:spPr>
            <a:xfrm>
              <a:off x="1562516" y="23158153"/>
              <a:ext cx="1024314" cy="996281"/>
            </a:xfrm>
            <a:prstGeom prst="rect">
              <a:avLst/>
            </a:prstGeom>
            <a:ln>
              <a:solidFill>
                <a:schemeClr val="tx1"/>
              </a:solidFill>
            </a:ln>
          </p:spPr>
        </p:pic>
        <p:pic>
          <p:nvPicPr>
            <p:cNvPr id="105" name="Picture 104">
              <a:extLst>
                <a:ext uri="{FF2B5EF4-FFF2-40B4-BE49-F238E27FC236}">
                  <a16:creationId xmlns:a16="http://schemas.microsoft.com/office/drawing/2014/main" id="{71571BA9-35D2-4C39-9EA9-5443094A24F8}"/>
                </a:ext>
              </a:extLst>
            </p:cNvPr>
            <p:cNvPicPr>
              <a:picLocks noChangeAspect="1"/>
            </p:cNvPicPr>
            <p:nvPr/>
          </p:nvPicPr>
          <p:blipFill rotWithShape="1">
            <a:blip r:embed="rId3"/>
            <a:srcRect l="3611" t="67185" r="86858" b="1577"/>
            <a:stretch/>
          </p:blipFill>
          <p:spPr>
            <a:xfrm>
              <a:off x="1562516" y="19662108"/>
              <a:ext cx="1024314" cy="996282"/>
            </a:xfrm>
            <a:prstGeom prst="rect">
              <a:avLst/>
            </a:prstGeom>
            <a:ln>
              <a:solidFill>
                <a:schemeClr val="tx1"/>
              </a:solidFill>
            </a:ln>
          </p:spPr>
        </p:pic>
        <p:sp>
          <p:nvSpPr>
            <p:cNvPr id="106" name="TextBox 105">
              <a:extLst>
                <a:ext uri="{FF2B5EF4-FFF2-40B4-BE49-F238E27FC236}">
                  <a16:creationId xmlns:a16="http://schemas.microsoft.com/office/drawing/2014/main" id="{6E68F63A-4D1B-4E1F-8761-0458FBB03943}"/>
                </a:ext>
              </a:extLst>
            </p:cNvPr>
            <p:cNvSpPr txBox="1"/>
            <p:nvPr/>
          </p:nvSpPr>
          <p:spPr>
            <a:xfrm>
              <a:off x="2849604" y="1753246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Update Convention Matrix: </a:t>
              </a:r>
              <a:r>
                <a:rPr lang="en-US" sz="4800" dirty="0"/>
                <a:t>This allows updating the convention matrix of computation according to new computation rules</a:t>
              </a:r>
            </a:p>
          </p:txBody>
        </p:sp>
        <p:sp>
          <p:nvSpPr>
            <p:cNvPr id="107" name="TextBox 106">
              <a:extLst>
                <a:ext uri="{FF2B5EF4-FFF2-40B4-BE49-F238E27FC236}">
                  <a16:creationId xmlns:a16="http://schemas.microsoft.com/office/drawing/2014/main" id="{8D0B30A5-6219-4308-A6D0-8C02983BE8DF}"/>
                </a:ext>
              </a:extLst>
            </p:cNvPr>
            <p:cNvSpPr txBox="1"/>
            <p:nvPr/>
          </p:nvSpPr>
          <p:spPr>
            <a:xfrm>
              <a:off x="2849604" y="1868193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Naming Convention: </a:t>
              </a:r>
              <a:r>
                <a:rPr lang="en-US" sz="4800" dirty="0"/>
                <a:t>This allows choosing the naming convention to use for domains and global rating</a:t>
              </a:r>
            </a:p>
          </p:txBody>
        </p:sp>
        <p:sp>
          <p:nvSpPr>
            <p:cNvPr id="108" name="TextBox 107">
              <a:extLst>
                <a:ext uri="{FF2B5EF4-FFF2-40B4-BE49-F238E27FC236}">
                  <a16:creationId xmlns:a16="http://schemas.microsoft.com/office/drawing/2014/main" id="{5644149C-EE4E-4408-8347-475CA19C56E2}"/>
                </a:ext>
              </a:extLst>
            </p:cNvPr>
            <p:cNvSpPr txBox="1"/>
            <p:nvPr/>
          </p:nvSpPr>
          <p:spPr>
            <a:xfrm>
              <a:off x="2849604" y="1983140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Domain &amp; Global Matrix: </a:t>
              </a:r>
              <a:r>
                <a:rPr lang="en-US" sz="4800" dirty="0"/>
                <a:t>This allows setting automatic computation rules for domains and global assessment</a:t>
              </a:r>
            </a:p>
          </p:txBody>
        </p:sp>
        <p:sp>
          <p:nvSpPr>
            <p:cNvPr id="109" name="TextBox 108">
              <a:extLst>
                <a:ext uri="{FF2B5EF4-FFF2-40B4-BE49-F238E27FC236}">
                  <a16:creationId xmlns:a16="http://schemas.microsoft.com/office/drawing/2014/main" id="{EE04E9FC-A574-4B8D-B0C0-D6BA4C9070BA}"/>
                </a:ext>
              </a:extLst>
            </p:cNvPr>
            <p:cNvSpPr txBox="1"/>
            <p:nvPr/>
          </p:nvSpPr>
          <p:spPr>
            <a:xfrm>
              <a:off x="2849604" y="2098087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Domain &amp; Global Computation: </a:t>
              </a:r>
              <a:r>
                <a:rPr lang="en-US" sz="4800" dirty="0"/>
                <a:t>This allows launching the automatic computation process for domains and global assessment (depending controls assessment)</a:t>
              </a:r>
            </a:p>
          </p:txBody>
        </p:sp>
        <p:sp>
          <p:nvSpPr>
            <p:cNvPr id="110" name="TextBox 109">
              <a:extLst>
                <a:ext uri="{FF2B5EF4-FFF2-40B4-BE49-F238E27FC236}">
                  <a16:creationId xmlns:a16="http://schemas.microsoft.com/office/drawing/2014/main" id="{4F12C72C-C2EA-48FD-8B48-CF8EE9FA9229}"/>
                </a:ext>
              </a:extLst>
            </p:cNvPr>
            <p:cNvSpPr txBox="1"/>
            <p:nvPr/>
          </p:nvSpPr>
          <p:spPr>
            <a:xfrm>
              <a:off x="2849604" y="2213034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Control Matrix: </a:t>
              </a:r>
              <a:r>
                <a:rPr lang="en-US" sz="4800" dirty="0"/>
                <a:t>This allows setting automatic computation rules for controls (depending of recommendations, nonconformity etc. assessment)</a:t>
              </a:r>
            </a:p>
          </p:txBody>
        </p:sp>
        <p:sp>
          <p:nvSpPr>
            <p:cNvPr id="111" name="TextBox 110">
              <a:extLst>
                <a:ext uri="{FF2B5EF4-FFF2-40B4-BE49-F238E27FC236}">
                  <a16:creationId xmlns:a16="http://schemas.microsoft.com/office/drawing/2014/main" id="{3C6EE735-A737-43F4-BA7D-F5CA7B6D9B4F}"/>
                </a:ext>
              </a:extLst>
            </p:cNvPr>
            <p:cNvSpPr txBox="1"/>
            <p:nvPr/>
          </p:nvSpPr>
          <p:spPr>
            <a:xfrm>
              <a:off x="2849604" y="23279820"/>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Control Computation: </a:t>
              </a:r>
              <a:r>
                <a:rPr lang="en-US" sz="4800" dirty="0"/>
                <a:t>This allows launching the automatic computation process for controls</a:t>
              </a:r>
            </a:p>
          </p:txBody>
        </p:sp>
      </p:grpSp>
      <p:sp>
        <p:nvSpPr>
          <p:cNvPr id="112" name="Rectangle 111">
            <a:extLst>
              <a:ext uri="{FF2B5EF4-FFF2-40B4-BE49-F238E27FC236}">
                <a16:creationId xmlns:a16="http://schemas.microsoft.com/office/drawing/2014/main" id="{5E45550B-7835-43DF-BD04-E1B95C8D3DC3}"/>
              </a:ext>
            </a:extLst>
          </p:cNvPr>
          <p:cNvSpPr/>
          <p:nvPr/>
        </p:nvSpPr>
        <p:spPr>
          <a:xfrm>
            <a:off x="942303" y="9895571"/>
            <a:ext cx="40714877" cy="7619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FC93F76C-DF98-4182-A91D-AC138F780375}"/>
              </a:ext>
            </a:extLst>
          </p:cNvPr>
          <p:cNvPicPr>
            <a:picLocks noChangeAspect="1"/>
          </p:cNvPicPr>
          <p:nvPr/>
        </p:nvPicPr>
        <p:blipFill rotWithShape="1">
          <a:blip r:embed="rId4"/>
          <a:srcRect r="69370" b="35493"/>
          <a:stretch/>
        </p:blipFill>
        <p:spPr>
          <a:xfrm>
            <a:off x="1524956" y="1887829"/>
            <a:ext cx="1943148" cy="1606485"/>
          </a:xfrm>
          <a:prstGeom prst="rect">
            <a:avLst/>
          </a:prstGeom>
          <a:ln w="38100">
            <a:solidFill>
              <a:schemeClr val="tx1"/>
            </a:solidFill>
          </a:ln>
        </p:spPr>
      </p:pic>
      <p:pic>
        <p:nvPicPr>
          <p:cNvPr id="39" name="Picture 38">
            <a:extLst>
              <a:ext uri="{FF2B5EF4-FFF2-40B4-BE49-F238E27FC236}">
                <a16:creationId xmlns:a16="http://schemas.microsoft.com/office/drawing/2014/main" id="{0B253126-492E-4A48-81A8-67B6882E2EC5}"/>
              </a:ext>
            </a:extLst>
          </p:cNvPr>
          <p:cNvPicPr>
            <a:picLocks noChangeAspect="1"/>
          </p:cNvPicPr>
          <p:nvPr/>
        </p:nvPicPr>
        <p:blipFill rotWithShape="1">
          <a:blip r:embed="rId4"/>
          <a:srcRect l="29857" t="-2185" r="50582" b="37678"/>
          <a:stretch/>
        </p:blipFill>
        <p:spPr>
          <a:xfrm>
            <a:off x="1564060" y="3916224"/>
            <a:ext cx="1904044" cy="2464856"/>
          </a:xfrm>
          <a:prstGeom prst="rect">
            <a:avLst/>
          </a:prstGeom>
          <a:ln w="38100">
            <a:solidFill>
              <a:schemeClr val="tx1"/>
            </a:solidFill>
          </a:ln>
        </p:spPr>
      </p:pic>
      <p:pic>
        <p:nvPicPr>
          <p:cNvPr id="40" name="Picture 39">
            <a:extLst>
              <a:ext uri="{FF2B5EF4-FFF2-40B4-BE49-F238E27FC236}">
                <a16:creationId xmlns:a16="http://schemas.microsoft.com/office/drawing/2014/main" id="{A4BC3125-1582-4089-AFE0-79F636309004}"/>
              </a:ext>
            </a:extLst>
          </p:cNvPr>
          <p:cNvPicPr>
            <a:picLocks noChangeAspect="1"/>
          </p:cNvPicPr>
          <p:nvPr/>
        </p:nvPicPr>
        <p:blipFill rotWithShape="1">
          <a:blip r:embed="rId4"/>
          <a:srcRect l="47836" t="-751" r="2050" b="36244"/>
          <a:stretch/>
        </p:blipFill>
        <p:spPr>
          <a:xfrm>
            <a:off x="1524956" y="7014360"/>
            <a:ext cx="3179141" cy="1606485"/>
          </a:xfrm>
          <a:prstGeom prst="rect">
            <a:avLst/>
          </a:prstGeom>
          <a:ln w="38100">
            <a:solidFill>
              <a:schemeClr val="tx1"/>
            </a:solidFill>
          </a:ln>
        </p:spPr>
      </p:pic>
      <p:sp>
        <p:nvSpPr>
          <p:cNvPr id="41" name="TextBox 40">
            <a:extLst>
              <a:ext uri="{FF2B5EF4-FFF2-40B4-BE49-F238E27FC236}">
                <a16:creationId xmlns:a16="http://schemas.microsoft.com/office/drawing/2014/main" id="{80E8C768-C7C2-47B9-B197-FA43C76BF19F}"/>
              </a:ext>
            </a:extLst>
          </p:cNvPr>
          <p:cNvSpPr txBox="1"/>
          <p:nvPr/>
        </p:nvSpPr>
        <p:spPr>
          <a:xfrm>
            <a:off x="5185130" y="2275572"/>
            <a:ext cx="36057164"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Create New Findings: </a:t>
            </a:r>
            <a:r>
              <a:rPr lang="en-US" sz="4800" dirty="0"/>
              <a:t>This button allows </a:t>
            </a:r>
            <a:r>
              <a:rPr lang="en-US" sz="4800" dirty="0" err="1"/>
              <a:t>allows</a:t>
            </a:r>
            <a:r>
              <a:rPr lang="en-US" sz="4800" dirty="0"/>
              <a:t> creating a new type of findings (see below)</a:t>
            </a:r>
          </a:p>
        </p:txBody>
      </p:sp>
      <p:sp>
        <p:nvSpPr>
          <p:cNvPr id="42" name="TextBox 41">
            <a:extLst>
              <a:ext uri="{FF2B5EF4-FFF2-40B4-BE49-F238E27FC236}">
                <a16:creationId xmlns:a16="http://schemas.microsoft.com/office/drawing/2014/main" id="{645E01CE-F5BD-43C5-B51E-CCCF3B8B2BC6}"/>
              </a:ext>
            </a:extLst>
          </p:cNvPr>
          <p:cNvSpPr txBox="1"/>
          <p:nvPr/>
        </p:nvSpPr>
        <p:spPr>
          <a:xfrm>
            <a:off x="5185130" y="4440383"/>
            <a:ext cx="35782104"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Add New Findings: </a:t>
            </a:r>
            <a:r>
              <a:rPr lang="en-US" sz="4800" dirty="0"/>
              <a:t>This button allows adding the new type of findings (see below)</a:t>
            </a:r>
          </a:p>
        </p:txBody>
      </p:sp>
      <p:sp>
        <p:nvSpPr>
          <p:cNvPr id="43" name="TextBox 42">
            <a:extLst>
              <a:ext uri="{FF2B5EF4-FFF2-40B4-BE49-F238E27FC236}">
                <a16:creationId xmlns:a16="http://schemas.microsoft.com/office/drawing/2014/main" id="{88D503E0-572A-43A7-ABA7-CE3CCA2131B8}"/>
              </a:ext>
            </a:extLst>
          </p:cNvPr>
          <p:cNvSpPr txBox="1"/>
          <p:nvPr/>
        </p:nvSpPr>
        <p:spPr>
          <a:xfrm>
            <a:off x="5185130" y="7188402"/>
            <a:ext cx="35782104"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Update the conclusion table linked to new findings: </a:t>
            </a:r>
            <a:r>
              <a:rPr lang="en-US" sz="4800" dirty="0"/>
              <a:t>This button allows updating the result table linked to the new findings in the conclusion </a:t>
            </a:r>
          </a:p>
        </p:txBody>
      </p:sp>
      <p:sp>
        <p:nvSpPr>
          <p:cNvPr id="44" name="Rectangle 43">
            <a:extLst>
              <a:ext uri="{FF2B5EF4-FFF2-40B4-BE49-F238E27FC236}">
                <a16:creationId xmlns:a16="http://schemas.microsoft.com/office/drawing/2014/main" id="{955B4254-5F0C-4EB1-B76E-E6481FA4C1FA}"/>
              </a:ext>
            </a:extLst>
          </p:cNvPr>
          <p:cNvSpPr/>
          <p:nvPr/>
        </p:nvSpPr>
        <p:spPr>
          <a:xfrm>
            <a:off x="942303" y="1514111"/>
            <a:ext cx="40714877" cy="7619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670B4E8-3C6B-41D3-855A-5D8D46E6D225}"/>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ARIANA-Audit Ribbon Command</a:t>
            </a:r>
          </a:p>
        </p:txBody>
      </p:sp>
    </p:spTree>
    <p:extLst>
      <p:ext uri="{BB962C8B-B14F-4D97-AF65-F5344CB8AC3E}">
        <p14:creationId xmlns:p14="http://schemas.microsoft.com/office/powerpoint/2010/main" val="255018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7D88C-B3FE-4950-9043-970A65F133B0}"/>
              </a:ext>
            </a:extLst>
          </p:cNvPr>
          <p:cNvPicPr>
            <a:picLocks noChangeAspect="1"/>
          </p:cNvPicPr>
          <p:nvPr/>
        </p:nvPicPr>
        <p:blipFill rotWithShape="1">
          <a:blip r:embed="rId2"/>
          <a:srcRect/>
          <a:stretch/>
        </p:blipFill>
        <p:spPr>
          <a:xfrm>
            <a:off x="6578998" y="10779428"/>
            <a:ext cx="32260182" cy="13749068"/>
          </a:xfrm>
          <a:prstGeom prst="rect">
            <a:avLst/>
          </a:prstGeom>
        </p:spPr>
      </p:pic>
      <p:sp>
        <p:nvSpPr>
          <p:cNvPr id="4" name="TextBox 3">
            <a:extLst>
              <a:ext uri="{FF2B5EF4-FFF2-40B4-BE49-F238E27FC236}">
                <a16:creationId xmlns:a16="http://schemas.microsoft.com/office/drawing/2014/main" id="{521494A8-63B7-4346-A566-6E7B8EF05806}"/>
              </a:ext>
            </a:extLst>
          </p:cNvPr>
          <p:cNvSpPr txBox="1"/>
          <p:nvPr/>
        </p:nvSpPr>
        <p:spPr>
          <a:xfrm>
            <a:off x="15431857" y="9058977"/>
            <a:ext cx="2725543" cy="923330"/>
          </a:xfrm>
          <a:prstGeom prst="rect">
            <a:avLst/>
          </a:prstGeom>
          <a:noFill/>
        </p:spPr>
        <p:txBody>
          <a:bodyPr wrap="square" rtlCol="0">
            <a:spAutoFit/>
          </a:bodyPr>
          <a:lstStyle/>
          <a:p>
            <a:pPr algn="ctr"/>
            <a:r>
              <a:rPr lang="en-US" sz="5400" dirty="0">
                <a:solidFill>
                  <a:srgbClr val="FF0000"/>
                </a:solidFill>
                <a:latin typeface="Bahnschrift Condensed" panose="020B0502040204020203" pitchFamily="34" charset="0"/>
              </a:rPr>
              <a:t>Evidence</a:t>
            </a:r>
          </a:p>
        </p:txBody>
      </p:sp>
      <p:sp>
        <p:nvSpPr>
          <p:cNvPr id="5" name="TextBox 4">
            <a:extLst>
              <a:ext uri="{FF2B5EF4-FFF2-40B4-BE49-F238E27FC236}">
                <a16:creationId xmlns:a16="http://schemas.microsoft.com/office/drawing/2014/main" id="{2C9710B1-0305-41DF-913C-66712CA7F88E}"/>
              </a:ext>
            </a:extLst>
          </p:cNvPr>
          <p:cNvSpPr txBox="1"/>
          <p:nvPr/>
        </p:nvSpPr>
        <p:spPr>
          <a:xfrm>
            <a:off x="27920875" y="9387674"/>
            <a:ext cx="2834831" cy="923330"/>
          </a:xfrm>
          <a:prstGeom prst="rect">
            <a:avLst/>
          </a:prstGeom>
          <a:noFill/>
        </p:spPr>
        <p:txBody>
          <a:bodyPr wrap="square" rtlCol="0">
            <a:spAutoFit/>
          </a:bodyPr>
          <a:lstStyle/>
          <a:p>
            <a:pPr algn="ctr"/>
            <a:r>
              <a:rPr lang="en-US" sz="5400" dirty="0">
                <a:solidFill>
                  <a:srgbClr val="FF0000"/>
                </a:solidFill>
                <a:latin typeface="Bahnschrift Condensed" panose="020B0502040204020203" pitchFamily="34" charset="0"/>
              </a:rPr>
              <a:t>Findings</a:t>
            </a:r>
          </a:p>
        </p:txBody>
      </p:sp>
      <p:sp>
        <p:nvSpPr>
          <p:cNvPr id="6" name="TextBox 5">
            <a:extLst>
              <a:ext uri="{FF2B5EF4-FFF2-40B4-BE49-F238E27FC236}">
                <a16:creationId xmlns:a16="http://schemas.microsoft.com/office/drawing/2014/main" id="{138AF883-5BEA-4E82-AE52-DE8F8CBBF0A7}"/>
              </a:ext>
            </a:extLst>
          </p:cNvPr>
          <p:cNvSpPr txBox="1"/>
          <p:nvPr/>
        </p:nvSpPr>
        <p:spPr>
          <a:xfrm>
            <a:off x="20500640" y="5711792"/>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Checks</a:t>
            </a:r>
            <a:endParaRPr lang="en-US" sz="5400" dirty="0">
              <a:solidFill>
                <a:srgbClr val="FF0000"/>
              </a:solidFill>
              <a:latin typeface="Bahnschrift Condensed" panose="020B0502040204020203" pitchFamily="34" charset="0"/>
            </a:endParaRPr>
          </a:p>
        </p:txBody>
      </p:sp>
      <p:sp>
        <p:nvSpPr>
          <p:cNvPr id="15" name="TextBox 14">
            <a:extLst>
              <a:ext uri="{FF2B5EF4-FFF2-40B4-BE49-F238E27FC236}">
                <a16:creationId xmlns:a16="http://schemas.microsoft.com/office/drawing/2014/main" id="{ABABFECF-47BC-40D9-8CDA-9E3A0CDB04BA}"/>
              </a:ext>
            </a:extLst>
          </p:cNvPr>
          <p:cNvSpPr txBox="1"/>
          <p:nvPr/>
        </p:nvSpPr>
        <p:spPr>
          <a:xfrm>
            <a:off x="20500640" y="4209939"/>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Description</a:t>
            </a:r>
            <a:endParaRPr lang="en-US" sz="5400" dirty="0">
              <a:solidFill>
                <a:srgbClr val="FF0000"/>
              </a:solidFill>
              <a:latin typeface="Bahnschrift Condensed" panose="020B0502040204020203" pitchFamily="34" charset="0"/>
            </a:endParaRPr>
          </a:p>
        </p:txBody>
      </p:sp>
      <p:sp>
        <p:nvSpPr>
          <p:cNvPr id="16" name="TextBox 15">
            <a:extLst>
              <a:ext uri="{FF2B5EF4-FFF2-40B4-BE49-F238E27FC236}">
                <a16:creationId xmlns:a16="http://schemas.microsoft.com/office/drawing/2014/main" id="{512F27B5-D76F-43C5-88D2-F746C1B18B25}"/>
              </a:ext>
            </a:extLst>
          </p:cNvPr>
          <p:cNvSpPr txBox="1"/>
          <p:nvPr/>
        </p:nvSpPr>
        <p:spPr>
          <a:xfrm>
            <a:off x="20488205" y="7098162"/>
            <a:ext cx="7200000" cy="923330"/>
          </a:xfrm>
          <a:prstGeom prst="rect">
            <a:avLst/>
          </a:prstGeom>
          <a:noFill/>
        </p:spPr>
        <p:txBody>
          <a:bodyPr wrap="square" rtlCol="0">
            <a:spAutoFit/>
          </a:bodyPr>
          <a:lstStyle/>
          <a:p>
            <a:pPr algn="ctr"/>
            <a:r>
              <a:rPr lang="en-US" sz="5400" dirty="0">
                <a:solidFill>
                  <a:srgbClr val="FF0000"/>
                </a:solidFill>
                <a:latin typeface="Bahnschrift Condensed" panose="020B0502040204020203" pitchFamily="34" charset="0"/>
              </a:rPr>
              <a:t>Guidance</a:t>
            </a:r>
          </a:p>
        </p:txBody>
      </p:sp>
      <p:sp>
        <p:nvSpPr>
          <p:cNvPr id="18" name="TextBox 17">
            <a:extLst>
              <a:ext uri="{FF2B5EF4-FFF2-40B4-BE49-F238E27FC236}">
                <a16:creationId xmlns:a16="http://schemas.microsoft.com/office/drawing/2014/main" id="{DD22052F-632F-4359-A26E-8FCDC3E69EE6}"/>
              </a:ext>
            </a:extLst>
          </p:cNvPr>
          <p:cNvSpPr txBox="1"/>
          <p:nvPr/>
        </p:nvSpPr>
        <p:spPr>
          <a:xfrm rot="16200000">
            <a:off x="11004492" y="17732883"/>
            <a:ext cx="7200000" cy="1015663"/>
          </a:xfrm>
          <a:prstGeom prst="rect">
            <a:avLst/>
          </a:prstGeom>
          <a:noFill/>
        </p:spPr>
        <p:txBody>
          <a:bodyPr wrap="square" rtlCol="0">
            <a:spAutoFit/>
          </a:bodyPr>
          <a:lstStyle/>
          <a:p>
            <a:r>
              <a:rPr lang="fr-FR" sz="6000" dirty="0">
                <a:solidFill>
                  <a:srgbClr val="FF0000"/>
                </a:solidFill>
                <a:latin typeface="Bahnschrift Condensed" panose="020B0502040204020203" pitchFamily="34" charset="0"/>
              </a:rPr>
              <a:t>Description</a:t>
            </a:r>
            <a:endParaRPr lang="en-US" sz="6000" dirty="0">
              <a:solidFill>
                <a:srgbClr val="FF0000"/>
              </a:solidFill>
              <a:latin typeface="Bahnschrift Condensed" panose="020B0502040204020203" pitchFamily="34" charset="0"/>
            </a:endParaRPr>
          </a:p>
        </p:txBody>
      </p:sp>
      <p:sp>
        <p:nvSpPr>
          <p:cNvPr id="19" name="TextBox 18">
            <a:extLst>
              <a:ext uri="{FF2B5EF4-FFF2-40B4-BE49-F238E27FC236}">
                <a16:creationId xmlns:a16="http://schemas.microsoft.com/office/drawing/2014/main" id="{C9FDAC55-3DC3-4012-BC36-391851585C4A}"/>
              </a:ext>
            </a:extLst>
          </p:cNvPr>
          <p:cNvSpPr txBox="1"/>
          <p:nvPr/>
        </p:nvSpPr>
        <p:spPr>
          <a:xfrm rot="16200000">
            <a:off x="22021665" y="17732883"/>
            <a:ext cx="7200000" cy="1015663"/>
          </a:xfrm>
          <a:prstGeom prst="rect">
            <a:avLst/>
          </a:prstGeom>
          <a:noFill/>
        </p:spPr>
        <p:txBody>
          <a:bodyPr wrap="square" rtlCol="0">
            <a:spAutoFit/>
          </a:bodyPr>
          <a:lstStyle/>
          <a:p>
            <a:r>
              <a:rPr lang="en-US" sz="6000" dirty="0">
                <a:solidFill>
                  <a:srgbClr val="FF0000"/>
                </a:solidFill>
                <a:latin typeface="Bahnschrift Condensed" panose="020B0502040204020203" pitchFamily="34" charset="0"/>
              </a:rPr>
              <a:t>Guidance</a:t>
            </a:r>
          </a:p>
        </p:txBody>
      </p:sp>
      <p:sp>
        <p:nvSpPr>
          <p:cNvPr id="20" name="TextBox 19">
            <a:extLst>
              <a:ext uri="{FF2B5EF4-FFF2-40B4-BE49-F238E27FC236}">
                <a16:creationId xmlns:a16="http://schemas.microsoft.com/office/drawing/2014/main" id="{8267248D-266C-4F06-AB09-BDC52F5A991B}"/>
              </a:ext>
            </a:extLst>
          </p:cNvPr>
          <p:cNvSpPr txBox="1"/>
          <p:nvPr/>
        </p:nvSpPr>
        <p:spPr>
          <a:xfrm rot="16200000">
            <a:off x="15970391" y="17732883"/>
            <a:ext cx="7200000" cy="1015663"/>
          </a:xfrm>
          <a:prstGeom prst="rect">
            <a:avLst/>
          </a:prstGeom>
          <a:noFill/>
        </p:spPr>
        <p:txBody>
          <a:bodyPr wrap="square" rtlCol="0">
            <a:spAutoFit/>
          </a:bodyPr>
          <a:lstStyle/>
          <a:p>
            <a:r>
              <a:rPr lang="en-US" sz="6000" dirty="0">
                <a:solidFill>
                  <a:srgbClr val="FF0000"/>
                </a:solidFill>
                <a:latin typeface="Bahnschrift Condensed" panose="020B0502040204020203" pitchFamily="34" charset="0"/>
              </a:rPr>
              <a:t>Checks</a:t>
            </a:r>
          </a:p>
        </p:txBody>
      </p:sp>
      <p:sp>
        <p:nvSpPr>
          <p:cNvPr id="21" name="TextBox 20">
            <a:extLst>
              <a:ext uri="{FF2B5EF4-FFF2-40B4-BE49-F238E27FC236}">
                <a16:creationId xmlns:a16="http://schemas.microsoft.com/office/drawing/2014/main" id="{FE5ADBF1-269E-4813-ACD7-9A3C6EE56D64}"/>
              </a:ext>
            </a:extLst>
          </p:cNvPr>
          <p:cNvSpPr txBox="1"/>
          <p:nvPr/>
        </p:nvSpPr>
        <p:spPr>
          <a:xfrm rot="16200000">
            <a:off x="26851642" y="17732883"/>
            <a:ext cx="7200000" cy="1015663"/>
          </a:xfrm>
          <a:prstGeom prst="rect">
            <a:avLst/>
          </a:prstGeom>
          <a:noFill/>
        </p:spPr>
        <p:txBody>
          <a:bodyPr wrap="square" rtlCol="0">
            <a:spAutoFit/>
          </a:bodyPr>
          <a:lstStyle/>
          <a:p>
            <a:r>
              <a:rPr lang="en-US" sz="6000" dirty="0">
                <a:solidFill>
                  <a:srgbClr val="FF0000"/>
                </a:solidFill>
                <a:latin typeface="Bahnschrift Condensed" panose="020B0502040204020203" pitchFamily="34" charset="0"/>
              </a:rPr>
              <a:t>Evidence</a:t>
            </a:r>
          </a:p>
        </p:txBody>
      </p:sp>
      <p:sp>
        <p:nvSpPr>
          <p:cNvPr id="22" name="TextBox 21">
            <a:extLst>
              <a:ext uri="{FF2B5EF4-FFF2-40B4-BE49-F238E27FC236}">
                <a16:creationId xmlns:a16="http://schemas.microsoft.com/office/drawing/2014/main" id="{DA4F24BD-1650-4A0F-BA33-3B74278E20AB}"/>
              </a:ext>
            </a:extLst>
          </p:cNvPr>
          <p:cNvSpPr txBox="1"/>
          <p:nvPr/>
        </p:nvSpPr>
        <p:spPr>
          <a:xfrm rot="16200000">
            <a:off x="30506833" y="17220265"/>
            <a:ext cx="8225236" cy="1015663"/>
          </a:xfrm>
          <a:prstGeom prst="rect">
            <a:avLst/>
          </a:prstGeom>
          <a:noFill/>
        </p:spPr>
        <p:txBody>
          <a:bodyPr wrap="square" rtlCol="0">
            <a:spAutoFit/>
          </a:bodyPr>
          <a:lstStyle/>
          <a:p>
            <a:r>
              <a:rPr lang="en-US" sz="6000" dirty="0">
                <a:solidFill>
                  <a:srgbClr val="FF0000"/>
                </a:solidFill>
                <a:latin typeface="Bahnschrift Condensed" panose="020B0502040204020203" pitchFamily="34" charset="0"/>
              </a:rPr>
              <a:t>Findings</a:t>
            </a:r>
          </a:p>
        </p:txBody>
      </p:sp>
      <p:sp>
        <p:nvSpPr>
          <p:cNvPr id="85" name="TextBox 84">
            <a:extLst>
              <a:ext uri="{FF2B5EF4-FFF2-40B4-BE49-F238E27FC236}">
                <a16:creationId xmlns:a16="http://schemas.microsoft.com/office/drawing/2014/main" id="{7432326E-8CC2-4B49-9519-DA1FE53E0BAA}"/>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92" name="TextBox 91">
            <a:extLst>
              <a:ext uri="{FF2B5EF4-FFF2-40B4-BE49-F238E27FC236}">
                <a16:creationId xmlns:a16="http://schemas.microsoft.com/office/drawing/2014/main" id="{7EF54385-CC67-4E60-AE09-7DDB52FA182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Excel DB and Word interface</a:t>
            </a:r>
          </a:p>
        </p:txBody>
      </p:sp>
      <p:sp>
        <p:nvSpPr>
          <p:cNvPr id="8" name="TextBox 7">
            <a:extLst>
              <a:ext uri="{FF2B5EF4-FFF2-40B4-BE49-F238E27FC236}">
                <a16:creationId xmlns:a16="http://schemas.microsoft.com/office/drawing/2014/main" id="{8C36AB60-71EC-485F-9EDB-851933909990}"/>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Excel Content Database and ARIANA Word Standard Interface.</a:t>
            </a:r>
          </a:p>
        </p:txBody>
      </p:sp>
      <p:sp>
        <p:nvSpPr>
          <p:cNvPr id="10" name="Rectangle 9">
            <a:extLst>
              <a:ext uri="{FF2B5EF4-FFF2-40B4-BE49-F238E27FC236}">
                <a16:creationId xmlns:a16="http://schemas.microsoft.com/office/drawing/2014/main" id="{25B90943-2805-4F60-8A63-E92A6D915DE3}"/>
              </a:ext>
            </a:extLst>
          </p:cNvPr>
          <p:cNvSpPr/>
          <p:nvPr/>
        </p:nvSpPr>
        <p:spPr>
          <a:xfrm>
            <a:off x="6479179" y="10779427"/>
            <a:ext cx="2027513" cy="13749069"/>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1EBDE5F-4586-4BDD-8E90-789FBA14F3F3}"/>
              </a:ext>
            </a:extLst>
          </p:cNvPr>
          <p:cNvSpPr/>
          <p:nvPr/>
        </p:nvSpPr>
        <p:spPr>
          <a:xfrm rot="5400000">
            <a:off x="16523181" y="163079"/>
            <a:ext cx="1711703" cy="4533421"/>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41C94E78-733E-474D-9759-F96A4679A39F}"/>
              </a:ext>
            </a:extLst>
          </p:cNvPr>
          <p:cNvCxnSpPr>
            <a:cxnSpLocks/>
            <a:stCxn id="10" idx="0"/>
            <a:endCxn id="83" idx="2"/>
          </p:cNvCxnSpPr>
          <p:nvPr/>
        </p:nvCxnSpPr>
        <p:spPr>
          <a:xfrm rot="5400000" flipH="1" flipV="1">
            <a:off x="7127811" y="2794916"/>
            <a:ext cx="8349637" cy="7619386"/>
          </a:xfrm>
          <a:prstGeom prst="curvedConnector2">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89FE634E-CCF4-402D-806D-636117CC200A}"/>
              </a:ext>
            </a:extLst>
          </p:cNvPr>
          <p:cNvSpPr/>
          <p:nvPr/>
        </p:nvSpPr>
        <p:spPr>
          <a:xfrm>
            <a:off x="8549483" y="10779427"/>
            <a:ext cx="2252836" cy="13749068"/>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4AAAF62-4067-4E87-8187-5394B02E5DB6}"/>
              </a:ext>
            </a:extLst>
          </p:cNvPr>
          <p:cNvSpPr/>
          <p:nvPr/>
        </p:nvSpPr>
        <p:spPr>
          <a:xfrm rot="5400000">
            <a:off x="21105835" y="163079"/>
            <a:ext cx="1711703" cy="4533421"/>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Connector: Elbow 87">
            <a:extLst>
              <a:ext uri="{FF2B5EF4-FFF2-40B4-BE49-F238E27FC236}">
                <a16:creationId xmlns:a16="http://schemas.microsoft.com/office/drawing/2014/main" id="{E067BA99-2B0A-4F70-864F-968A83DB6710}"/>
              </a:ext>
            </a:extLst>
          </p:cNvPr>
          <p:cNvCxnSpPr>
            <a:cxnSpLocks/>
            <a:stCxn id="86" idx="0"/>
            <a:endCxn id="87" idx="2"/>
          </p:cNvCxnSpPr>
          <p:nvPr/>
        </p:nvCxnSpPr>
        <p:spPr>
          <a:xfrm rot="5400000" flipH="1" flipV="1">
            <a:off x="10510620" y="1595072"/>
            <a:ext cx="8349637" cy="10019075"/>
          </a:xfrm>
          <a:prstGeom prst="curvedConnector2">
            <a:avLst/>
          </a:prstGeom>
          <a:ln w="38100">
            <a:solidFill>
              <a:srgbClr val="72FF1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23F6C7D-867C-4A40-AF66-145FFF7C9D62}"/>
              </a:ext>
            </a:extLst>
          </p:cNvPr>
          <p:cNvSpPr/>
          <p:nvPr/>
        </p:nvSpPr>
        <p:spPr>
          <a:xfrm>
            <a:off x="10845110" y="10779427"/>
            <a:ext cx="1817005" cy="1374906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4A8F72D-2EE1-4FE6-81BB-8AE5F6DB389E}"/>
              </a:ext>
            </a:extLst>
          </p:cNvPr>
          <p:cNvSpPr/>
          <p:nvPr/>
        </p:nvSpPr>
        <p:spPr>
          <a:xfrm rot="5400000">
            <a:off x="25963944" y="-64599"/>
            <a:ext cx="1711703" cy="5036991"/>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or: Elbow 87">
            <a:extLst>
              <a:ext uri="{FF2B5EF4-FFF2-40B4-BE49-F238E27FC236}">
                <a16:creationId xmlns:a16="http://schemas.microsoft.com/office/drawing/2014/main" id="{D642DEAD-73FA-46C6-A4E6-C26FE32D5A35}"/>
              </a:ext>
            </a:extLst>
          </p:cNvPr>
          <p:cNvCxnSpPr>
            <a:cxnSpLocks/>
            <a:stCxn id="89" idx="0"/>
            <a:endCxn id="90" idx="2"/>
          </p:cNvCxnSpPr>
          <p:nvPr/>
        </p:nvCxnSpPr>
        <p:spPr>
          <a:xfrm rot="5400000" flipH="1" flipV="1">
            <a:off x="13864691" y="342819"/>
            <a:ext cx="8325530" cy="12547687"/>
          </a:xfrm>
          <a:prstGeom prst="curvedConnector2">
            <a:avLst/>
          </a:prstGeom>
          <a:ln w="38100">
            <a:solidFill>
              <a:srgbClr val="FF00F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F4FCF640-5334-4541-B259-8ACC8FDBAF22}"/>
              </a:ext>
            </a:extLst>
          </p:cNvPr>
          <p:cNvSpPr/>
          <p:nvPr/>
        </p:nvSpPr>
        <p:spPr>
          <a:xfrm>
            <a:off x="36877267" y="10779429"/>
            <a:ext cx="706124" cy="1374906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9AF61F9-B171-4A4A-84FD-2113775AE1F1}"/>
              </a:ext>
            </a:extLst>
          </p:cNvPr>
          <p:cNvSpPr/>
          <p:nvPr/>
        </p:nvSpPr>
        <p:spPr>
          <a:xfrm rot="5400000">
            <a:off x="29735742" y="1767445"/>
            <a:ext cx="960896" cy="148656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Connector: Elbow 87">
            <a:extLst>
              <a:ext uri="{FF2B5EF4-FFF2-40B4-BE49-F238E27FC236}">
                <a16:creationId xmlns:a16="http://schemas.microsoft.com/office/drawing/2014/main" id="{C7FF06BE-9E97-456B-BC3F-470AD7F9178B}"/>
              </a:ext>
            </a:extLst>
          </p:cNvPr>
          <p:cNvCxnSpPr>
            <a:cxnSpLocks/>
            <a:stCxn id="93" idx="0"/>
            <a:endCxn id="96" idx="0"/>
          </p:cNvCxnSpPr>
          <p:nvPr/>
        </p:nvCxnSpPr>
        <p:spPr>
          <a:xfrm rot="16200000" flipV="1">
            <a:off x="29960553" y="3509653"/>
            <a:ext cx="8268699" cy="6270854"/>
          </a:xfrm>
          <a:prstGeom prst="curvedConnector2">
            <a:avLst/>
          </a:prstGeom>
          <a:ln w="38100">
            <a:solidFill>
              <a:srgbClr val="FF00F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B16DA3F-71C3-44BE-AA02-1C8E5A2BA735}"/>
              </a:ext>
            </a:extLst>
          </p:cNvPr>
          <p:cNvSpPr/>
          <p:nvPr/>
        </p:nvSpPr>
        <p:spPr>
          <a:xfrm>
            <a:off x="37631097" y="10779430"/>
            <a:ext cx="1063173" cy="13749069"/>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328274A-8067-460E-8D1C-27F085E80EC2}"/>
              </a:ext>
            </a:extLst>
          </p:cNvPr>
          <p:cNvSpPr/>
          <p:nvPr/>
        </p:nvSpPr>
        <p:spPr>
          <a:xfrm rot="5400000">
            <a:off x="17846602" y="5618443"/>
            <a:ext cx="1184957" cy="1464643"/>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Connector: Elbow 87">
            <a:extLst>
              <a:ext uri="{FF2B5EF4-FFF2-40B4-BE49-F238E27FC236}">
                <a16:creationId xmlns:a16="http://schemas.microsoft.com/office/drawing/2014/main" id="{6DD1BE55-9585-4B31-8351-BF1083AD9F20}"/>
              </a:ext>
            </a:extLst>
          </p:cNvPr>
          <p:cNvCxnSpPr>
            <a:cxnSpLocks/>
            <a:stCxn id="99" idx="2"/>
            <a:endCxn id="100" idx="3"/>
          </p:cNvCxnSpPr>
          <p:nvPr/>
        </p:nvCxnSpPr>
        <p:spPr>
          <a:xfrm rot="5400000" flipH="1">
            <a:off x="19508254" y="5874069"/>
            <a:ext cx="17585256" cy="19723604"/>
          </a:xfrm>
          <a:prstGeom prst="bentConnector3">
            <a:avLst>
              <a:gd name="adj1" fmla="val -1917"/>
            </a:avLst>
          </a:prstGeom>
          <a:ln w="38100">
            <a:solidFill>
              <a:srgbClr val="72FF1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5D5C017-37BA-4354-AF8F-F4FAF002D445}"/>
              </a:ext>
            </a:extLst>
          </p:cNvPr>
          <p:cNvSpPr txBox="1"/>
          <p:nvPr/>
        </p:nvSpPr>
        <p:spPr>
          <a:xfrm>
            <a:off x="6510724" y="1494407"/>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ARIANA INTERFACE IN WORD</a:t>
            </a:r>
            <a:endParaRPr lang="en-US" sz="5400" dirty="0">
              <a:solidFill>
                <a:srgbClr val="FF0000"/>
              </a:solidFill>
              <a:latin typeface="Bahnschrift Condensed" panose="020B0502040204020203" pitchFamily="34" charset="0"/>
            </a:endParaRPr>
          </a:p>
        </p:txBody>
      </p:sp>
      <p:sp>
        <p:nvSpPr>
          <p:cNvPr id="103" name="TextBox 102">
            <a:extLst>
              <a:ext uri="{FF2B5EF4-FFF2-40B4-BE49-F238E27FC236}">
                <a16:creationId xmlns:a16="http://schemas.microsoft.com/office/drawing/2014/main" id="{7648465D-A385-4269-872E-7EDDAF3D5B1E}"/>
              </a:ext>
            </a:extLst>
          </p:cNvPr>
          <p:cNvSpPr txBox="1"/>
          <p:nvPr/>
        </p:nvSpPr>
        <p:spPr>
          <a:xfrm rot="16200000">
            <a:off x="754136" y="17495740"/>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ARIANA DB IN EXCEL</a:t>
            </a:r>
            <a:endParaRPr lang="en-US" sz="5400" dirty="0">
              <a:solidFill>
                <a:srgbClr val="FF0000"/>
              </a:solidFill>
              <a:latin typeface="Bahnschrift Condensed" panose="020B0502040204020203" pitchFamily="34" charset="0"/>
            </a:endParaRPr>
          </a:p>
        </p:txBody>
      </p:sp>
      <p:pic>
        <p:nvPicPr>
          <p:cNvPr id="34" name="Picture 33">
            <a:extLst>
              <a:ext uri="{FF2B5EF4-FFF2-40B4-BE49-F238E27FC236}">
                <a16:creationId xmlns:a16="http://schemas.microsoft.com/office/drawing/2014/main" id="{E027105E-7721-4469-BD53-8036BAB7B23C}"/>
              </a:ext>
            </a:extLst>
          </p:cNvPr>
          <p:cNvPicPr>
            <a:picLocks noChangeAspect="1"/>
          </p:cNvPicPr>
          <p:nvPr/>
        </p:nvPicPr>
        <p:blipFill rotWithShape="1">
          <a:blip r:embed="rId3"/>
          <a:srcRect r="62384" b="38218"/>
          <a:stretch/>
        </p:blipFill>
        <p:spPr>
          <a:xfrm>
            <a:off x="37664936" y="214946"/>
            <a:ext cx="3840773" cy="3070695"/>
          </a:xfrm>
          <a:prstGeom prst="rect">
            <a:avLst/>
          </a:prstGeom>
          <a:ln w="76200">
            <a:solidFill>
              <a:srgbClr val="F323CB"/>
            </a:solidFill>
          </a:ln>
        </p:spPr>
      </p:pic>
      <p:grpSp>
        <p:nvGrpSpPr>
          <p:cNvPr id="9" name="Group 8">
            <a:extLst>
              <a:ext uri="{FF2B5EF4-FFF2-40B4-BE49-F238E27FC236}">
                <a16:creationId xmlns:a16="http://schemas.microsoft.com/office/drawing/2014/main" id="{BE3B918E-B440-927D-FC89-92AC3AA77673}"/>
              </a:ext>
            </a:extLst>
          </p:cNvPr>
          <p:cNvGrpSpPr/>
          <p:nvPr/>
        </p:nvGrpSpPr>
        <p:grpSpPr>
          <a:xfrm>
            <a:off x="15103126" y="959010"/>
            <a:ext cx="15856348" cy="9448847"/>
            <a:chOff x="15103126" y="959010"/>
            <a:chExt cx="15856348" cy="9448847"/>
          </a:xfrm>
        </p:grpSpPr>
        <p:pic>
          <p:nvPicPr>
            <p:cNvPr id="2" name="Picture 1">
              <a:extLst>
                <a:ext uri="{FF2B5EF4-FFF2-40B4-BE49-F238E27FC236}">
                  <a16:creationId xmlns:a16="http://schemas.microsoft.com/office/drawing/2014/main" id="{D995D847-C209-4266-B021-8AD4AEFA02B6}"/>
                </a:ext>
              </a:extLst>
            </p:cNvPr>
            <p:cNvPicPr>
              <a:picLocks noChangeAspect="1"/>
            </p:cNvPicPr>
            <p:nvPr/>
          </p:nvPicPr>
          <p:blipFill>
            <a:blip r:embed="rId4"/>
            <a:srcRect/>
            <a:stretch/>
          </p:blipFill>
          <p:spPr>
            <a:xfrm>
              <a:off x="15103126" y="959010"/>
              <a:ext cx="15856348" cy="9448847"/>
            </a:xfrm>
            <a:prstGeom prst="rect">
              <a:avLst/>
            </a:prstGeom>
            <a:solidFill>
              <a:srgbClr val="80FFFF"/>
            </a:solidFill>
          </p:spPr>
        </p:pic>
        <p:sp>
          <p:nvSpPr>
            <p:cNvPr id="7" name="Rectangle 6">
              <a:extLst>
                <a:ext uri="{FF2B5EF4-FFF2-40B4-BE49-F238E27FC236}">
                  <a16:creationId xmlns:a16="http://schemas.microsoft.com/office/drawing/2014/main" id="{AAAB8FC2-04CF-7BD5-86D2-7E072BF6767C}"/>
                </a:ext>
              </a:extLst>
            </p:cNvPr>
            <p:cNvSpPr/>
            <p:nvPr/>
          </p:nvSpPr>
          <p:spPr>
            <a:xfrm>
              <a:off x="29472906" y="6635122"/>
              <a:ext cx="1486568" cy="1386370"/>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3058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C1F07-C708-44AE-1FE8-EDE00D7EAC75}"/>
              </a:ext>
            </a:extLst>
          </p:cNvPr>
          <p:cNvSpPr/>
          <p:nvPr/>
        </p:nvSpPr>
        <p:spPr>
          <a:xfrm>
            <a:off x="18367513" y="3960586"/>
            <a:ext cx="2492236" cy="1514434"/>
          </a:xfrm>
          <a:prstGeom prst="rect">
            <a:avLst/>
          </a:prstGeom>
          <a:solidFill>
            <a:srgbClr val="ADC1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AAFC77B-04F3-4310-AE41-2941A87977C4}"/>
              </a:ext>
            </a:extLst>
          </p:cNvPr>
          <p:cNvPicPr>
            <a:picLocks noChangeAspect="1"/>
          </p:cNvPicPr>
          <p:nvPr/>
        </p:nvPicPr>
        <p:blipFill rotWithShape="1">
          <a:blip r:embed="rId2"/>
          <a:srcRect b="41618"/>
          <a:stretch/>
        </p:blipFill>
        <p:spPr>
          <a:xfrm>
            <a:off x="21907502" y="4071144"/>
            <a:ext cx="16409948" cy="9220427"/>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4AE1FAE2-2301-4475-9DF5-6F5B15106950}"/>
              </a:ext>
            </a:extLst>
          </p:cNvPr>
          <p:cNvCxnSpPr>
            <a:cxnSpLocks/>
          </p:cNvCxnSpPr>
          <p:nvPr/>
        </p:nvCxnSpPr>
        <p:spPr>
          <a:xfrm>
            <a:off x="17811750" y="1981200"/>
            <a:ext cx="3048000" cy="4806980"/>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6D0A10-5A26-4FEF-9152-FD5E7116AED6}"/>
              </a:ext>
            </a:extLst>
          </p:cNvPr>
          <p:cNvCxnSpPr>
            <a:cxnSpLocks/>
          </p:cNvCxnSpPr>
          <p:nvPr/>
        </p:nvCxnSpPr>
        <p:spPr>
          <a:xfrm flipH="1">
            <a:off x="1447800" y="1981200"/>
            <a:ext cx="571500" cy="480698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8A1983-AFF4-408D-9C82-A4E10F789AE6}"/>
              </a:ext>
            </a:extLst>
          </p:cNvPr>
          <p:cNvCxnSpPr>
            <a:cxnSpLocks/>
          </p:cNvCxnSpPr>
          <p:nvPr/>
        </p:nvCxnSpPr>
        <p:spPr>
          <a:xfrm flipH="1">
            <a:off x="1447800" y="4071144"/>
            <a:ext cx="623886" cy="1426787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F307CCF-85E0-4D6F-A2A4-D3498FA22FEC}"/>
              </a:ext>
            </a:extLst>
          </p:cNvPr>
          <p:cNvCxnSpPr>
            <a:cxnSpLocks/>
          </p:cNvCxnSpPr>
          <p:nvPr/>
        </p:nvCxnSpPr>
        <p:spPr>
          <a:xfrm>
            <a:off x="17811750" y="4071144"/>
            <a:ext cx="3048000" cy="1426787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9D615C-5944-408E-9BBA-4DF2E8ABBC76}"/>
              </a:ext>
            </a:extLst>
          </p:cNvPr>
          <p:cNvSpPr txBox="1"/>
          <p:nvPr/>
        </p:nvSpPr>
        <p:spPr>
          <a:xfrm>
            <a:off x="1447800" y="6788180"/>
            <a:ext cx="19411950" cy="11550836"/>
          </a:xfrm>
          <a:prstGeom prst="rect">
            <a:avLst/>
          </a:prstGeom>
          <a:noFill/>
          <a:ln>
            <a:solidFill>
              <a:schemeClr val="accent1"/>
            </a:solidFill>
          </a:ln>
        </p:spPr>
        <p:txBody>
          <a:bodyPr wrap="square" lIns="108000" tIns="72000" rIns="108000" bIns="72000">
            <a:spAutoFit/>
          </a:bodyPr>
          <a:lstStyle/>
          <a:p>
            <a:pPr algn="just">
              <a:lnSpc>
                <a:spcPts val="6400"/>
              </a:lnSpc>
            </a:pPr>
            <a:r>
              <a:rPr lang="en-GB" sz="3600" dirty="0">
                <a:latin typeface="Abadi" panose="020B0604020104020204" pitchFamily="34" charset="0"/>
              </a:rPr>
              <a:t>S§ This cell contains the description of one or several technical or organizational checks to perform to test if the security control is correctly implemented.</a:t>
            </a:r>
          </a:p>
          <a:p>
            <a:pPr algn="just">
              <a:lnSpc>
                <a:spcPts val="6400"/>
              </a:lnSpc>
            </a:pPr>
            <a:r>
              <a:rPr lang="en-GB" sz="3600" dirty="0">
                <a:latin typeface="Abadi" panose="020B0604020104020204" pitchFamily="34" charset="0"/>
              </a:rPr>
              <a:t>First topic of the control:*§1</a:t>
            </a:r>
          </a:p>
          <a:p>
            <a:pPr algn="just">
              <a:lnSpc>
                <a:spcPts val="6400"/>
              </a:lnSpc>
            </a:pPr>
            <a:r>
              <a:rPr lang="en-GB" sz="3600" dirty="0">
                <a:latin typeface="Abadi" panose="020B0604020104020204" pitchFamily="34" charset="0"/>
              </a:rPr>
              <a:t>§§ 1st check for the 1st topic.</a:t>
            </a:r>
          </a:p>
          <a:p>
            <a:pPr algn="just">
              <a:lnSpc>
                <a:spcPts val="6400"/>
              </a:lnSpc>
            </a:pPr>
            <a:r>
              <a:rPr lang="en-GB" sz="3600" dirty="0">
                <a:latin typeface="Abadi" panose="020B0604020104020204" pitchFamily="34" charset="0"/>
              </a:rPr>
              <a:t>Note on 1st Check</a:t>
            </a:r>
          </a:p>
          <a:p>
            <a:pPr algn="just">
              <a:lnSpc>
                <a:spcPts val="6400"/>
              </a:lnSpc>
            </a:pPr>
            <a:r>
              <a:rPr lang="en-GB" sz="3600" dirty="0">
                <a:latin typeface="Abadi" panose="020B0604020104020204" pitchFamily="34" charset="0"/>
              </a:rPr>
              <a:t>§§ 2nd check for 1st topic.</a:t>
            </a:r>
          </a:p>
          <a:p>
            <a:pPr algn="just">
              <a:lnSpc>
                <a:spcPts val="6400"/>
              </a:lnSpc>
            </a:pPr>
            <a:r>
              <a:rPr lang="en-GB" sz="3600" dirty="0">
                <a:latin typeface="Abadi" panose="020B0604020104020204" pitchFamily="34" charset="0"/>
              </a:rPr>
              <a:t>S§ Second topic of the control:*§1</a:t>
            </a:r>
          </a:p>
          <a:p>
            <a:pPr algn="just">
              <a:lnSpc>
                <a:spcPts val="6400"/>
              </a:lnSpc>
            </a:pPr>
            <a:r>
              <a:rPr lang="en-GB" sz="3600" dirty="0">
                <a:latin typeface="Abadi" panose="020B0604020104020204" pitchFamily="34" charset="0"/>
              </a:rPr>
              <a:t>§§ 1st check for the 2nd topic.</a:t>
            </a:r>
          </a:p>
          <a:p>
            <a:pPr algn="just">
              <a:lnSpc>
                <a:spcPts val="6400"/>
              </a:lnSpc>
            </a:pPr>
            <a:r>
              <a:rPr lang="en-GB" sz="3600" dirty="0">
                <a:latin typeface="Abadi" panose="020B0604020104020204" pitchFamily="34" charset="0"/>
              </a:rPr>
              <a:t>§§ 2nd check for 2nd topic.</a:t>
            </a:r>
          </a:p>
          <a:p>
            <a:pPr algn="just">
              <a:lnSpc>
                <a:spcPts val="6400"/>
              </a:lnSpc>
            </a:pPr>
            <a:r>
              <a:rPr lang="en-GB" sz="3600" dirty="0">
                <a:latin typeface="Abadi" panose="020B0604020104020204" pitchFamily="34" charset="0"/>
              </a:rPr>
              <a:t>Point 1*§2</a:t>
            </a:r>
          </a:p>
          <a:p>
            <a:pPr algn="just">
              <a:lnSpc>
                <a:spcPts val="6400"/>
              </a:lnSpc>
            </a:pPr>
            <a:r>
              <a:rPr lang="en-GB" sz="3600" dirty="0">
                <a:latin typeface="Abadi" panose="020B0604020104020204" pitchFamily="34" charset="0"/>
              </a:rPr>
              <a:t>Point 2*§2</a:t>
            </a:r>
          </a:p>
          <a:p>
            <a:pPr algn="just">
              <a:lnSpc>
                <a:spcPts val="6400"/>
              </a:lnSpc>
            </a:pPr>
            <a:r>
              <a:rPr lang="en-GB" sz="3600" dirty="0">
                <a:latin typeface="Abadi" panose="020B0604020104020204" pitchFamily="34" charset="0"/>
              </a:rPr>
              <a:t>Point 2.1*§3</a:t>
            </a:r>
          </a:p>
          <a:p>
            <a:pPr algn="just">
              <a:lnSpc>
                <a:spcPts val="6400"/>
              </a:lnSpc>
            </a:pPr>
            <a:r>
              <a:rPr lang="en-GB" sz="3600" dirty="0">
                <a:latin typeface="Abadi" panose="020B0604020104020204" pitchFamily="34" charset="0"/>
              </a:rPr>
              <a:t>Point 2.2 *§3</a:t>
            </a:r>
          </a:p>
          <a:p>
            <a:pPr algn="just">
              <a:lnSpc>
                <a:spcPts val="6400"/>
              </a:lnSpc>
            </a:pPr>
            <a:r>
              <a:rPr lang="en-GB" sz="3600" dirty="0">
                <a:latin typeface="Abadi" panose="020B0604020104020204" pitchFamily="34" charset="0"/>
              </a:rPr>
              <a:t>S§ Note: Important remarks regarding the control itself.</a:t>
            </a:r>
            <a:endParaRPr lang="en-US" sz="3600" dirty="0">
              <a:latin typeface="Abadi" panose="020B0604020104020204" pitchFamily="34" charset="0"/>
            </a:endParaRPr>
          </a:p>
        </p:txBody>
      </p:sp>
      <p:sp>
        <p:nvSpPr>
          <p:cNvPr id="22" name="Rectangle 21">
            <a:extLst>
              <a:ext uri="{FF2B5EF4-FFF2-40B4-BE49-F238E27FC236}">
                <a16:creationId xmlns:a16="http://schemas.microsoft.com/office/drawing/2014/main" id="{7D63B9AF-B7B2-483B-A3E8-F0BDCEDAB562}"/>
              </a:ext>
            </a:extLst>
          </p:cNvPr>
          <p:cNvSpPr/>
          <p:nvPr/>
        </p:nvSpPr>
        <p:spPr>
          <a:xfrm>
            <a:off x="24326850" y="5784910"/>
            <a:ext cx="13990600" cy="971550"/>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02F458F-C263-4331-8EAC-4A10D8F4997C}"/>
              </a:ext>
            </a:extLst>
          </p:cNvPr>
          <p:cNvSpPr/>
          <p:nvPr/>
        </p:nvSpPr>
        <p:spPr>
          <a:xfrm>
            <a:off x="24326850" y="9869549"/>
            <a:ext cx="13990600" cy="515561"/>
          </a:xfrm>
          <a:prstGeom prst="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5B76853-1CCC-480A-B388-E5AB3BCE08FA}"/>
              </a:ext>
            </a:extLst>
          </p:cNvPr>
          <p:cNvSpPr/>
          <p:nvPr/>
        </p:nvSpPr>
        <p:spPr>
          <a:xfrm>
            <a:off x="24326850" y="8743950"/>
            <a:ext cx="13990600" cy="554100"/>
          </a:xfrm>
          <a:prstGeom prst="rect">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BE12A3-9C68-47C0-BB04-E7E8141AE122}"/>
              </a:ext>
            </a:extLst>
          </p:cNvPr>
          <p:cNvSpPr/>
          <p:nvPr/>
        </p:nvSpPr>
        <p:spPr>
          <a:xfrm>
            <a:off x="24326850" y="10901550"/>
            <a:ext cx="13990600" cy="422180"/>
          </a:xfrm>
          <a:prstGeom prst="rect">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2F33F3-35B2-4F4B-922F-3DD48148C6F5}"/>
              </a:ext>
            </a:extLst>
          </p:cNvPr>
          <p:cNvSpPr/>
          <p:nvPr/>
        </p:nvSpPr>
        <p:spPr>
          <a:xfrm>
            <a:off x="24326850" y="11839291"/>
            <a:ext cx="13990600" cy="422180"/>
          </a:xfrm>
          <a:prstGeom prst="rect">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FB177D-4DF4-4688-AD4D-063EE577881D}"/>
              </a:ext>
            </a:extLst>
          </p:cNvPr>
          <p:cNvSpPr/>
          <p:nvPr/>
        </p:nvSpPr>
        <p:spPr>
          <a:xfrm>
            <a:off x="1271586" y="6869416"/>
            <a:ext cx="971550" cy="901640"/>
          </a:xfrm>
          <a:prstGeom prst="ellipse">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345BBC6-A0FF-49AC-88DA-583707ED175E}"/>
              </a:ext>
            </a:extLst>
          </p:cNvPr>
          <p:cNvSpPr/>
          <p:nvPr/>
        </p:nvSpPr>
        <p:spPr>
          <a:xfrm>
            <a:off x="7458072" y="11749883"/>
            <a:ext cx="971550" cy="901640"/>
          </a:xfrm>
          <a:prstGeom prst="ellipse">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8995354-97C0-4365-80F5-46225B1FBA4A}"/>
              </a:ext>
            </a:extLst>
          </p:cNvPr>
          <p:cNvSpPr/>
          <p:nvPr/>
        </p:nvSpPr>
        <p:spPr>
          <a:xfrm>
            <a:off x="1233486" y="13338689"/>
            <a:ext cx="971550" cy="901640"/>
          </a:xfrm>
          <a:prstGeom prst="ellipse">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1935BAA-740F-4712-8DE0-744D24667CC5}"/>
              </a:ext>
            </a:extLst>
          </p:cNvPr>
          <p:cNvSpPr/>
          <p:nvPr/>
        </p:nvSpPr>
        <p:spPr>
          <a:xfrm>
            <a:off x="2952746" y="15018112"/>
            <a:ext cx="971550" cy="901640"/>
          </a:xfrm>
          <a:prstGeom prst="ellipse">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359BF73-6B91-45A6-BA61-5BA2B7799045}"/>
              </a:ext>
            </a:extLst>
          </p:cNvPr>
          <p:cNvSpPr/>
          <p:nvPr/>
        </p:nvSpPr>
        <p:spPr>
          <a:xfrm>
            <a:off x="3367087" y="16633569"/>
            <a:ext cx="971550" cy="901640"/>
          </a:xfrm>
          <a:prstGeom prst="ellipse">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8D232D8-AB22-4670-B5D6-9D5C8EF5DB64}"/>
              </a:ext>
            </a:extLst>
          </p:cNvPr>
          <p:cNvSpPr/>
          <p:nvPr/>
        </p:nvSpPr>
        <p:spPr>
          <a:xfrm>
            <a:off x="5219701" y="10189043"/>
            <a:ext cx="792000" cy="792000"/>
          </a:xfrm>
          <a:prstGeom prst="ellipse">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32645B7-4AB3-4705-89C5-DE1FFED06658}"/>
                  </a:ext>
                </a:extLst>
              </p:cNvPr>
              <p:cNvSpPr txBox="1"/>
              <p:nvPr/>
            </p:nvSpPr>
            <p:spPr>
              <a:xfrm>
                <a:off x="5378759" y="10214919"/>
                <a:ext cx="52578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m:t>
                      </m:r>
                    </m:oMath>
                  </m:oMathPara>
                </a14:m>
                <a:endParaRPr lang="en-US" sz="4800" dirty="0"/>
              </a:p>
            </p:txBody>
          </p:sp>
        </mc:Choice>
        <mc:Fallback xmlns="">
          <p:sp>
            <p:nvSpPr>
              <p:cNvPr id="38" name="TextBox 37">
                <a:extLst>
                  <a:ext uri="{FF2B5EF4-FFF2-40B4-BE49-F238E27FC236}">
                    <a16:creationId xmlns:a16="http://schemas.microsoft.com/office/drawing/2014/main" id="{732645B7-4AB3-4705-89C5-DE1FFED06658}"/>
                  </a:ext>
                </a:extLst>
              </p:cNvPr>
              <p:cNvSpPr txBox="1">
                <a:spLocks noRot="1" noChangeAspect="1" noMove="1" noResize="1" noEditPoints="1" noAdjustHandles="1" noChangeArrowheads="1" noChangeShapeType="1" noTextEdit="1"/>
              </p:cNvSpPr>
              <p:nvPr/>
            </p:nvSpPr>
            <p:spPr>
              <a:xfrm>
                <a:off x="5378759" y="10214919"/>
                <a:ext cx="525785" cy="738664"/>
              </a:xfrm>
              <a:prstGeom prst="rect">
                <a:avLst/>
              </a:prstGeom>
              <a:blipFill>
                <a:blip r:embed="rId4"/>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3459D53-47C0-45C1-83B9-05B8925AA820}"/>
              </a:ext>
            </a:extLst>
          </p:cNvPr>
          <p:cNvSpPr/>
          <p:nvPr/>
        </p:nvSpPr>
        <p:spPr>
          <a:xfrm>
            <a:off x="24326850" y="7655020"/>
            <a:ext cx="12534900" cy="554100"/>
          </a:xfrm>
          <a:prstGeom prst="rect">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898D7D1B-DE7A-4E40-9A98-7875356E7286}"/>
              </a:ext>
            </a:extLst>
          </p:cNvPr>
          <p:cNvCxnSpPr>
            <a:cxnSpLocks/>
            <a:stCxn id="32" idx="0"/>
          </p:cNvCxnSpPr>
          <p:nvPr/>
        </p:nvCxnSpPr>
        <p:spPr>
          <a:xfrm rot="5400000" flipH="1" flipV="1">
            <a:off x="12830882" y="-4612263"/>
            <a:ext cx="408158" cy="22555200"/>
          </a:xfrm>
          <a:prstGeom prst="bentConnector2">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0EE8C5C-7052-46EE-ADEE-B64085CDE09F}"/>
              </a:ext>
            </a:extLst>
          </p:cNvPr>
          <p:cNvCxnSpPr>
            <a:cxnSpLocks/>
            <a:stCxn id="34" idx="6"/>
            <a:endCxn id="40" idx="1"/>
          </p:cNvCxnSpPr>
          <p:nvPr/>
        </p:nvCxnSpPr>
        <p:spPr>
          <a:xfrm flipV="1">
            <a:off x="6011701" y="7932070"/>
            <a:ext cx="18315149" cy="2652973"/>
          </a:xfrm>
          <a:prstGeom prst="bentConnector3">
            <a:avLst>
              <a:gd name="adj1" fmla="val 33462"/>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37653D8-1AAB-48E8-935D-8D94552F8B53}"/>
              </a:ext>
            </a:extLst>
          </p:cNvPr>
          <p:cNvCxnSpPr>
            <a:cxnSpLocks/>
            <a:stCxn id="33" idx="6"/>
            <a:endCxn id="25" idx="1"/>
          </p:cNvCxnSpPr>
          <p:nvPr/>
        </p:nvCxnSpPr>
        <p:spPr>
          <a:xfrm flipV="1">
            <a:off x="8429622" y="9021000"/>
            <a:ext cx="15897228" cy="3179703"/>
          </a:xfrm>
          <a:prstGeom prst="bentConnector3">
            <a:avLst>
              <a:gd name="adj1" fmla="val 26872"/>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66D052A-DC3A-480D-816E-A2E7A2D40DC7}"/>
              </a:ext>
            </a:extLst>
          </p:cNvPr>
          <p:cNvCxnSpPr>
            <a:cxnSpLocks/>
            <a:stCxn id="35" idx="6"/>
            <a:endCxn id="23" idx="1"/>
          </p:cNvCxnSpPr>
          <p:nvPr/>
        </p:nvCxnSpPr>
        <p:spPr>
          <a:xfrm flipV="1">
            <a:off x="2205036" y="10127330"/>
            <a:ext cx="22121814" cy="3662179"/>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D2D9852-9C5B-4903-94AA-C6796C870942}"/>
              </a:ext>
            </a:extLst>
          </p:cNvPr>
          <p:cNvCxnSpPr>
            <a:cxnSpLocks/>
            <a:stCxn id="36" idx="6"/>
            <a:endCxn id="30" idx="1"/>
          </p:cNvCxnSpPr>
          <p:nvPr/>
        </p:nvCxnSpPr>
        <p:spPr>
          <a:xfrm flipV="1">
            <a:off x="3924296" y="11112640"/>
            <a:ext cx="20402554" cy="4356292"/>
          </a:xfrm>
          <a:prstGeom prst="bentConnector3">
            <a:avLst>
              <a:gd name="adj1" fmla="val 48786"/>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D4EA39C-2442-447A-B398-51AF9FC17817}"/>
              </a:ext>
            </a:extLst>
          </p:cNvPr>
          <p:cNvCxnSpPr>
            <a:cxnSpLocks/>
            <a:stCxn id="37" idx="6"/>
            <a:endCxn id="31" idx="1"/>
          </p:cNvCxnSpPr>
          <p:nvPr/>
        </p:nvCxnSpPr>
        <p:spPr>
          <a:xfrm flipV="1">
            <a:off x="4338637" y="12050381"/>
            <a:ext cx="19988213" cy="5034008"/>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ED525D8-8D76-4C24-A1F0-842320871168}"/>
              </a:ext>
            </a:extLst>
          </p:cNvPr>
          <p:cNvSpPr/>
          <p:nvPr/>
        </p:nvSpPr>
        <p:spPr>
          <a:xfrm>
            <a:off x="1273968" y="11749882"/>
            <a:ext cx="971550" cy="901640"/>
          </a:xfrm>
          <a:prstGeom prst="ellipse">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Connector: Elbow 71">
            <a:extLst>
              <a:ext uri="{FF2B5EF4-FFF2-40B4-BE49-F238E27FC236}">
                <a16:creationId xmlns:a16="http://schemas.microsoft.com/office/drawing/2014/main" id="{7C180F4D-AA49-453B-978B-A220D47E3088}"/>
              </a:ext>
            </a:extLst>
          </p:cNvPr>
          <p:cNvCxnSpPr>
            <a:cxnSpLocks/>
            <a:stCxn id="71" idx="0"/>
            <a:endCxn id="33" idx="0"/>
          </p:cNvCxnSpPr>
          <p:nvPr/>
        </p:nvCxnSpPr>
        <p:spPr>
          <a:xfrm rot="16200000" flipH="1">
            <a:off x="4851794" y="8657830"/>
            <a:ext cx="1" cy="6184104"/>
          </a:xfrm>
          <a:prstGeom prst="curvedConnector3">
            <a:avLst>
              <a:gd name="adj1" fmla="val -22860000000"/>
            </a:avLst>
          </a:prstGeom>
          <a:ln w="38100">
            <a:solidFill>
              <a:srgbClr val="FF33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C040C0EB-F4B5-4F28-9557-ABCABC0171A2}"/>
              </a:ext>
            </a:extLst>
          </p:cNvPr>
          <p:cNvGrpSpPr/>
          <p:nvPr/>
        </p:nvGrpSpPr>
        <p:grpSpPr>
          <a:xfrm>
            <a:off x="1447800" y="19107854"/>
            <a:ext cx="39699514" cy="913249"/>
            <a:chOff x="1447800" y="15164504"/>
            <a:chExt cx="39699514" cy="913249"/>
          </a:xfrm>
        </p:grpSpPr>
        <p:sp>
          <p:nvSpPr>
            <p:cNvPr id="93" name="TextBox 92">
              <a:extLst>
                <a:ext uri="{FF2B5EF4-FFF2-40B4-BE49-F238E27FC236}">
                  <a16:creationId xmlns:a16="http://schemas.microsoft.com/office/drawing/2014/main" id="{E7D57E27-4CE0-416B-9DAC-E0AC1BE8EEE4}"/>
                </a:ext>
              </a:extLst>
            </p:cNvPr>
            <p:cNvSpPr txBox="1"/>
            <p:nvPr/>
          </p:nvSpPr>
          <p:spPr>
            <a:xfrm>
              <a:off x="1447800" y="15164504"/>
              <a:ext cx="30305829"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a separate block of description : </a:t>
              </a:r>
              <a:r>
                <a:rPr lang="en-US" sz="4400" dirty="0"/>
                <a:t>Type “</a:t>
              </a:r>
              <a:r>
                <a:rPr lang="en-US" sz="4400" dirty="0">
                  <a:solidFill>
                    <a:srgbClr val="00B0F0"/>
                  </a:solidFill>
                </a:rPr>
                <a:t>S§</a:t>
              </a:r>
              <a:r>
                <a:rPr lang="en-US" sz="4400" dirty="0">
                  <a:latin typeface="Calibri" panose="020F0502020204030204" pitchFamily="34" charset="0"/>
                  <a:cs typeface="Calibri" panose="020F0502020204030204" pitchFamily="34" charset="0"/>
                </a:rPr>
                <a:t>[</a:t>
              </a:r>
              <a:r>
                <a:rPr lang="en-US" sz="4400" dirty="0">
                  <a:solidFill>
                    <a:srgbClr val="00B0F0"/>
                  </a:solidFill>
                  <a:latin typeface="Calibri" panose="020F0502020204030204" pitchFamily="34" charset="0"/>
                  <a:cs typeface="Calibri" panose="020F0502020204030204" pitchFamily="34" charset="0"/>
                </a:rPr>
                <a:t>space</a:t>
              </a:r>
              <a:r>
                <a:rPr lang="en-US" sz="4400" dirty="0">
                  <a:latin typeface="Calibri" panose="020F0502020204030204" pitchFamily="34" charset="0"/>
                  <a:cs typeface="Calibri" panose="020F0502020204030204" pitchFamily="34" charset="0"/>
                </a:rPr>
                <a:t>]</a:t>
              </a:r>
              <a:r>
                <a:rPr lang="en-US" sz="4400" dirty="0"/>
                <a:t>“ + Description </a:t>
              </a:r>
              <a:r>
                <a:rPr lang="en-US" sz="4400" dirty="0">
                  <a:solidFill>
                    <a:srgbClr val="FF0000"/>
                  </a:solidFill>
                </a:rPr>
                <a:t>(“S” shall be the first character in the line)</a:t>
              </a:r>
              <a:endParaRPr lang="en-US" sz="4400" i="1" dirty="0">
                <a:solidFill>
                  <a:srgbClr val="FF0000"/>
                </a:solidFill>
                <a:latin typeface="Bahnschrift Condensed" panose="020B0502040204020203" pitchFamily="34" charset="0"/>
              </a:endParaRPr>
            </a:p>
          </p:txBody>
        </p:sp>
        <p:cxnSp>
          <p:nvCxnSpPr>
            <p:cNvPr id="95" name="Straight Connector 94">
              <a:extLst>
                <a:ext uri="{FF2B5EF4-FFF2-40B4-BE49-F238E27FC236}">
                  <a16:creationId xmlns:a16="http://schemas.microsoft.com/office/drawing/2014/main" id="{409A1465-3A5B-4454-AB8B-0E0BBF20C9DD}"/>
                </a:ext>
              </a:extLst>
            </p:cNvPr>
            <p:cNvCxnSpPr/>
            <p:nvPr/>
          </p:nvCxnSpPr>
          <p:spPr>
            <a:xfrm flipV="1">
              <a:off x="1447800" y="15968531"/>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B732263-197E-48F4-B190-176FC606CB73}"/>
              </a:ext>
            </a:extLst>
          </p:cNvPr>
          <p:cNvGrpSpPr/>
          <p:nvPr/>
        </p:nvGrpSpPr>
        <p:grpSpPr>
          <a:xfrm>
            <a:off x="1447800" y="20346315"/>
            <a:ext cx="39699514" cy="913249"/>
            <a:chOff x="1447800" y="15164504"/>
            <a:chExt cx="39699514" cy="913249"/>
          </a:xfrm>
        </p:grpSpPr>
        <p:sp>
          <p:nvSpPr>
            <p:cNvPr id="98" name="TextBox 97">
              <a:extLst>
                <a:ext uri="{FF2B5EF4-FFF2-40B4-BE49-F238E27FC236}">
                  <a16:creationId xmlns:a16="http://schemas.microsoft.com/office/drawing/2014/main" id="{F55449EB-0A5B-4B50-8156-3329ED80FAF1}"/>
                </a:ext>
              </a:extLst>
            </p:cNvPr>
            <p:cNvSpPr txBox="1"/>
            <p:nvPr/>
          </p:nvSpPr>
          <p:spPr>
            <a:xfrm>
              <a:off x="1447800" y="15164504"/>
              <a:ext cx="39699514"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a note linked to a block of description or a block of check : </a:t>
              </a:r>
              <a:r>
                <a:rPr lang="en-US" sz="4400" dirty="0"/>
                <a:t>Type the Note without any code at the beginning or at the end </a:t>
              </a:r>
              <a:r>
                <a:rPr lang="en-US" sz="4400" dirty="0">
                  <a:solidFill>
                    <a:srgbClr val="FF0000"/>
                  </a:solidFill>
                </a:rPr>
                <a:t>(the note is linked with the previous block)</a:t>
              </a:r>
              <a:endParaRPr lang="en-US" sz="4400" i="1" dirty="0">
                <a:solidFill>
                  <a:srgbClr val="FF0000"/>
                </a:solidFill>
                <a:latin typeface="Bahnschrift Condensed" panose="020B0502040204020203" pitchFamily="34" charset="0"/>
              </a:endParaRPr>
            </a:p>
          </p:txBody>
        </p:sp>
        <p:cxnSp>
          <p:nvCxnSpPr>
            <p:cNvPr id="99" name="Straight Connector 98">
              <a:extLst>
                <a:ext uri="{FF2B5EF4-FFF2-40B4-BE49-F238E27FC236}">
                  <a16:creationId xmlns:a16="http://schemas.microsoft.com/office/drawing/2014/main" id="{3447A8AB-08E1-43E6-A081-6D9A309301A7}"/>
                </a:ext>
              </a:extLst>
            </p:cNvPr>
            <p:cNvCxnSpPr/>
            <p:nvPr/>
          </p:nvCxnSpPr>
          <p:spPr>
            <a:xfrm flipV="1">
              <a:off x="1447800" y="15968531"/>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7EEF8150-C5BE-4EBF-8240-E2E79CBDDE95}"/>
              </a:ext>
            </a:extLst>
          </p:cNvPr>
          <p:cNvSpPr/>
          <p:nvPr/>
        </p:nvSpPr>
        <p:spPr>
          <a:xfrm>
            <a:off x="40201002" y="18944574"/>
            <a:ext cx="971550" cy="901640"/>
          </a:xfrm>
          <a:prstGeom prst="ellipse">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solidFill>
                  <a:schemeClr val="tx1"/>
                </a:solidFill>
                <a:latin typeface="Abadi" panose="020B0604020104020204" pitchFamily="34" charset="0"/>
              </a:rPr>
              <a:t>S§</a:t>
            </a:r>
            <a:endParaRPr lang="en-US" sz="3600" dirty="0">
              <a:solidFill>
                <a:schemeClr val="tx1"/>
              </a:solidFill>
              <a:latin typeface="Abadi" panose="020B0604020104020204" pitchFamily="34" charset="0"/>
            </a:endParaRPr>
          </a:p>
        </p:txBody>
      </p:sp>
      <p:grpSp>
        <p:nvGrpSpPr>
          <p:cNvPr id="102" name="Group 101">
            <a:extLst>
              <a:ext uri="{FF2B5EF4-FFF2-40B4-BE49-F238E27FC236}">
                <a16:creationId xmlns:a16="http://schemas.microsoft.com/office/drawing/2014/main" id="{A8DC5393-486D-4E7A-ABDF-D77AD1CD51FB}"/>
              </a:ext>
            </a:extLst>
          </p:cNvPr>
          <p:cNvGrpSpPr/>
          <p:nvPr/>
        </p:nvGrpSpPr>
        <p:grpSpPr>
          <a:xfrm>
            <a:off x="1447800" y="21546994"/>
            <a:ext cx="39699514" cy="913249"/>
            <a:chOff x="1447800" y="15164504"/>
            <a:chExt cx="39699514" cy="913249"/>
          </a:xfrm>
        </p:grpSpPr>
        <p:sp>
          <p:nvSpPr>
            <p:cNvPr id="103" name="TextBox 102">
              <a:extLst>
                <a:ext uri="{FF2B5EF4-FFF2-40B4-BE49-F238E27FC236}">
                  <a16:creationId xmlns:a16="http://schemas.microsoft.com/office/drawing/2014/main" id="{6FC7D7B5-FB3D-4F89-B1EA-86DC333A44E5}"/>
                </a:ext>
              </a:extLst>
            </p:cNvPr>
            <p:cNvSpPr txBox="1"/>
            <p:nvPr/>
          </p:nvSpPr>
          <p:spPr>
            <a:xfrm>
              <a:off x="1447800" y="15164504"/>
              <a:ext cx="38957250"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a paragraph with bullet point level 1 to 3 </a:t>
              </a:r>
              <a:r>
                <a:rPr lang="en-US" sz="4400" baseline="30000" dirty="0">
                  <a:ln>
                    <a:solidFill>
                      <a:sysClr val="windowText" lastClr="000000"/>
                    </a:solidFill>
                  </a:ln>
                  <a:solidFill>
                    <a:srgbClr val="72FF17"/>
                  </a:solidFill>
                  <a:sym typeface="Wingdings 2" panose="05020102010507070707" pitchFamily="18" charset="2"/>
                </a:rPr>
                <a:t></a:t>
              </a:r>
              <a:r>
                <a:rPr lang="en-US" sz="4400" dirty="0">
                  <a:solidFill>
                    <a:schemeClr val="accent1"/>
                  </a:solidFill>
                  <a:latin typeface="Bahnschrift Condensed" panose="020B0502040204020203" pitchFamily="34" charset="0"/>
                </a:rPr>
                <a:t> : </a:t>
              </a:r>
              <a:r>
                <a:rPr lang="en-US" sz="4400" dirty="0"/>
                <a:t>Type the Description + “</a:t>
              </a:r>
              <a:r>
                <a:rPr lang="en-US" sz="4400" dirty="0">
                  <a:solidFill>
                    <a:srgbClr val="00B0F0"/>
                  </a:solidFill>
                </a:rPr>
                <a:t>*§</a:t>
              </a:r>
              <a:r>
                <a:rPr lang="en-US" sz="4400" dirty="0">
                  <a:latin typeface="Calibri" panose="020F0502020204030204" pitchFamily="34" charset="0"/>
                  <a:cs typeface="Calibri" panose="020F0502020204030204" pitchFamily="34" charset="0"/>
                </a:rPr>
                <a:t>[</a:t>
              </a:r>
              <a:r>
                <a:rPr lang="en-US" sz="4400" dirty="0">
                  <a:solidFill>
                    <a:srgbClr val="00B0F0"/>
                  </a:solidFill>
                  <a:latin typeface="Calibri" panose="020F0502020204030204" pitchFamily="34" charset="0"/>
                  <a:cs typeface="Calibri" panose="020F0502020204030204" pitchFamily="34" charset="0"/>
                </a:rPr>
                <a:t>number between 1 to 3</a:t>
              </a:r>
              <a:r>
                <a:rPr lang="en-US" sz="4400" dirty="0">
                  <a:latin typeface="Calibri" panose="020F0502020204030204" pitchFamily="34" charset="0"/>
                  <a:cs typeface="Calibri" panose="020F0502020204030204" pitchFamily="34" charset="0"/>
                </a:rPr>
                <a:t>]</a:t>
              </a:r>
              <a:r>
                <a:rPr lang="en-US" sz="4400" dirty="0"/>
                <a:t>“ </a:t>
              </a:r>
              <a:r>
                <a:rPr lang="en-US" sz="4400" dirty="0">
                  <a:solidFill>
                    <a:srgbClr val="FF0000"/>
                  </a:solidFill>
                </a:rPr>
                <a:t>(if you add S§ at the beginning the bullet will be on a separate block)</a:t>
              </a:r>
              <a:endParaRPr lang="en-US" sz="4400" i="1" dirty="0">
                <a:solidFill>
                  <a:srgbClr val="FF0000"/>
                </a:solidFill>
                <a:latin typeface="Bahnschrift Condensed" panose="020B0502040204020203" pitchFamily="34" charset="0"/>
              </a:endParaRPr>
            </a:p>
          </p:txBody>
        </p:sp>
        <p:cxnSp>
          <p:nvCxnSpPr>
            <p:cNvPr id="104" name="Straight Connector 103">
              <a:extLst>
                <a:ext uri="{FF2B5EF4-FFF2-40B4-BE49-F238E27FC236}">
                  <a16:creationId xmlns:a16="http://schemas.microsoft.com/office/drawing/2014/main" id="{DBD74DC4-10E6-4971-9201-07A5744F175E}"/>
                </a:ext>
              </a:extLst>
            </p:cNvPr>
            <p:cNvCxnSpPr/>
            <p:nvPr/>
          </p:nvCxnSpPr>
          <p:spPr>
            <a:xfrm flipV="1">
              <a:off x="1447800" y="15968531"/>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5" name="Oval 104">
            <a:extLst>
              <a:ext uri="{FF2B5EF4-FFF2-40B4-BE49-F238E27FC236}">
                <a16:creationId xmlns:a16="http://schemas.microsoft.com/office/drawing/2014/main" id="{05679E09-F094-44AB-AE66-791A645B702F}"/>
              </a:ext>
            </a:extLst>
          </p:cNvPr>
          <p:cNvSpPr/>
          <p:nvPr/>
        </p:nvSpPr>
        <p:spPr>
          <a:xfrm>
            <a:off x="38109525" y="21337422"/>
            <a:ext cx="971550" cy="901640"/>
          </a:xfrm>
          <a:prstGeom prst="ellipse">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latin typeface="Abadi" panose="020B0604020104020204" pitchFamily="34" charset="0"/>
              </a:rPr>
              <a:t>*§1</a:t>
            </a:r>
            <a:endParaRPr lang="en-US" sz="2400" dirty="0">
              <a:solidFill>
                <a:schemeClr val="tx1"/>
              </a:solidFill>
              <a:latin typeface="Abadi" panose="020B0604020104020204" pitchFamily="34" charset="0"/>
            </a:endParaRPr>
          </a:p>
        </p:txBody>
      </p:sp>
      <p:sp>
        <p:nvSpPr>
          <p:cNvPr id="106" name="Oval 105">
            <a:extLst>
              <a:ext uri="{FF2B5EF4-FFF2-40B4-BE49-F238E27FC236}">
                <a16:creationId xmlns:a16="http://schemas.microsoft.com/office/drawing/2014/main" id="{8E83F95E-A840-4E87-BB52-87A9AE739258}"/>
              </a:ext>
            </a:extLst>
          </p:cNvPr>
          <p:cNvSpPr/>
          <p:nvPr/>
        </p:nvSpPr>
        <p:spPr>
          <a:xfrm>
            <a:off x="39295385" y="21340701"/>
            <a:ext cx="971550" cy="901640"/>
          </a:xfrm>
          <a:prstGeom prst="ellipse">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latin typeface="Abadi" panose="020B0604020104020204" pitchFamily="34" charset="0"/>
              </a:rPr>
              <a:t>*§2</a:t>
            </a:r>
            <a:endParaRPr lang="en-US" sz="2400" dirty="0">
              <a:solidFill>
                <a:schemeClr val="tx1"/>
              </a:solidFill>
              <a:latin typeface="Abadi" panose="020B0604020104020204" pitchFamily="34" charset="0"/>
            </a:endParaRPr>
          </a:p>
        </p:txBody>
      </p:sp>
      <p:sp>
        <p:nvSpPr>
          <p:cNvPr id="107" name="Oval 106">
            <a:extLst>
              <a:ext uri="{FF2B5EF4-FFF2-40B4-BE49-F238E27FC236}">
                <a16:creationId xmlns:a16="http://schemas.microsoft.com/office/drawing/2014/main" id="{7A294B22-8A57-48CD-B825-0E8A00EB7206}"/>
              </a:ext>
            </a:extLst>
          </p:cNvPr>
          <p:cNvSpPr/>
          <p:nvPr/>
        </p:nvSpPr>
        <p:spPr>
          <a:xfrm>
            <a:off x="40438383" y="21338823"/>
            <a:ext cx="971550" cy="901640"/>
          </a:xfrm>
          <a:prstGeom prst="ellipse">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latin typeface="Abadi" panose="020B0604020104020204" pitchFamily="34" charset="0"/>
              </a:rPr>
              <a:t>*§3</a:t>
            </a:r>
            <a:endParaRPr lang="en-US" sz="2400" dirty="0">
              <a:solidFill>
                <a:schemeClr val="tx1"/>
              </a:solidFill>
              <a:latin typeface="Abadi" panose="020B0604020104020204" pitchFamily="34" charset="0"/>
            </a:endParaRPr>
          </a:p>
        </p:txBody>
      </p:sp>
      <p:grpSp>
        <p:nvGrpSpPr>
          <p:cNvPr id="108" name="Group 107">
            <a:extLst>
              <a:ext uri="{FF2B5EF4-FFF2-40B4-BE49-F238E27FC236}">
                <a16:creationId xmlns:a16="http://schemas.microsoft.com/office/drawing/2014/main" id="{7E4E6B46-B17A-47E7-A397-447A93D5E8B3}"/>
              </a:ext>
            </a:extLst>
          </p:cNvPr>
          <p:cNvGrpSpPr/>
          <p:nvPr/>
        </p:nvGrpSpPr>
        <p:grpSpPr>
          <a:xfrm>
            <a:off x="1428752" y="22820853"/>
            <a:ext cx="39699514" cy="913249"/>
            <a:chOff x="1447800" y="15164504"/>
            <a:chExt cx="39699514" cy="913249"/>
          </a:xfrm>
        </p:grpSpPr>
        <p:sp>
          <p:nvSpPr>
            <p:cNvPr id="109" name="TextBox 108">
              <a:extLst>
                <a:ext uri="{FF2B5EF4-FFF2-40B4-BE49-F238E27FC236}">
                  <a16:creationId xmlns:a16="http://schemas.microsoft.com/office/drawing/2014/main" id="{F4B60A60-00DF-401A-BDB6-9C01B45C78AA}"/>
                </a:ext>
              </a:extLst>
            </p:cNvPr>
            <p:cNvSpPr txBox="1"/>
            <p:nvPr/>
          </p:nvSpPr>
          <p:spPr>
            <a:xfrm>
              <a:off x="1447800" y="15164504"/>
              <a:ext cx="30305829" cy="769441"/>
            </a:xfrm>
            <a:prstGeom prst="rect">
              <a:avLst/>
            </a:prstGeom>
            <a:noFill/>
          </p:spPr>
          <p:txBody>
            <a:bodyPr wrap="square" rtlCol="0">
              <a:spAutoFit/>
            </a:bodyPr>
            <a:lstStyle/>
            <a:p>
              <a:r>
                <a:rPr lang="en-US" sz="4400" dirty="0">
                  <a:solidFill>
                    <a:schemeClr val="accent1"/>
                  </a:solidFill>
                  <a:latin typeface="Bahnschrift Condensed" panose="020B0502040204020203" pitchFamily="34" charset="0"/>
                </a:rPr>
                <a:t>Add a check: </a:t>
              </a:r>
              <a:r>
                <a:rPr lang="en-US" sz="4400" dirty="0"/>
                <a:t>Type “</a:t>
              </a:r>
              <a:r>
                <a:rPr lang="en-US" sz="4400" dirty="0">
                  <a:solidFill>
                    <a:srgbClr val="00B0F0"/>
                  </a:solidFill>
                </a:rPr>
                <a:t>§§</a:t>
              </a:r>
              <a:r>
                <a:rPr lang="en-US" sz="4400" dirty="0">
                  <a:latin typeface="Calibri" panose="020F0502020204030204" pitchFamily="34" charset="0"/>
                  <a:cs typeface="Calibri" panose="020F0502020204030204" pitchFamily="34" charset="0"/>
                </a:rPr>
                <a:t>[</a:t>
              </a:r>
              <a:r>
                <a:rPr lang="en-US" sz="4400" dirty="0">
                  <a:solidFill>
                    <a:srgbClr val="00B0F0"/>
                  </a:solidFill>
                  <a:latin typeface="Calibri" panose="020F0502020204030204" pitchFamily="34" charset="0"/>
                  <a:cs typeface="Calibri" panose="020F0502020204030204" pitchFamily="34" charset="0"/>
                </a:rPr>
                <a:t>space</a:t>
              </a:r>
              <a:r>
                <a:rPr lang="en-US" sz="4400" dirty="0">
                  <a:latin typeface="Calibri" panose="020F0502020204030204" pitchFamily="34" charset="0"/>
                  <a:cs typeface="Calibri" panose="020F0502020204030204" pitchFamily="34" charset="0"/>
                </a:rPr>
                <a:t>]</a:t>
              </a:r>
              <a:r>
                <a:rPr lang="en-US" sz="4400" dirty="0"/>
                <a:t>“ + Description </a:t>
              </a:r>
              <a:r>
                <a:rPr lang="en-US" sz="4400" dirty="0">
                  <a:solidFill>
                    <a:srgbClr val="FF0000"/>
                  </a:solidFill>
                </a:rPr>
                <a:t>(“§” shall be the first character in the line)</a:t>
              </a:r>
              <a:endParaRPr lang="en-US" sz="4400" i="1" dirty="0">
                <a:solidFill>
                  <a:srgbClr val="FF0000"/>
                </a:solidFill>
                <a:latin typeface="Bahnschrift Condensed" panose="020B0502040204020203" pitchFamily="34" charset="0"/>
              </a:endParaRPr>
            </a:p>
          </p:txBody>
        </p:sp>
        <p:cxnSp>
          <p:nvCxnSpPr>
            <p:cNvPr id="110" name="Straight Connector 109">
              <a:extLst>
                <a:ext uri="{FF2B5EF4-FFF2-40B4-BE49-F238E27FC236}">
                  <a16:creationId xmlns:a16="http://schemas.microsoft.com/office/drawing/2014/main" id="{680F2884-67CD-4D50-A3C4-F1D29435E453}"/>
                </a:ext>
              </a:extLst>
            </p:cNvPr>
            <p:cNvCxnSpPr/>
            <p:nvPr/>
          </p:nvCxnSpPr>
          <p:spPr>
            <a:xfrm flipV="1">
              <a:off x="1447800" y="15968531"/>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EE48D9C3-DB4C-4F55-96CB-8D1E3817A0B8}"/>
              </a:ext>
            </a:extLst>
          </p:cNvPr>
          <p:cNvSpPr/>
          <p:nvPr/>
        </p:nvSpPr>
        <p:spPr>
          <a:xfrm>
            <a:off x="40438383" y="22570801"/>
            <a:ext cx="971550" cy="901640"/>
          </a:xfrm>
          <a:prstGeom prst="ellipse">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latin typeface="Abadi" panose="020B0604020104020204" pitchFamily="34" charset="0"/>
              </a:rPr>
              <a:t>§§</a:t>
            </a:r>
            <a:endParaRPr lang="en-US" sz="3200" dirty="0">
              <a:solidFill>
                <a:schemeClr val="tx1"/>
              </a:solidFill>
              <a:latin typeface="Abadi" panose="020B0604020104020204" pitchFamily="34" charset="0"/>
            </a:endParaRPr>
          </a:p>
        </p:txBody>
      </p:sp>
      <p:sp>
        <p:nvSpPr>
          <p:cNvPr id="112" name="Oval 111">
            <a:extLst>
              <a:ext uri="{FF2B5EF4-FFF2-40B4-BE49-F238E27FC236}">
                <a16:creationId xmlns:a16="http://schemas.microsoft.com/office/drawing/2014/main" id="{DB747CD9-BBA6-477A-AF78-C8B1CA82E6FA}"/>
              </a:ext>
            </a:extLst>
          </p:cNvPr>
          <p:cNvSpPr/>
          <p:nvPr/>
        </p:nvSpPr>
        <p:spPr>
          <a:xfrm>
            <a:off x="40380552" y="20227396"/>
            <a:ext cx="792000" cy="792000"/>
          </a:xfrm>
          <a:prstGeom prst="ellipse">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E6188D7-A895-4755-A88E-611C0797C866}"/>
                  </a:ext>
                </a:extLst>
              </p:cNvPr>
              <p:cNvSpPr txBox="1"/>
              <p:nvPr/>
            </p:nvSpPr>
            <p:spPr>
              <a:xfrm>
                <a:off x="40539610" y="20253272"/>
                <a:ext cx="52578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m:t>
                      </m:r>
                    </m:oMath>
                  </m:oMathPara>
                </a14:m>
                <a:endParaRPr lang="en-US" sz="4800" dirty="0"/>
              </a:p>
            </p:txBody>
          </p:sp>
        </mc:Choice>
        <mc:Fallback xmlns="">
          <p:sp>
            <p:nvSpPr>
              <p:cNvPr id="113" name="TextBox 112">
                <a:extLst>
                  <a:ext uri="{FF2B5EF4-FFF2-40B4-BE49-F238E27FC236}">
                    <a16:creationId xmlns:a16="http://schemas.microsoft.com/office/drawing/2014/main" id="{6E6188D7-A895-4755-A88E-611C0797C866}"/>
                  </a:ext>
                </a:extLst>
              </p:cNvPr>
              <p:cNvSpPr txBox="1">
                <a:spLocks noRot="1" noChangeAspect="1" noMove="1" noResize="1" noEditPoints="1" noAdjustHandles="1" noChangeArrowheads="1" noChangeShapeType="1" noTextEdit="1"/>
              </p:cNvSpPr>
              <p:nvPr/>
            </p:nvSpPr>
            <p:spPr>
              <a:xfrm>
                <a:off x="40539610" y="20253272"/>
                <a:ext cx="525785" cy="738664"/>
              </a:xfrm>
              <a:prstGeom prst="rect">
                <a:avLst/>
              </a:prstGeom>
              <a:blipFill>
                <a:blip r:embed="rId5"/>
                <a:stretch>
                  <a:fillRect/>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394AA374-742B-47E9-9D7B-99B3F1891D9F}"/>
              </a:ext>
            </a:extLst>
          </p:cNvPr>
          <p:cNvSpPr txBox="1"/>
          <p:nvPr/>
        </p:nvSpPr>
        <p:spPr>
          <a:xfrm>
            <a:off x="25551954" y="26380708"/>
            <a:ext cx="10815039" cy="1938992"/>
          </a:xfrm>
          <a:prstGeom prst="rect">
            <a:avLst/>
          </a:prstGeom>
          <a:noFill/>
        </p:spPr>
        <p:txBody>
          <a:bodyPr wrap="square" rtlCol="0">
            <a:spAutoFit/>
          </a:bodyPr>
          <a:lstStyle/>
          <a:p>
            <a:r>
              <a:rPr lang="en-US" sz="4000" dirty="0">
                <a:latin typeface="Bahnschrift Light Condensed" panose="020B0502040204020203" pitchFamily="34" charset="0"/>
              </a:rPr>
              <a:t>This document describes how to encode the criteria and relative description in a control table in the ARIANA tools (Excel Content Database or Word Standard Interface)</a:t>
            </a:r>
          </a:p>
        </p:txBody>
      </p:sp>
      <p:sp>
        <p:nvSpPr>
          <p:cNvPr id="126" name="TextBox 125">
            <a:extLst>
              <a:ext uri="{FF2B5EF4-FFF2-40B4-BE49-F238E27FC236}">
                <a16:creationId xmlns:a16="http://schemas.microsoft.com/office/drawing/2014/main" id="{456AB716-5C7C-4EFD-8659-E4CCF6968467}"/>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Raw Encoding of Checks</a:t>
            </a:r>
          </a:p>
        </p:txBody>
      </p:sp>
      <p:sp>
        <p:nvSpPr>
          <p:cNvPr id="127" name="TextBox 126">
            <a:extLst>
              <a:ext uri="{FF2B5EF4-FFF2-40B4-BE49-F238E27FC236}">
                <a16:creationId xmlns:a16="http://schemas.microsoft.com/office/drawing/2014/main" id="{BB28AABD-4FD9-48AE-8255-483ADE81BF3D}"/>
              </a:ext>
            </a:extLst>
          </p:cNvPr>
          <p:cNvSpPr txBox="1"/>
          <p:nvPr/>
        </p:nvSpPr>
        <p:spPr>
          <a:xfrm>
            <a:off x="8458196" y="700313"/>
            <a:ext cx="4876803"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RAW ENCODING</a:t>
            </a:r>
            <a:endParaRPr lang="en-US" sz="5400" dirty="0">
              <a:solidFill>
                <a:srgbClr val="FF0000"/>
              </a:solidFill>
              <a:latin typeface="Bahnschrift Condensed" panose="020B0502040204020203" pitchFamily="34" charset="0"/>
            </a:endParaRPr>
          </a:p>
        </p:txBody>
      </p:sp>
      <p:sp>
        <p:nvSpPr>
          <p:cNvPr id="128" name="TextBox 127">
            <a:extLst>
              <a:ext uri="{FF2B5EF4-FFF2-40B4-BE49-F238E27FC236}">
                <a16:creationId xmlns:a16="http://schemas.microsoft.com/office/drawing/2014/main" id="{FE67BBB0-DB9C-4B16-B835-79A43552AA6D}"/>
              </a:ext>
            </a:extLst>
          </p:cNvPr>
          <p:cNvSpPr txBox="1"/>
          <p:nvPr/>
        </p:nvSpPr>
        <p:spPr>
          <a:xfrm>
            <a:off x="26512476" y="2609930"/>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RESULT IN WORD DOC</a:t>
            </a:r>
            <a:endParaRPr lang="en-US" sz="5400" dirty="0">
              <a:solidFill>
                <a:srgbClr val="FF0000"/>
              </a:solidFill>
              <a:latin typeface="Bahnschrift Condensed" panose="020B0502040204020203" pitchFamily="34" charset="0"/>
            </a:endParaRPr>
          </a:p>
        </p:txBody>
      </p:sp>
      <p:cxnSp>
        <p:nvCxnSpPr>
          <p:cNvPr id="129" name="Connector: Elbow 128">
            <a:extLst>
              <a:ext uri="{FF2B5EF4-FFF2-40B4-BE49-F238E27FC236}">
                <a16:creationId xmlns:a16="http://schemas.microsoft.com/office/drawing/2014/main" id="{B3D30CFC-5E8C-441B-A74C-4E9BAF2DA826}"/>
              </a:ext>
            </a:extLst>
          </p:cNvPr>
          <p:cNvCxnSpPr>
            <a:cxnSpLocks/>
            <a:stCxn id="127" idx="3"/>
            <a:endCxn id="128" idx="0"/>
          </p:cNvCxnSpPr>
          <p:nvPr/>
        </p:nvCxnSpPr>
        <p:spPr>
          <a:xfrm>
            <a:off x="13334999" y="1161978"/>
            <a:ext cx="16777477" cy="1447952"/>
          </a:xfrm>
          <a:prstGeom prst="bentConnector2">
            <a:avLst/>
          </a:prstGeom>
          <a:ln w="762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14CFC61B-BAF9-423B-9108-966567E211CC}"/>
              </a:ext>
            </a:extLst>
          </p:cNvPr>
          <p:cNvSpPr/>
          <p:nvPr/>
        </p:nvSpPr>
        <p:spPr>
          <a:xfrm>
            <a:off x="985813" y="18699846"/>
            <a:ext cx="40680000" cy="54808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TextBox 56">
            <a:extLst>
              <a:ext uri="{FF2B5EF4-FFF2-40B4-BE49-F238E27FC236}">
                <a16:creationId xmlns:a16="http://schemas.microsoft.com/office/drawing/2014/main" id="{87AFA628-28DD-4FDA-A9B2-02C37A285C96}"/>
              </a:ext>
            </a:extLst>
          </p:cNvPr>
          <p:cNvSpPr txBox="1"/>
          <p:nvPr/>
        </p:nvSpPr>
        <p:spPr>
          <a:xfrm>
            <a:off x="25551954" y="24346745"/>
            <a:ext cx="16113859" cy="769441"/>
          </a:xfrm>
          <a:prstGeom prst="rect">
            <a:avLst/>
          </a:prstGeom>
          <a:noFill/>
        </p:spPr>
        <p:txBody>
          <a:bodyPr wrap="square" rtlCol="0">
            <a:spAutoFit/>
          </a:bodyPr>
          <a:lstStyle/>
          <a:p>
            <a:r>
              <a:rPr lang="en-US" sz="4400" dirty="0">
                <a:ln>
                  <a:solidFill>
                    <a:sysClr val="windowText" lastClr="000000"/>
                  </a:solidFill>
                </a:ln>
                <a:solidFill>
                  <a:srgbClr val="72FF17"/>
                </a:solidFill>
                <a:sym typeface="Wingdings 2" panose="05020102010507070707" pitchFamily="18" charset="2"/>
              </a:rPr>
              <a:t></a:t>
            </a:r>
            <a:r>
              <a:rPr lang="en-US" sz="4400" dirty="0"/>
              <a:t> This encoding can also be used in description and guidance blocks</a:t>
            </a:r>
            <a:endParaRPr lang="en-US" sz="4400" i="1" dirty="0">
              <a:solidFill>
                <a:srgbClr val="FF0000"/>
              </a:solidFill>
              <a:latin typeface="Bahnschrift Condensed" panose="020B0502040204020203" pitchFamily="34" charset="0"/>
            </a:endParaRPr>
          </a:p>
        </p:txBody>
      </p:sp>
      <p:pic>
        <p:nvPicPr>
          <p:cNvPr id="56" name="Picture 55">
            <a:extLst>
              <a:ext uri="{FF2B5EF4-FFF2-40B4-BE49-F238E27FC236}">
                <a16:creationId xmlns:a16="http://schemas.microsoft.com/office/drawing/2014/main" id="{1EB08E41-9358-4E7E-AC06-549B1F7558F0}"/>
              </a:ext>
            </a:extLst>
          </p:cNvPr>
          <p:cNvPicPr>
            <a:picLocks noChangeAspect="1"/>
          </p:cNvPicPr>
          <p:nvPr/>
        </p:nvPicPr>
        <p:blipFill rotWithShape="1">
          <a:blip r:embed="rId6"/>
          <a:srcRect r="62384" b="38218"/>
          <a:stretch/>
        </p:blipFill>
        <p:spPr>
          <a:xfrm>
            <a:off x="39006647" y="440707"/>
            <a:ext cx="2713227" cy="2169223"/>
          </a:xfrm>
          <a:prstGeom prst="rect">
            <a:avLst/>
          </a:prstGeom>
          <a:ln w="76200">
            <a:solidFill>
              <a:srgbClr val="F323CB"/>
            </a:solidFill>
          </a:ln>
        </p:spPr>
      </p:pic>
      <p:grpSp>
        <p:nvGrpSpPr>
          <p:cNvPr id="5" name="Group 4">
            <a:extLst>
              <a:ext uri="{FF2B5EF4-FFF2-40B4-BE49-F238E27FC236}">
                <a16:creationId xmlns:a16="http://schemas.microsoft.com/office/drawing/2014/main" id="{57057AE7-12BF-5BD1-39E9-3F94C6E30173}"/>
              </a:ext>
            </a:extLst>
          </p:cNvPr>
          <p:cNvGrpSpPr/>
          <p:nvPr/>
        </p:nvGrpSpPr>
        <p:grpSpPr>
          <a:xfrm>
            <a:off x="2019300" y="1576618"/>
            <a:ext cx="18840450" cy="4104695"/>
            <a:chOff x="2019300" y="1576618"/>
            <a:chExt cx="18840450" cy="4104695"/>
          </a:xfrm>
        </p:grpSpPr>
        <p:pic>
          <p:nvPicPr>
            <p:cNvPr id="6" name="Picture 5">
              <a:extLst>
                <a:ext uri="{FF2B5EF4-FFF2-40B4-BE49-F238E27FC236}">
                  <a16:creationId xmlns:a16="http://schemas.microsoft.com/office/drawing/2014/main" id="{DEF09258-8AFC-4F83-AEC8-F01E4885E2A3}"/>
                </a:ext>
              </a:extLst>
            </p:cNvPr>
            <p:cNvPicPr>
              <a:picLocks noChangeAspect="1"/>
            </p:cNvPicPr>
            <p:nvPr/>
          </p:nvPicPr>
          <p:blipFill>
            <a:blip r:embed="rId7"/>
            <a:stretch>
              <a:fillRect/>
            </a:stretch>
          </p:blipFill>
          <p:spPr>
            <a:xfrm>
              <a:off x="2019300" y="1576618"/>
              <a:ext cx="18840450" cy="4096430"/>
            </a:xfrm>
            <a:prstGeom prst="rect">
              <a:avLst/>
            </a:prstGeom>
            <a:ln>
              <a:solidFill>
                <a:schemeClr val="tx1"/>
              </a:solidFill>
              <a:prstDash val="dash"/>
            </a:ln>
          </p:spPr>
        </p:pic>
        <p:sp>
          <p:nvSpPr>
            <p:cNvPr id="4" name="Rectangle 3">
              <a:extLst>
                <a:ext uri="{FF2B5EF4-FFF2-40B4-BE49-F238E27FC236}">
                  <a16:creationId xmlns:a16="http://schemas.microsoft.com/office/drawing/2014/main" id="{39777DE5-2CAC-381D-8F28-D4F6DEFA9588}"/>
                </a:ext>
              </a:extLst>
            </p:cNvPr>
            <p:cNvSpPr/>
            <p:nvPr/>
          </p:nvSpPr>
          <p:spPr>
            <a:xfrm>
              <a:off x="18367513" y="4071144"/>
              <a:ext cx="2492236" cy="1610169"/>
            </a:xfrm>
            <a:prstGeom prst="rect">
              <a:avLst/>
            </a:prstGeom>
            <a:solidFill>
              <a:srgbClr val="C1F5FB"/>
            </a:solidFill>
            <a:ln>
              <a:solidFill>
                <a:srgbClr val="C1F5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75328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71116B-BCD1-40D8-9B00-2CE7114F8FEA}"/>
              </a:ext>
            </a:extLst>
          </p:cNvPr>
          <p:cNvSpPr txBox="1"/>
          <p:nvPr/>
        </p:nvSpPr>
        <p:spPr>
          <a:xfrm>
            <a:off x="2755366" y="7144386"/>
            <a:ext cx="18603681" cy="11550836"/>
          </a:xfrm>
          <a:prstGeom prst="rect">
            <a:avLst/>
          </a:prstGeom>
          <a:noFill/>
          <a:ln>
            <a:solidFill>
              <a:schemeClr val="accent1"/>
            </a:solidFill>
          </a:ln>
        </p:spPr>
        <p:txBody>
          <a:bodyPr wrap="square" lIns="108000" tIns="72000" rIns="108000" bIns="72000">
            <a:spAutoFit/>
          </a:bodyPr>
          <a:lstStyle>
            <a:defPPr>
              <a:defRPr lang="en-US"/>
            </a:defPPr>
            <a:lvl1pPr algn="just">
              <a:lnSpc>
                <a:spcPts val="6400"/>
              </a:lnSpc>
              <a:defRPr sz="3600">
                <a:latin typeface="Abadi" panose="020B0604020104020204" pitchFamily="34" charset="0"/>
              </a:defRPr>
            </a:lvl1pPr>
          </a:lstStyle>
          <a:p>
            <a:r>
              <a:rPr lang="en-GB" dirty="0"/>
              <a:t>Encode here the recommendation(s), corrective action(s) or the non-conformity identified during the control check.</a:t>
            </a:r>
          </a:p>
          <a:p>
            <a:r>
              <a:rPr lang="en-GB" dirty="0"/>
              <a:t>R*1 Recommendation (level 2)</a:t>
            </a:r>
          </a:p>
          <a:p>
            <a:r>
              <a:rPr lang="en-GB" dirty="0"/>
              <a:t>R*a Recommendation for </a:t>
            </a:r>
            <a:r>
              <a:rPr lang="en-GB" dirty="0" err="1"/>
              <a:t>additionnal</a:t>
            </a:r>
            <a:r>
              <a:rPr lang="en-GB" dirty="0"/>
              <a:t> investigation</a:t>
            </a:r>
          </a:p>
          <a:p>
            <a:r>
              <a:rPr lang="en-GB" dirty="0"/>
              <a:t>A*a Action control</a:t>
            </a:r>
          </a:p>
          <a:p>
            <a:r>
              <a:rPr lang="en-GB" dirty="0"/>
              <a:t>R*o Rec option</a:t>
            </a:r>
          </a:p>
          <a:p>
            <a:r>
              <a:rPr lang="en-GB" dirty="0"/>
              <a:t>A*o Action Option</a:t>
            </a:r>
          </a:p>
          <a:p>
            <a:r>
              <a:rPr lang="en-GB" dirty="0"/>
              <a:t>A*1 Action with deadline</a:t>
            </a:r>
          </a:p>
          <a:p>
            <a:r>
              <a:rPr lang="en-GB" dirty="0"/>
              <a:t>N*M Major Nonconformity</a:t>
            </a:r>
          </a:p>
          <a:p>
            <a:r>
              <a:rPr lang="en-GB" dirty="0"/>
              <a:t>N*m Minor Nonconformity</a:t>
            </a:r>
          </a:p>
          <a:p>
            <a:r>
              <a:rPr lang="en-GB" dirty="0"/>
              <a:t>N*R Remark</a:t>
            </a:r>
          </a:p>
          <a:p>
            <a:r>
              <a:rPr lang="en-GB" dirty="0"/>
              <a:t>W*1 Point of robustness (level 3)</a:t>
            </a:r>
          </a:p>
          <a:p>
            <a:r>
              <a:rPr lang="en-GB" dirty="0"/>
              <a:t>Note: You can also encode some note to specify how to implement recommendations or add some important remarks.</a:t>
            </a:r>
            <a:endParaRPr lang="en-US" dirty="0"/>
          </a:p>
        </p:txBody>
      </p:sp>
      <p:grpSp>
        <p:nvGrpSpPr>
          <p:cNvPr id="13" name="Group 12">
            <a:extLst>
              <a:ext uri="{FF2B5EF4-FFF2-40B4-BE49-F238E27FC236}">
                <a16:creationId xmlns:a16="http://schemas.microsoft.com/office/drawing/2014/main" id="{C1B43236-BEF4-45BA-BCAB-EF63BE578878}"/>
              </a:ext>
            </a:extLst>
          </p:cNvPr>
          <p:cNvGrpSpPr/>
          <p:nvPr/>
        </p:nvGrpSpPr>
        <p:grpSpPr>
          <a:xfrm>
            <a:off x="25271813" y="4636473"/>
            <a:ext cx="15480000" cy="11428220"/>
            <a:chOff x="24062208" y="5609652"/>
            <a:chExt cx="15480000" cy="11428220"/>
          </a:xfrm>
        </p:grpSpPr>
        <p:pic>
          <p:nvPicPr>
            <p:cNvPr id="4" name="Picture 3">
              <a:extLst>
                <a:ext uri="{FF2B5EF4-FFF2-40B4-BE49-F238E27FC236}">
                  <a16:creationId xmlns:a16="http://schemas.microsoft.com/office/drawing/2014/main" id="{40A64BB0-0F03-4657-81E8-A181D49DCF0C}"/>
                </a:ext>
              </a:extLst>
            </p:cNvPr>
            <p:cNvPicPr>
              <a:picLocks noChangeAspect="1"/>
            </p:cNvPicPr>
            <p:nvPr/>
          </p:nvPicPr>
          <p:blipFill rotWithShape="1">
            <a:blip r:embed="rId2"/>
            <a:srcRect t="54676"/>
            <a:stretch/>
          </p:blipFill>
          <p:spPr>
            <a:xfrm>
              <a:off x="24062208" y="9810751"/>
              <a:ext cx="15480000" cy="7227121"/>
            </a:xfrm>
            <a:prstGeom prst="rect">
              <a:avLst/>
            </a:prstGeom>
            <a:ln>
              <a:solidFill>
                <a:schemeClr val="tx1"/>
              </a:solidFill>
            </a:ln>
          </p:spPr>
        </p:pic>
        <p:pic>
          <p:nvPicPr>
            <p:cNvPr id="8" name="Picture 7">
              <a:extLst>
                <a:ext uri="{FF2B5EF4-FFF2-40B4-BE49-F238E27FC236}">
                  <a16:creationId xmlns:a16="http://schemas.microsoft.com/office/drawing/2014/main" id="{F911D482-C35E-4B62-B775-270713B5C510}"/>
                </a:ext>
              </a:extLst>
            </p:cNvPr>
            <p:cNvPicPr>
              <a:picLocks noChangeAspect="1"/>
            </p:cNvPicPr>
            <p:nvPr/>
          </p:nvPicPr>
          <p:blipFill rotWithShape="1">
            <a:blip r:embed="rId3"/>
            <a:srcRect b="83329"/>
            <a:stretch/>
          </p:blipFill>
          <p:spPr>
            <a:xfrm>
              <a:off x="24062208" y="5609652"/>
              <a:ext cx="15480000" cy="2632043"/>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6ECCA0-D7B2-4CBC-9A5B-9E192F166633}"/>
                    </a:ext>
                  </a:extLst>
                </p:cNvPr>
                <p:cNvSpPr txBox="1"/>
                <p:nvPr/>
              </p:nvSpPr>
              <p:spPr>
                <a:xfrm>
                  <a:off x="31735560" y="8557950"/>
                  <a:ext cx="495327"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9E6ECCA0-D7B2-4CBC-9A5B-9E192F166633}"/>
                    </a:ext>
                  </a:extLst>
                </p:cNvPr>
                <p:cNvSpPr txBox="1">
                  <a:spLocks noRot="1" noChangeAspect="1" noMove="1" noResize="1" noEditPoints="1" noAdjustHandles="1" noChangeArrowheads="1" noChangeShapeType="1" noTextEdit="1"/>
                </p:cNvSpPr>
                <p:nvPr/>
              </p:nvSpPr>
              <p:spPr>
                <a:xfrm>
                  <a:off x="31735560" y="8557950"/>
                  <a:ext cx="495327" cy="1107996"/>
                </a:xfrm>
                <a:prstGeom prst="rect">
                  <a:avLst/>
                </a:prstGeom>
                <a:blipFill>
                  <a:blip r:embed="rId4"/>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95E9670-D95C-413C-93AA-AE52AEE681BC}"/>
                </a:ext>
              </a:extLst>
            </p:cNvPr>
            <p:cNvCxnSpPr/>
            <p:nvPr/>
          </p:nvCxnSpPr>
          <p:spPr>
            <a:xfrm>
              <a:off x="24062208" y="8241695"/>
              <a:ext cx="0" cy="17405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062B6B-E274-42F5-B2E8-0C5EFD8015A6}"/>
                </a:ext>
              </a:extLst>
            </p:cNvPr>
            <p:cNvCxnSpPr/>
            <p:nvPr/>
          </p:nvCxnSpPr>
          <p:spPr>
            <a:xfrm>
              <a:off x="39542208" y="8241695"/>
              <a:ext cx="0" cy="17405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FAD18CDF-EBC0-4AD4-AFFE-65F37478F00C}"/>
              </a:ext>
            </a:extLst>
          </p:cNvPr>
          <p:cNvPicPr>
            <a:picLocks noChangeAspect="1"/>
          </p:cNvPicPr>
          <p:nvPr/>
        </p:nvPicPr>
        <p:blipFill>
          <a:blip r:embed="rId5"/>
          <a:stretch>
            <a:fillRect/>
          </a:stretch>
        </p:blipFill>
        <p:spPr>
          <a:xfrm>
            <a:off x="2755366" y="1299369"/>
            <a:ext cx="16497300" cy="4933950"/>
          </a:xfrm>
          <a:prstGeom prst="rect">
            <a:avLst/>
          </a:prstGeom>
        </p:spPr>
      </p:pic>
      <p:cxnSp>
        <p:nvCxnSpPr>
          <p:cNvPr id="16" name="Straight Connector 15">
            <a:extLst>
              <a:ext uri="{FF2B5EF4-FFF2-40B4-BE49-F238E27FC236}">
                <a16:creationId xmlns:a16="http://schemas.microsoft.com/office/drawing/2014/main" id="{C91CE4BE-36E8-4525-818A-75B1146092E1}"/>
              </a:ext>
            </a:extLst>
          </p:cNvPr>
          <p:cNvCxnSpPr>
            <a:cxnSpLocks/>
          </p:cNvCxnSpPr>
          <p:nvPr/>
        </p:nvCxnSpPr>
        <p:spPr>
          <a:xfrm flipH="1">
            <a:off x="2755366" y="2971800"/>
            <a:ext cx="1245134" cy="417258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9BA3E4-B1E7-4220-B2D9-5382C590D759}"/>
              </a:ext>
            </a:extLst>
          </p:cNvPr>
          <p:cNvCxnSpPr>
            <a:cxnSpLocks/>
          </p:cNvCxnSpPr>
          <p:nvPr/>
        </p:nvCxnSpPr>
        <p:spPr>
          <a:xfrm>
            <a:off x="18745200" y="2971800"/>
            <a:ext cx="2613847" cy="417258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8A9231-928B-43CD-BE00-7D2F96AA7A98}"/>
              </a:ext>
            </a:extLst>
          </p:cNvPr>
          <p:cNvCxnSpPr>
            <a:cxnSpLocks/>
          </p:cNvCxnSpPr>
          <p:nvPr/>
        </p:nvCxnSpPr>
        <p:spPr>
          <a:xfrm>
            <a:off x="18745200" y="6038850"/>
            <a:ext cx="2613847" cy="1265637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23759FA-BEE9-49C6-A2C0-66569E887988}"/>
              </a:ext>
            </a:extLst>
          </p:cNvPr>
          <p:cNvSpPr/>
          <p:nvPr/>
        </p:nvSpPr>
        <p:spPr>
          <a:xfrm>
            <a:off x="27586032" y="10195701"/>
            <a:ext cx="13196058" cy="2867152"/>
          </a:xfrm>
          <a:prstGeom prst="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66CA42-51A4-47D0-8C53-262000F5E568}"/>
              </a:ext>
            </a:extLst>
          </p:cNvPr>
          <p:cNvSpPr/>
          <p:nvPr/>
        </p:nvSpPr>
        <p:spPr>
          <a:xfrm>
            <a:off x="27555756" y="13102143"/>
            <a:ext cx="13196057" cy="1474465"/>
          </a:xfrm>
          <a:prstGeom prst="rect">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C35427-C98C-449D-BAAD-5673F4D2DBC1}"/>
              </a:ext>
            </a:extLst>
          </p:cNvPr>
          <p:cNvSpPr/>
          <p:nvPr/>
        </p:nvSpPr>
        <p:spPr>
          <a:xfrm>
            <a:off x="27586032" y="14590467"/>
            <a:ext cx="13196057" cy="422180"/>
          </a:xfrm>
          <a:prstGeom prst="rect">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650D394-9694-41FA-A44E-F8AE6642634B}"/>
              </a:ext>
            </a:extLst>
          </p:cNvPr>
          <p:cNvSpPr/>
          <p:nvPr/>
        </p:nvSpPr>
        <p:spPr>
          <a:xfrm>
            <a:off x="2807436" y="8921060"/>
            <a:ext cx="773963" cy="4718739"/>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462C456A-4AC4-46AA-98B7-B430F9F5638B}"/>
              </a:ext>
            </a:extLst>
          </p:cNvPr>
          <p:cNvSpPr/>
          <p:nvPr/>
        </p:nvSpPr>
        <p:spPr>
          <a:xfrm>
            <a:off x="2807436" y="13794912"/>
            <a:ext cx="919480" cy="2321388"/>
          </a:xfrm>
          <a:prstGeom prst="roundRect">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3D6ECF1-3313-4E42-A771-0EC1F2656039}"/>
              </a:ext>
            </a:extLst>
          </p:cNvPr>
          <p:cNvSpPr/>
          <p:nvPr/>
        </p:nvSpPr>
        <p:spPr>
          <a:xfrm>
            <a:off x="2807437" y="16182749"/>
            <a:ext cx="919478" cy="901640"/>
          </a:xfrm>
          <a:prstGeom prst="roundRect">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1249BCF-47B3-4CFA-BC00-C80C96BAD29D}"/>
              </a:ext>
            </a:extLst>
          </p:cNvPr>
          <p:cNvSpPr/>
          <p:nvPr/>
        </p:nvSpPr>
        <p:spPr>
          <a:xfrm>
            <a:off x="27586031" y="9254152"/>
            <a:ext cx="13196045" cy="869145"/>
          </a:xfrm>
          <a:prstGeom prst="rect">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9928E75-4AFB-4C6F-8F3C-6BCF61E12D19}"/>
              </a:ext>
            </a:extLst>
          </p:cNvPr>
          <p:cNvCxnSpPr>
            <a:cxnSpLocks/>
            <a:stCxn id="31" idx="3"/>
            <a:endCxn id="26" idx="1"/>
          </p:cNvCxnSpPr>
          <p:nvPr/>
        </p:nvCxnSpPr>
        <p:spPr>
          <a:xfrm>
            <a:off x="3581399" y="11280430"/>
            <a:ext cx="24004633" cy="348847"/>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613D040-002E-4C8D-967F-280CB1E8646B}"/>
              </a:ext>
            </a:extLst>
          </p:cNvPr>
          <p:cNvCxnSpPr>
            <a:cxnSpLocks/>
            <a:stCxn id="32" idx="3"/>
            <a:endCxn id="28" idx="1"/>
          </p:cNvCxnSpPr>
          <p:nvPr/>
        </p:nvCxnSpPr>
        <p:spPr>
          <a:xfrm flipV="1">
            <a:off x="3726916" y="13839376"/>
            <a:ext cx="23828840" cy="1116230"/>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69FEBD2C-8020-48B4-A09C-9D21404CFF69}"/>
              </a:ext>
            </a:extLst>
          </p:cNvPr>
          <p:cNvCxnSpPr>
            <a:cxnSpLocks/>
            <a:endCxn id="29" idx="1"/>
          </p:cNvCxnSpPr>
          <p:nvPr/>
        </p:nvCxnSpPr>
        <p:spPr>
          <a:xfrm flipV="1">
            <a:off x="3726915" y="14801557"/>
            <a:ext cx="23859117" cy="1832014"/>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9935E42-5D5D-4007-8485-39867CCDEB07}"/>
              </a:ext>
            </a:extLst>
          </p:cNvPr>
          <p:cNvSpPr/>
          <p:nvPr/>
        </p:nvSpPr>
        <p:spPr>
          <a:xfrm>
            <a:off x="2015437" y="7273623"/>
            <a:ext cx="792000" cy="792000"/>
          </a:xfrm>
          <a:prstGeom prst="ellipse">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A67B95B-5320-4020-9FE4-4C6918D18FBA}"/>
                  </a:ext>
                </a:extLst>
              </p:cNvPr>
              <p:cNvSpPr txBox="1"/>
              <p:nvPr/>
            </p:nvSpPr>
            <p:spPr>
              <a:xfrm>
                <a:off x="2174495" y="7299499"/>
                <a:ext cx="52578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m:t>
                      </m:r>
                    </m:oMath>
                  </m:oMathPara>
                </a14:m>
                <a:endParaRPr lang="en-US" sz="4800" dirty="0"/>
              </a:p>
            </p:txBody>
          </p:sp>
        </mc:Choice>
        <mc:Fallback xmlns="">
          <p:sp>
            <p:nvSpPr>
              <p:cNvPr id="47" name="TextBox 46">
                <a:extLst>
                  <a:ext uri="{FF2B5EF4-FFF2-40B4-BE49-F238E27FC236}">
                    <a16:creationId xmlns:a16="http://schemas.microsoft.com/office/drawing/2014/main" id="{4A67B95B-5320-4020-9FE4-4C6918D18FBA}"/>
                  </a:ext>
                </a:extLst>
              </p:cNvPr>
              <p:cNvSpPr txBox="1">
                <a:spLocks noRot="1" noChangeAspect="1" noMove="1" noResize="1" noEditPoints="1" noAdjustHandles="1" noChangeArrowheads="1" noChangeShapeType="1" noTextEdit="1"/>
              </p:cNvSpPr>
              <p:nvPr/>
            </p:nvSpPr>
            <p:spPr>
              <a:xfrm>
                <a:off x="2174495" y="7299499"/>
                <a:ext cx="525785" cy="738664"/>
              </a:xfrm>
              <a:prstGeom prst="rect">
                <a:avLst/>
              </a:prstGeom>
              <a:blipFill>
                <a:blip r:embed="rId6"/>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CC5BF426-FAE7-4205-BBEB-254F9F5CF509}"/>
              </a:ext>
            </a:extLst>
          </p:cNvPr>
          <p:cNvCxnSpPr>
            <a:cxnSpLocks/>
            <a:stCxn id="47" idx="0"/>
            <a:endCxn id="34" idx="1"/>
          </p:cNvCxnSpPr>
          <p:nvPr/>
        </p:nvCxnSpPr>
        <p:spPr>
          <a:xfrm rot="16200000" flipH="1">
            <a:off x="13817096" y="-4080209"/>
            <a:ext cx="2389226" cy="25148643"/>
          </a:xfrm>
          <a:prstGeom prst="bentConnector4">
            <a:avLst>
              <a:gd name="adj1" fmla="val -21596"/>
              <a:gd name="adj2" fmla="val 77014"/>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A3313DB-2427-421A-863E-D1D7902136B4}"/>
              </a:ext>
            </a:extLst>
          </p:cNvPr>
          <p:cNvSpPr txBox="1"/>
          <p:nvPr/>
        </p:nvSpPr>
        <p:spPr>
          <a:xfrm>
            <a:off x="1633286" y="19957623"/>
            <a:ext cx="37563449" cy="707886"/>
          </a:xfrm>
          <a:prstGeom prst="rect">
            <a:avLst/>
          </a:prstGeom>
          <a:noFill/>
        </p:spPr>
        <p:txBody>
          <a:bodyPr wrap="square" rtlCol="0">
            <a:spAutoFit/>
          </a:bodyPr>
          <a:lstStyle/>
          <a:p>
            <a:pPr marL="5016500" indent="-5016500"/>
            <a:r>
              <a:rPr lang="en-US" sz="4000" dirty="0">
                <a:solidFill>
                  <a:schemeClr val="accent1"/>
                </a:solidFill>
                <a:latin typeface="Bahnschrift Condensed" panose="020B0502040204020203" pitchFamily="34" charset="0"/>
              </a:rPr>
              <a:t>Add a recommendation: </a:t>
            </a:r>
            <a:r>
              <a:rPr lang="en-US" sz="4000" dirty="0"/>
              <a:t>Type “</a:t>
            </a:r>
            <a:r>
              <a:rPr lang="en-US" sz="4000" dirty="0">
                <a:solidFill>
                  <a:srgbClr val="00B0F0"/>
                </a:solidFill>
              </a:rPr>
              <a:t>R*</a:t>
            </a:r>
            <a:r>
              <a:rPr lang="en-US" sz="4000" dirty="0"/>
              <a:t>“ + </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Nbr</a:t>
            </a:r>
            <a:r>
              <a:rPr lang="en-US" sz="4000" dirty="0">
                <a:latin typeface="Calibri" panose="020F0502020204030204" pitchFamily="34" charset="0"/>
                <a:cs typeface="Calibri" panose="020F0502020204030204" pitchFamily="34" charset="0"/>
              </a:rPr>
              <a:t>. of </a:t>
            </a:r>
            <a:r>
              <a:rPr lang="en-US" sz="40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US" sz="4000" dirty="0">
                <a:latin typeface="Calibri" panose="020F0502020204030204" pitchFamily="34" charset="0"/>
                <a:cs typeface="Calibri" panose="020F0502020204030204" pitchFamily="34" charset="0"/>
                <a:sym typeface="Wingdings" panose="05000000000000000000" pitchFamily="2" charset="2"/>
              </a:rPr>
              <a:t>or “</a:t>
            </a:r>
            <a:r>
              <a:rPr lang="en-US" sz="4000" dirty="0">
                <a:solidFill>
                  <a:srgbClr val="00B0F0"/>
                </a:solidFill>
                <a:latin typeface="Calibri" panose="020F0502020204030204" pitchFamily="34" charset="0"/>
                <a:cs typeface="Calibri" panose="020F0502020204030204" pitchFamily="34" charset="0"/>
                <a:sym typeface="Wingdings" panose="05000000000000000000" pitchFamily="2" charset="2"/>
              </a:rPr>
              <a:t>a</a:t>
            </a:r>
            <a:r>
              <a:rPr lang="en-US" sz="4000" dirty="0">
                <a:latin typeface="Calibri" panose="020F0502020204030204" pitchFamily="34" charset="0"/>
                <a:cs typeface="Calibri" panose="020F0502020204030204" pitchFamily="34" charset="0"/>
                <a:sym typeface="Wingdings" panose="05000000000000000000" pitchFamily="2" charset="2"/>
              </a:rPr>
              <a:t>” (investigation required) or “</a:t>
            </a:r>
            <a:r>
              <a:rPr lang="en-US" sz="4000" dirty="0">
                <a:solidFill>
                  <a:srgbClr val="00B0F0"/>
                </a:solidFill>
                <a:latin typeface="Calibri" panose="020F0502020204030204" pitchFamily="34" charset="0"/>
                <a:cs typeface="Calibri" panose="020F0502020204030204" pitchFamily="34" charset="0"/>
                <a:sym typeface="Wingdings" panose="05000000000000000000" pitchFamily="2" charset="2"/>
              </a:rPr>
              <a:t>o</a:t>
            </a:r>
            <a:r>
              <a:rPr lang="en-US" sz="4000" dirty="0">
                <a:latin typeface="Calibri" panose="020F0502020204030204" pitchFamily="34" charset="0"/>
                <a:cs typeface="Calibri" panose="020F0502020204030204" pitchFamily="34" charset="0"/>
                <a:sym typeface="Wingdings" panose="05000000000000000000" pitchFamily="2" charset="2"/>
              </a:rPr>
              <a:t>” (option)</a:t>
            </a:r>
            <a:r>
              <a:rPr lang="en-US" sz="4000" dirty="0">
                <a:latin typeface="Calibri" panose="020F0502020204030204" pitchFamily="34" charset="0"/>
                <a:cs typeface="Calibri" panose="020F0502020204030204" pitchFamily="34" charset="0"/>
              </a:rPr>
              <a:t>] + [</a:t>
            </a:r>
            <a:r>
              <a:rPr lang="en-US" sz="4000" dirty="0">
                <a:solidFill>
                  <a:srgbClr val="00B0F0"/>
                </a:solidFill>
                <a:latin typeface="Calibri" panose="020F0502020204030204" pitchFamily="34" charset="0"/>
                <a:cs typeface="Calibri" panose="020F0502020204030204" pitchFamily="34" charset="0"/>
              </a:rPr>
              <a:t>space</a:t>
            </a:r>
            <a:r>
              <a:rPr lang="en-US" sz="4000" dirty="0">
                <a:latin typeface="Calibri" panose="020F0502020204030204" pitchFamily="34" charset="0"/>
                <a:cs typeface="Calibri" panose="020F0502020204030204" pitchFamily="34" charset="0"/>
              </a:rPr>
              <a:t>] + </a:t>
            </a:r>
            <a:r>
              <a:rPr lang="en-US" sz="4000" dirty="0"/>
              <a:t>Description of the recommendation (1/paragraph)</a:t>
            </a:r>
            <a:endParaRPr lang="en-US" sz="4000" i="1" dirty="0">
              <a:latin typeface="Bahnschrift Condensed" panose="020B0502040204020203" pitchFamily="34" charset="0"/>
            </a:endParaRPr>
          </a:p>
        </p:txBody>
      </p:sp>
      <p:grpSp>
        <p:nvGrpSpPr>
          <p:cNvPr id="59" name="Group 58">
            <a:extLst>
              <a:ext uri="{FF2B5EF4-FFF2-40B4-BE49-F238E27FC236}">
                <a16:creationId xmlns:a16="http://schemas.microsoft.com/office/drawing/2014/main" id="{14958AB2-3556-490E-8151-77A69C3ECD55}"/>
              </a:ext>
            </a:extLst>
          </p:cNvPr>
          <p:cNvGrpSpPr/>
          <p:nvPr/>
        </p:nvGrpSpPr>
        <p:grpSpPr>
          <a:xfrm>
            <a:off x="1633285" y="20887219"/>
            <a:ext cx="39699514" cy="1048393"/>
            <a:chOff x="1161103" y="12793958"/>
            <a:chExt cx="39699514" cy="1048393"/>
          </a:xfrm>
        </p:grpSpPr>
        <p:sp>
          <p:nvSpPr>
            <p:cNvPr id="60" name="TextBox 59">
              <a:extLst>
                <a:ext uri="{FF2B5EF4-FFF2-40B4-BE49-F238E27FC236}">
                  <a16:creationId xmlns:a16="http://schemas.microsoft.com/office/drawing/2014/main" id="{8502FA1A-208A-4656-8F6E-C02A0A557942}"/>
                </a:ext>
              </a:extLst>
            </p:cNvPr>
            <p:cNvSpPr txBox="1"/>
            <p:nvPr/>
          </p:nvSpPr>
          <p:spPr>
            <a:xfrm>
              <a:off x="1197169" y="12793958"/>
              <a:ext cx="37563449" cy="707886"/>
            </a:xfrm>
            <a:prstGeom prst="rect">
              <a:avLst/>
            </a:prstGeom>
            <a:noFill/>
          </p:spPr>
          <p:txBody>
            <a:bodyPr wrap="square" rtlCol="0">
              <a:spAutoFit/>
            </a:bodyPr>
            <a:lstStyle/>
            <a:p>
              <a:pPr marL="4937125" indent="-4937125"/>
              <a:r>
                <a:rPr lang="en-US" sz="4000" dirty="0">
                  <a:solidFill>
                    <a:schemeClr val="accent1"/>
                  </a:solidFill>
                  <a:latin typeface="Bahnschrift Condensed" panose="020B0502040204020203" pitchFamily="34" charset="0"/>
                </a:rPr>
                <a:t>Add a corrective action: </a:t>
              </a:r>
              <a:r>
                <a:rPr lang="en-US" sz="4000" dirty="0"/>
                <a:t>Type “</a:t>
              </a:r>
              <a:r>
                <a:rPr lang="en-US" sz="4000" dirty="0">
                  <a:solidFill>
                    <a:srgbClr val="00B0F0"/>
                  </a:solidFill>
                </a:rPr>
                <a:t>A*</a:t>
              </a:r>
              <a:r>
                <a:rPr lang="en-US" sz="4000" dirty="0"/>
                <a:t>“ + </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Nbr</a:t>
              </a:r>
              <a:r>
                <a:rPr lang="en-US" sz="4000" dirty="0">
                  <a:latin typeface="Calibri" panose="020F0502020204030204" pitchFamily="34" charset="0"/>
                  <a:cs typeface="Calibri" panose="020F0502020204030204" pitchFamily="34" charset="0"/>
                </a:rPr>
                <a:t>. of </a:t>
              </a:r>
              <a:r>
                <a:rPr lang="en-US" sz="40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lang="en-US" sz="4000" dirty="0">
                  <a:latin typeface="Calibri" panose="020F0502020204030204" pitchFamily="34" charset="0"/>
                  <a:cs typeface="Calibri" panose="020F0502020204030204" pitchFamily="34" charset="0"/>
                  <a:sym typeface="Wingdings" panose="05000000000000000000" pitchFamily="2" charset="2"/>
                </a:rPr>
                <a:t>or “</a:t>
              </a:r>
              <a:r>
                <a:rPr lang="en-US" sz="4000" dirty="0">
                  <a:solidFill>
                    <a:srgbClr val="00B0F0"/>
                  </a:solidFill>
                  <a:latin typeface="Calibri" panose="020F0502020204030204" pitchFamily="34" charset="0"/>
                  <a:cs typeface="Calibri" panose="020F0502020204030204" pitchFamily="34" charset="0"/>
                  <a:sym typeface="Wingdings" panose="05000000000000000000" pitchFamily="2" charset="2"/>
                </a:rPr>
                <a:t>a</a:t>
              </a:r>
              <a:r>
                <a:rPr lang="en-US" sz="4000" dirty="0">
                  <a:latin typeface="Calibri" panose="020F0502020204030204" pitchFamily="34" charset="0"/>
                  <a:cs typeface="Calibri" panose="020F0502020204030204" pitchFamily="34" charset="0"/>
                  <a:sym typeface="Wingdings" panose="05000000000000000000" pitchFamily="2" charset="2"/>
                </a:rPr>
                <a:t>” (investigation required) or “</a:t>
              </a:r>
              <a:r>
                <a:rPr lang="en-US" sz="4000" dirty="0">
                  <a:solidFill>
                    <a:srgbClr val="00B0F0"/>
                  </a:solidFill>
                  <a:latin typeface="Calibri" panose="020F0502020204030204" pitchFamily="34" charset="0"/>
                  <a:cs typeface="Calibri" panose="020F0502020204030204" pitchFamily="34" charset="0"/>
                  <a:sym typeface="Wingdings" panose="05000000000000000000" pitchFamily="2" charset="2"/>
                </a:rPr>
                <a:t>o</a:t>
              </a:r>
              <a:r>
                <a:rPr lang="en-US" sz="4000" dirty="0">
                  <a:latin typeface="Calibri" panose="020F0502020204030204" pitchFamily="34" charset="0"/>
                  <a:cs typeface="Calibri" panose="020F0502020204030204" pitchFamily="34" charset="0"/>
                  <a:sym typeface="Wingdings" panose="05000000000000000000" pitchFamily="2" charset="2"/>
                </a:rPr>
                <a:t>” (option)</a:t>
              </a:r>
              <a:r>
                <a:rPr lang="en-US" sz="4000" dirty="0">
                  <a:latin typeface="Calibri" panose="020F0502020204030204" pitchFamily="34" charset="0"/>
                  <a:cs typeface="Calibri" panose="020F0502020204030204" pitchFamily="34" charset="0"/>
                </a:rPr>
                <a:t>] + [</a:t>
              </a:r>
              <a:r>
                <a:rPr lang="en-US" sz="4000" dirty="0">
                  <a:solidFill>
                    <a:srgbClr val="00B0F0"/>
                  </a:solidFill>
                  <a:latin typeface="Calibri" panose="020F0502020204030204" pitchFamily="34" charset="0"/>
                  <a:cs typeface="Calibri" panose="020F0502020204030204" pitchFamily="34" charset="0"/>
                </a:rPr>
                <a:t>space</a:t>
              </a:r>
              <a:r>
                <a:rPr lang="en-US" sz="4000" dirty="0">
                  <a:latin typeface="Calibri" panose="020F0502020204030204" pitchFamily="34" charset="0"/>
                  <a:cs typeface="Calibri" panose="020F0502020204030204" pitchFamily="34" charset="0"/>
                </a:rPr>
                <a:t>] + </a:t>
              </a:r>
              <a:r>
                <a:rPr lang="en-US" sz="4000" dirty="0"/>
                <a:t>Description of the corrective action (1/paragraph)</a:t>
              </a:r>
              <a:endParaRPr lang="en-US" sz="4000" i="1" dirty="0">
                <a:latin typeface="Bahnschrift Condensed" panose="020B0502040204020203" pitchFamily="34" charset="0"/>
              </a:endParaRPr>
            </a:p>
          </p:txBody>
        </p:sp>
        <p:cxnSp>
          <p:nvCxnSpPr>
            <p:cNvPr id="62" name="Straight Connector 61">
              <a:extLst>
                <a:ext uri="{FF2B5EF4-FFF2-40B4-BE49-F238E27FC236}">
                  <a16:creationId xmlns:a16="http://schemas.microsoft.com/office/drawing/2014/main" id="{AADD6CE0-068E-420B-9C38-095EF70BA992}"/>
                </a:ext>
              </a:extLst>
            </p:cNvPr>
            <p:cNvCxnSpPr/>
            <p:nvPr/>
          </p:nvCxnSpPr>
          <p:spPr>
            <a:xfrm flipV="1">
              <a:off x="1161103" y="13733129"/>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4BC301BE-9085-49F1-AF2B-98FE8EDB0AD4}"/>
              </a:ext>
            </a:extLst>
          </p:cNvPr>
          <p:cNvGrpSpPr/>
          <p:nvPr/>
        </p:nvGrpSpPr>
        <p:grpSpPr>
          <a:xfrm>
            <a:off x="1509290" y="23326335"/>
            <a:ext cx="39699514" cy="830967"/>
            <a:chOff x="1062923" y="13106345"/>
            <a:chExt cx="39699514" cy="830967"/>
          </a:xfrm>
        </p:grpSpPr>
        <p:sp>
          <p:nvSpPr>
            <p:cNvPr id="64" name="TextBox 63">
              <a:extLst>
                <a:ext uri="{FF2B5EF4-FFF2-40B4-BE49-F238E27FC236}">
                  <a16:creationId xmlns:a16="http://schemas.microsoft.com/office/drawing/2014/main" id="{1925F07D-8B8B-448B-9242-C1AEF70614C7}"/>
                </a:ext>
              </a:extLst>
            </p:cNvPr>
            <p:cNvSpPr txBox="1"/>
            <p:nvPr/>
          </p:nvSpPr>
          <p:spPr>
            <a:xfrm>
              <a:off x="1197170" y="13106345"/>
              <a:ext cx="36821704" cy="707886"/>
            </a:xfrm>
            <a:prstGeom prst="rect">
              <a:avLst/>
            </a:prstGeom>
            <a:noFill/>
          </p:spPr>
          <p:txBody>
            <a:bodyPr wrap="square" rtlCol="0">
              <a:spAutoFit/>
            </a:bodyPr>
            <a:lstStyle/>
            <a:p>
              <a:pPr marL="5564188" indent="-5564188"/>
              <a:r>
                <a:rPr lang="en-US" sz="4000" dirty="0">
                  <a:solidFill>
                    <a:schemeClr val="accent1"/>
                  </a:solidFill>
                  <a:latin typeface="Bahnschrift Condensed" panose="020B0502040204020203" pitchFamily="34" charset="0"/>
                </a:rPr>
                <a:t>Add robustness point: </a:t>
              </a:r>
              <a:r>
                <a:rPr lang="en-US" sz="4000" dirty="0"/>
                <a:t>Type “</a:t>
              </a:r>
              <a:r>
                <a:rPr lang="en-US" sz="4000" dirty="0">
                  <a:solidFill>
                    <a:srgbClr val="00B0F0"/>
                  </a:solidFill>
                </a:rPr>
                <a:t>W*</a:t>
              </a:r>
              <a:r>
                <a:rPr lang="en-US" sz="4000" dirty="0"/>
                <a:t>“ + </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Nbr</a:t>
              </a:r>
              <a:r>
                <a:rPr lang="en-US" sz="4000" dirty="0">
                  <a:latin typeface="Calibri" panose="020F0502020204030204" pitchFamily="34" charset="0"/>
                  <a:cs typeface="Calibri" panose="020F0502020204030204" pitchFamily="34" charset="0"/>
                </a:rPr>
                <a:t>. of </a:t>
              </a:r>
              <a:r>
                <a:rPr lang="en-US" sz="4000" dirty="0">
                  <a:solidFill>
                    <a:srgbClr val="00B050"/>
                  </a:solidFill>
                  <a:latin typeface="Calibri" panose="020F0502020204030204" pitchFamily="34" charset="0"/>
                  <a:cs typeface="Calibri" panose="020F0502020204030204" pitchFamily="34" charset="0"/>
                  <a:sym typeface="Wingdings" panose="05000000000000000000" pitchFamily="2" charset="2"/>
                </a:rPr>
                <a:t></a:t>
              </a:r>
              <a:r>
                <a:rPr lang="en-US" sz="4000" dirty="0">
                  <a:latin typeface="Calibri" panose="020F0502020204030204" pitchFamily="34" charset="0"/>
                  <a:cs typeface="Calibri" panose="020F0502020204030204" pitchFamily="34" charset="0"/>
                </a:rPr>
                <a:t>] + [</a:t>
              </a:r>
              <a:r>
                <a:rPr lang="en-US" sz="4000" dirty="0">
                  <a:solidFill>
                    <a:srgbClr val="00B0F0"/>
                  </a:solidFill>
                  <a:latin typeface="Calibri" panose="020F0502020204030204" pitchFamily="34" charset="0"/>
                  <a:cs typeface="Calibri" panose="020F0502020204030204" pitchFamily="34" charset="0"/>
                </a:rPr>
                <a:t>space</a:t>
              </a:r>
              <a:r>
                <a:rPr lang="en-US" sz="4000" dirty="0">
                  <a:latin typeface="Calibri" panose="020F0502020204030204" pitchFamily="34" charset="0"/>
                  <a:cs typeface="Calibri" panose="020F0502020204030204" pitchFamily="34" charset="0"/>
                </a:rPr>
                <a:t>] + </a:t>
              </a:r>
              <a:r>
                <a:rPr lang="en-US" sz="4000" dirty="0"/>
                <a:t>Description of the point of excellence found (1/paragraph)</a:t>
              </a:r>
              <a:endParaRPr lang="en-US" sz="4000" i="1" dirty="0">
                <a:latin typeface="Bahnschrift Condensed" panose="020B0502040204020203" pitchFamily="34" charset="0"/>
              </a:endParaRPr>
            </a:p>
          </p:txBody>
        </p:sp>
        <p:cxnSp>
          <p:nvCxnSpPr>
            <p:cNvPr id="66" name="Straight Connector 65">
              <a:extLst>
                <a:ext uri="{FF2B5EF4-FFF2-40B4-BE49-F238E27FC236}">
                  <a16:creationId xmlns:a16="http://schemas.microsoft.com/office/drawing/2014/main" id="{2A8C22B6-B620-4815-BF0C-28AF62E64BAB}"/>
                </a:ext>
              </a:extLst>
            </p:cNvPr>
            <p:cNvCxnSpPr/>
            <p:nvPr/>
          </p:nvCxnSpPr>
          <p:spPr>
            <a:xfrm flipV="1">
              <a:off x="1062923" y="13828090"/>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7" name="Rectangle: Rounded Corners 66">
            <a:extLst>
              <a:ext uri="{FF2B5EF4-FFF2-40B4-BE49-F238E27FC236}">
                <a16:creationId xmlns:a16="http://schemas.microsoft.com/office/drawing/2014/main" id="{FECA035E-E929-41A1-B4BF-41E62069A71D}"/>
              </a:ext>
            </a:extLst>
          </p:cNvPr>
          <p:cNvSpPr/>
          <p:nvPr/>
        </p:nvSpPr>
        <p:spPr>
          <a:xfrm>
            <a:off x="39100547" y="19717504"/>
            <a:ext cx="2000999" cy="914946"/>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latin typeface="Abadi" panose="020B0604020104020204" pitchFamily="34" charset="0"/>
              </a:rPr>
              <a:t>R*#/a/o</a:t>
            </a:r>
            <a:endParaRPr lang="en-US" sz="3200" dirty="0">
              <a:solidFill>
                <a:schemeClr val="tx1"/>
              </a:solidFill>
              <a:latin typeface="Abadi" panose="020B0604020104020204" pitchFamily="34" charset="0"/>
            </a:endParaRPr>
          </a:p>
        </p:txBody>
      </p:sp>
      <p:sp>
        <p:nvSpPr>
          <p:cNvPr id="68" name="Rectangle: Rounded Corners 67">
            <a:extLst>
              <a:ext uri="{FF2B5EF4-FFF2-40B4-BE49-F238E27FC236}">
                <a16:creationId xmlns:a16="http://schemas.microsoft.com/office/drawing/2014/main" id="{0C13C0FC-0676-4CCE-B850-51E4D6EA1649}"/>
              </a:ext>
            </a:extLst>
          </p:cNvPr>
          <p:cNvSpPr/>
          <p:nvPr/>
        </p:nvSpPr>
        <p:spPr>
          <a:xfrm>
            <a:off x="39100548" y="20799867"/>
            <a:ext cx="2000998" cy="914946"/>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latin typeface="Abadi" panose="020B0604020104020204" pitchFamily="34" charset="0"/>
              </a:rPr>
              <a:t>A*#/a</a:t>
            </a:r>
            <a:r>
              <a:rPr lang="fr-FR" sz="3200">
                <a:solidFill>
                  <a:schemeClr val="tx1"/>
                </a:solidFill>
                <a:latin typeface="Abadi" panose="020B0604020104020204" pitchFamily="34" charset="0"/>
              </a:rPr>
              <a:t>/o</a:t>
            </a:r>
            <a:endParaRPr lang="en-US" sz="3200" dirty="0">
              <a:solidFill>
                <a:schemeClr val="tx1"/>
              </a:solidFill>
              <a:latin typeface="Abadi" panose="020B0604020104020204" pitchFamily="34" charset="0"/>
            </a:endParaRPr>
          </a:p>
        </p:txBody>
      </p:sp>
      <p:sp>
        <p:nvSpPr>
          <p:cNvPr id="69" name="Rectangle: Rounded Corners 68">
            <a:extLst>
              <a:ext uri="{FF2B5EF4-FFF2-40B4-BE49-F238E27FC236}">
                <a16:creationId xmlns:a16="http://schemas.microsoft.com/office/drawing/2014/main" id="{0A951363-5D71-477A-B097-804AA2CB84C4}"/>
              </a:ext>
            </a:extLst>
          </p:cNvPr>
          <p:cNvSpPr/>
          <p:nvPr/>
        </p:nvSpPr>
        <p:spPr>
          <a:xfrm>
            <a:off x="39890700" y="23041499"/>
            <a:ext cx="1210846" cy="901640"/>
          </a:xfrm>
          <a:prstGeom prst="roundRect">
            <a:avLst/>
          </a:prstGeom>
          <a:solidFill>
            <a:srgbClr val="0000FF">
              <a:alpha val="1490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latin typeface="Abadi" panose="020B0604020104020204" pitchFamily="34" charset="0"/>
              </a:rPr>
              <a:t>W*#</a:t>
            </a:r>
            <a:endParaRPr lang="en-US" sz="3200" dirty="0">
              <a:solidFill>
                <a:schemeClr val="tx1"/>
              </a:solidFill>
              <a:latin typeface="Abadi" panose="020B0604020104020204" pitchFamily="34" charset="0"/>
            </a:endParaRPr>
          </a:p>
        </p:txBody>
      </p:sp>
      <p:sp>
        <p:nvSpPr>
          <p:cNvPr id="70" name="TextBox 69">
            <a:extLst>
              <a:ext uri="{FF2B5EF4-FFF2-40B4-BE49-F238E27FC236}">
                <a16:creationId xmlns:a16="http://schemas.microsoft.com/office/drawing/2014/main" id="{7BFF0807-8252-4696-92E0-D7A6D7998199}"/>
              </a:ext>
            </a:extLst>
          </p:cNvPr>
          <p:cNvSpPr txBox="1"/>
          <p:nvPr/>
        </p:nvSpPr>
        <p:spPr>
          <a:xfrm>
            <a:off x="25551954" y="26380708"/>
            <a:ext cx="10815039" cy="2554545"/>
          </a:xfrm>
          <a:prstGeom prst="rect">
            <a:avLst/>
          </a:prstGeom>
          <a:noFill/>
        </p:spPr>
        <p:txBody>
          <a:bodyPr wrap="square" rtlCol="0">
            <a:spAutoFit/>
          </a:bodyPr>
          <a:lstStyle/>
          <a:p>
            <a:r>
              <a:rPr lang="en-US" sz="4000" dirty="0">
                <a:latin typeface="Bahnschrift Light Condensed" panose="020B0502040204020203" pitchFamily="34" charset="0"/>
              </a:rPr>
              <a:t>This document describes how to encode the recommendations, security actions and point of robustness in a control table in the ARIANA tools (Excel Content Database or Word Standard Interface)</a:t>
            </a:r>
          </a:p>
        </p:txBody>
      </p:sp>
      <p:sp>
        <p:nvSpPr>
          <p:cNvPr id="71" name="TextBox 70">
            <a:extLst>
              <a:ext uri="{FF2B5EF4-FFF2-40B4-BE49-F238E27FC236}">
                <a16:creationId xmlns:a16="http://schemas.microsoft.com/office/drawing/2014/main" id="{767CC6F8-06A4-4B30-88F2-FA5CFACD2FD6}"/>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RAW Encoding of Findings [1]</a:t>
            </a:r>
          </a:p>
        </p:txBody>
      </p:sp>
      <p:sp>
        <p:nvSpPr>
          <p:cNvPr id="72" name="TextBox 71">
            <a:extLst>
              <a:ext uri="{FF2B5EF4-FFF2-40B4-BE49-F238E27FC236}">
                <a16:creationId xmlns:a16="http://schemas.microsoft.com/office/drawing/2014/main" id="{6798AC14-9B8D-4498-AD77-FFEA9741E529}"/>
              </a:ext>
            </a:extLst>
          </p:cNvPr>
          <p:cNvSpPr txBox="1"/>
          <p:nvPr/>
        </p:nvSpPr>
        <p:spPr>
          <a:xfrm>
            <a:off x="8458196" y="700313"/>
            <a:ext cx="4876803"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RAW ENCODING</a:t>
            </a:r>
            <a:endParaRPr lang="en-US" sz="5400" dirty="0">
              <a:solidFill>
                <a:srgbClr val="FF0000"/>
              </a:solidFill>
              <a:latin typeface="Bahnschrift Condensed" panose="020B0502040204020203" pitchFamily="34" charset="0"/>
            </a:endParaRPr>
          </a:p>
        </p:txBody>
      </p:sp>
      <p:sp>
        <p:nvSpPr>
          <p:cNvPr id="73" name="TextBox 72">
            <a:extLst>
              <a:ext uri="{FF2B5EF4-FFF2-40B4-BE49-F238E27FC236}">
                <a16:creationId xmlns:a16="http://schemas.microsoft.com/office/drawing/2014/main" id="{818E3E25-18FF-4355-B5DD-70DC854015D6}"/>
              </a:ext>
            </a:extLst>
          </p:cNvPr>
          <p:cNvSpPr txBox="1"/>
          <p:nvPr/>
        </p:nvSpPr>
        <p:spPr>
          <a:xfrm>
            <a:off x="25014708" y="3591768"/>
            <a:ext cx="5236539"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RESULT IN WORD DOC</a:t>
            </a:r>
            <a:endParaRPr lang="en-US" sz="5400" dirty="0">
              <a:solidFill>
                <a:srgbClr val="FF0000"/>
              </a:solidFill>
              <a:latin typeface="Bahnschrift Condensed" panose="020B0502040204020203" pitchFamily="34" charset="0"/>
            </a:endParaRPr>
          </a:p>
        </p:txBody>
      </p:sp>
      <p:cxnSp>
        <p:nvCxnSpPr>
          <p:cNvPr id="74" name="Connector: Elbow 73">
            <a:extLst>
              <a:ext uri="{FF2B5EF4-FFF2-40B4-BE49-F238E27FC236}">
                <a16:creationId xmlns:a16="http://schemas.microsoft.com/office/drawing/2014/main" id="{5EEC5C03-BE84-485A-83CC-51BF57E99475}"/>
              </a:ext>
            </a:extLst>
          </p:cNvPr>
          <p:cNvCxnSpPr>
            <a:cxnSpLocks/>
            <a:stCxn id="72" idx="3"/>
            <a:endCxn id="73" idx="0"/>
          </p:cNvCxnSpPr>
          <p:nvPr/>
        </p:nvCxnSpPr>
        <p:spPr>
          <a:xfrm>
            <a:off x="13334999" y="1161978"/>
            <a:ext cx="14297979" cy="2429790"/>
          </a:xfrm>
          <a:prstGeom prst="bentConnector2">
            <a:avLst/>
          </a:prstGeom>
          <a:ln w="762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94D3AFFC-9900-45EC-B3E1-426D113E1EE1}"/>
              </a:ext>
            </a:extLst>
          </p:cNvPr>
          <p:cNvSpPr/>
          <p:nvPr/>
        </p:nvSpPr>
        <p:spPr>
          <a:xfrm>
            <a:off x="30538629" y="13221851"/>
            <a:ext cx="976628" cy="1255754"/>
          </a:xfrm>
          <a:prstGeom prst="roundRect">
            <a:avLst/>
          </a:prstGeom>
          <a:noFill/>
          <a:ln w="28575">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E699B496-01B0-41AB-B101-BD2FC91852E8}"/>
              </a:ext>
            </a:extLst>
          </p:cNvPr>
          <p:cNvSpPr/>
          <p:nvPr/>
        </p:nvSpPr>
        <p:spPr>
          <a:xfrm>
            <a:off x="39519623" y="4688564"/>
            <a:ext cx="976628" cy="525237"/>
          </a:xfrm>
          <a:prstGeom prst="roundRect">
            <a:avLst/>
          </a:prstGeom>
          <a:noFill/>
          <a:ln w="28575">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Connector: Elbow 78">
            <a:extLst>
              <a:ext uri="{FF2B5EF4-FFF2-40B4-BE49-F238E27FC236}">
                <a16:creationId xmlns:a16="http://schemas.microsoft.com/office/drawing/2014/main" id="{CED7760F-207E-4CE6-A154-E37A00EAA4A7}"/>
              </a:ext>
            </a:extLst>
          </p:cNvPr>
          <p:cNvCxnSpPr>
            <a:cxnSpLocks/>
            <a:stCxn id="77" idx="3"/>
            <a:endCxn id="76" idx="3"/>
          </p:cNvCxnSpPr>
          <p:nvPr/>
        </p:nvCxnSpPr>
        <p:spPr>
          <a:xfrm flipH="1">
            <a:off x="31515257" y="4951183"/>
            <a:ext cx="8980994" cy="8898545"/>
          </a:xfrm>
          <a:prstGeom prst="bentConnector3">
            <a:avLst>
              <a:gd name="adj1" fmla="val -2545"/>
            </a:avLst>
          </a:prstGeom>
          <a:ln w="38100">
            <a:solidFill>
              <a:srgbClr val="FF00F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A76F1CF-D8B0-491B-BD09-34BA6BF5F31E}"/>
              </a:ext>
            </a:extLst>
          </p:cNvPr>
          <p:cNvSpPr/>
          <p:nvPr/>
        </p:nvSpPr>
        <p:spPr>
          <a:xfrm>
            <a:off x="985813" y="19634106"/>
            <a:ext cx="40680000" cy="49583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ectangle: Rounded Corners 49">
            <a:extLst>
              <a:ext uri="{FF2B5EF4-FFF2-40B4-BE49-F238E27FC236}">
                <a16:creationId xmlns:a16="http://schemas.microsoft.com/office/drawing/2014/main" id="{DECACD62-5155-47BE-9C54-F0BD42F26875}"/>
              </a:ext>
            </a:extLst>
          </p:cNvPr>
          <p:cNvSpPr/>
          <p:nvPr/>
        </p:nvSpPr>
        <p:spPr>
          <a:xfrm>
            <a:off x="39100548" y="21925944"/>
            <a:ext cx="2000998" cy="914946"/>
          </a:xfrm>
          <a:prstGeom prst="roundRect">
            <a:avLst/>
          </a:prstGeom>
          <a:solidFill>
            <a:srgbClr val="996633">
              <a:alpha val="14902"/>
            </a:srgbClr>
          </a:solidFill>
          <a:ln>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latin typeface="Abadi" panose="020B0604020104020204" pitchFamily="34" charset="0"/>
              </a:rPr>
              <a:t>N*M/m/R</a:t>
            </a:r>
            <a:endParaRPr lang="en-US" sz="3200" dirty="0">
              <a:solidFill>
                <a:schemeClr val="tx1"/>
              </a:solidFill>
              <a:latin typeface="Abadi" panose="020B0604020104020204" pitchFamily="34" charset="0"/>
            </a:endParaRPr>
          </a:p>
        </p:txBody>
      </p:sp>
      <p:grpSp>
        <p:nvGrpSpPr>
          <p:cNvPr id="51" name="Group 50">
            <a:extLst>
              <a:ext uri="{FF2B5EF4-FFF2-40B4-BE49-F238E27FC236}">
                <a16:creationId xmlns:a16="http://schemas.microsoft.com/office/drawing/2014/main" id="{12638176-A0F5-4BDD-8F20-3753CF5A92FF}"/>
              </a:ext>
            </a:extLst>
          </p:cNvPr>
          <p:cNvGrpSpPr/>
          <p:nvPr/>
        </p:nvGrpSpPr>
        <p:grpSpPr>
          <a:xfrm>
            <a:off x="1533868" y="22067550"/>
            <a:ext cx="39699514" cy="991525"/>
            <a:chOff x="1029689" y="13106345"/>
            <a:chExt cx="39699514" cy="991525"/>
          </a:xfrm>
        </p:grpSpPr>
        <p:sp>
          <p:nvSpPr>
            <p:cNvPr id="52" name="TextBox 51">
              <a:extLst>
                <a:ext uri="{FF2B5EF4-FFF2-40B4-BE49-F238E27FC236}">
                  <a16:creationId xmlns:a16="http://schemas.microsoft.com/office/drawing/2014/main" id="{8C389C7B-F644-4702-BF29-62A5332D4916}"/>
                </a:ext>
              </a:extLst>
            </p:cNvPr>
            <p:cNvSpPr txBox="1"/>
            <p:nvPr/>
          </p:nvSpPr>
          <p:spPr>
            <a:xfrm>
              <a:off x="1197170" y="13106345"/>
              <a:ext cx="36821704" cy="707886"/>
            </a:xfrm>
            <a:prstGeom prst="rect">
              <a:avLst/>
            </a:prstGeom>
            <a:noFill/>
          </p:spPr>
          <p:txBody>
            <a:bodyPr wrap="square" rtlCol="0">
              <a:spAutoFit/>
            </a:bodyPr>
            <a:lstStyle/>
            <a:p>
              <a:pPr marL="5564188" indent="-5564188"/>
              <a:r>
                <a:rPr lang="en-US" sz="4000" dirty="0">
                  <a:solidFill>
                    <a:schemeClr val="accent1"/>
                  </a:solidFill>
                  <a:latin typeface="Bahnschrift Condensed" panose="020B0502040204020203" pitchFamily="34" charset="0"/>
                </a:rPr>
                <a:t>Add nonconformity: </a:t>
              </a:r>
              <a:r>
                <a:rPr lang="en-US" sz="4000" dirty="0"/>
                <a:t>Type “</a:t>
              </a:r>
              <a:r>
                <a:rPr lang="en-US" sz="4000" dirty="0">
                  <a:solidFill>
                    <a:srgbClr val="00B0F0"/>
                  </a:solidFill>
                </a:rPr>
                <a:t>N*</a:t>
              </a:r>
              <a:r>
                <a:rPr lang="en-US" sz="4000" dirty="0"/>
                <a:t>“ + </a:t>
              </a:r>
              <a:r>
                <a:rPr lang="en-US" sz="4000" dirty="0">
                  <a:latin typeface="Calibri" panose="020F0502020204030204" pitchFamily="34" charset="0"/>
                  <a:cs typeface="Calibri" panose="020F0502020204030204" pitchFamily="34" charset="0"/>
                </a:rPr>
                <a:t>[“M” or “m” or “R”] + [</a:t>
              </a:r>
              <a:r>
                <a:rPr lang="en-US" sz="4000" dirty="0">
                  <a:solidFill>
                    <a:srgbClr val="00B0F0"/>
                  </a:solidFill>
                  <a:latin typeface="Calibri" panose="020F0502020204030204" pitchFamily="34" charset="0"/>
                  <a:cs typeface="Calibri" panose="020F0502020204030204" pitchFamily="34" charset="0"/>
                </a:rPr>
                <a:t>space</a:t>
              </a:r>
              <a:r>
                <a:rPr lang="en-US" sz="4000" dirty="0">
                  <a:latin typeface="Calibri" panose="020F0502020204030204" pitchFamily="34" charset="0"/>
                  <a:cs typeface="Calibri" panose="020F0502020204030204" pitchFamily="34" charset="0"/>
                </a:rPr>
                <a:t>] + </a:t>
              </a:r>
              <a:r>
                <a:rPr lang="en-US" sz="4000" dirty="0"/>
                <a:t>Description of the point of excellence found (1/paragraph)</a:t>
              </a:r>
              <a:endParaRPr lang="en-US" sz="4000" i="1" dirty="0">
                <a:latin typeface="Bahnschrift Condensed" panose="020B0502040204020203" pitchFamily="34" charset="0"/>
              </a:endParaRPr>
            </a:p>
          </p:txBody>
        </p:sp>
        <p:cxnSp>
          <p:nvCxnSpPr>
            <p:cNvPr id="53" name="Straight Connector 52">
              <a:extLst>
                <a:ext uri="{FF2B5EF4-FFF2-40B4-BE49-F238E27FC236}">
                  <a16:creationId xmlns:a16="http://schemas.microsoft.com/office/drawing/2014/main" id="{F93B76B7-D44F-4E19-A347-0AF38A0F1FCA}"/>
                </a:ext>
              </a:extLst>
            </p:cNvPr>
            <p:cNvCxnSpPr/>
            <p:nvPr/>
          </p:nvCxnSpPr>
          <p:spPr>
            <a:xfrm flipV="1">
              <a:off x="1029689" y="13988648"/>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9" name="Picture 48">
            <a:extLst>
              <a:ext uri="{FF2B5EF4-FFF2-40B4-BE49-F238E27FC236}">
                <a16:creationId xmlns:a16="http://schemas.microsoft.com/office/drawing/2014/main" id="{37CD5A5D-FF07-4618-881A-B19FAB472454}"/>
              </a:ext>
            </a:extLst>
          </p:cNvPr>
          <p:cNvPicPr>
            <a:picLocks noChangeAspect="1"/>
          </p:cNvPicPr>
          <p:nvPr/>
        </p:nvPicPr>
        <p:blipFill rotWithShape="1">
          <a:blip r:embed="rId7"/>
          <a:srcRect r="62384" b="38218"/>
          <a:stretch/>
        </p:blipFill>
        <p:spPr>
          <a:xfrm>
            <a:off x="38952586" y="343888"/>
            <a:ext cx="2713227" cy="2169223"/>
          </a:xfrm>
          <a:prstGeom prst="rect">
            <a:avLst/>
          </a:prstGeom>
          <a:ln w="76200">
            <a:solidFill>
              <a:srgbClr val="F323CB"/>
            </a:solidFill>
          </a:ln>
        </p:spPr>
      </p:pic>
    </p:spTree>
    <p:extLst>
      <p:ext uri="{BB962C8B-B14F-4D97-AF65-F5344CB8AC3E}">
        <p14:creationId xmlns:p14="http://schemas.microsoft.com/office/powerpoint/2010/main" val="2851867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71116B-BCD1-40D8-9B00-2CE7114F8FEA}"/>
              </a:ext>
            </a:extLst>
          </p:cNvPr>
          <p:cNvSpPr txBox="1"/>
          <p:nvPr/>
        </p:nvSpPr>
        <p:spPr>
          <a:xfrm>
            <a:off x="4648496" y="8220536"/>
            <a:ext cx="11872504" cy="4984936"/>
          </a:xfrm>
          <a:prstGeom prst="rect">
            <a:avLst/>
          </a:prstGeom>
          <a:noFill/>
          <a:ln>
            <a:solidFill>
              <a:schemeClr val="accent1"/>
            </a:solidFill>
          </a:ln>
        </p:spPr>
        <p:txBody>
          <a:bodyPr wrap="square" lIns="108000" tIns="72000" rIns="108000" bIns="72000">
            <a:spAutoFit/>
          </a:bodyPr>
          <a:lstStyle>
            <a:defPPr>
              <a:defRPr lang="en-US"/>
            </a:defPPr>
            <a:lvl1pPr algn="just">
              <a:lnSpc>
                <a:spcPts val="6400"/>
              </a:lnSpc>
              <a:defRPr sz="3600">
                <a:latin typeface="Abadi" panose="020B0604020104020204" pitchFamily="34" charset="0"/>
              </a:defRPr>
            </a:lvl1pPr>
          </a:lstStyle>
          <a:p>
            <a:r>
              <a:rPr lang="en-GB" dirty="0"/>
              <a:t>Encoding of findings to use computation tools if no recommendation.</a:t>
            </a:r>
          </a:p>
          <a:p>
            <a:r>
              <a:rPr lang="en-GB" dirty="0"/>
              <a:t>O*K Control OK</a:t>
            </a:r>
          </a:p>
          <a:p>
            <a:r>
              <a:rPr lang="en-GB" dirty="0"/>
              <a:t>O*S Control Out of Scope</a:t>
            </a:r>
          </a:p>
          <a:p>
            <a:r>
              <a:rPr lang="en-GB" dirty="0"/>
              <a:t>O*T Control non tested</a:t>
            </a:r>
          </a:p>
          <a:p>
            <a:r>
              <a:rPr lang="en-GB" dirty="0"/>
              <a:t>O*A Control non applicable</a:t>
            </a:r>
            <a:endParaRPr lang="en-US" dirty="0"/>
          </a:p>
        </p:txBody>
      </p:sp>
      <p:pic>
        <p:nvPicPr>
          <p:cNvPr id="13" name="Picture 12">
            <a:extLst>
              <a:ext uri="{FF2B5EF4-FFF2-40B4-BE49-F238E27FC236}">
                <a16:creationId xmlns:a16="http://schemas.microsoft.com/office/drawing/2014/main" id="{E771B3A9-8A8D-417F-B176-0882299BB3BE}"/>
              </a:ext>
            </a:extLst>
          </p:cNvPr>
          <p:cNvPicPr>
            <a:picLocks noChangeAspect="1"/>
          </p:cNvPicPr>
          <p:nvPr/>
        </p:nvPicPr>
        <p:blipFill>
          <a:blip r:embed="rId2"/>
          <a:stretch>
            <a:fillRect/>
          </a:stretch>
        </p:blipFill>
        <p:spPr>
          <a:xfrm>
            <a:off x="22789561" y="4436306"/>
            <a:ext cx="16700794" cy="11426859"/>
          </a:xfrm>
          <a:prstGeom prst="rect">
            <a:avLst/>
          </a:prstGeom>
          <a:ln>
            <a:solidFill>
              <a:schemeClr val="tx1"/>
            </a:solidFill>
          </a:ln>
        </p:spPr>
      </p:pic>
      <p:pic>
        <p:nvPicPr>
          <p:cNvPr id="15" name="Picture 14">
            <a:extLst>
              <a:ext uri="{FF2B5EF4-FFF2-40B4-BE49-F238E27FC236}">
                <a16:creationId xmlns:a16="http://schemas.microsoft.com/office/drawing/2014/main" id="{89E2885F-3157-456B-9820-3B96B5B40F9A}"/>
              </a:ext>
            </a:extLst>
          </p:cNvPr>
          <p:cNvPicPr>
            <a:picLocks noChangeAspect="1"/>
          </p:cNvPicPr>
          <p:nvPr/>
        </p:nvPicPr>
        <p:blipFill>
          <a:blip r:embed="rId3"/>
          <a:stretch>
            <a:fillRect/>
          </a:stretch>
        </p:blipFill>
        <p:spPr>
          <a:xfrm>
            <a:off x="2757102" y="2325991"/>
            <a:ext cx="16649700" cy="3943350"/>
          </a:xfrm>
          <a:prstGeom prst="rect">
            <a:avLst/>
          </a:prstGeom>
          <a:ln>
            <a:solidFill>
              <a:schemeClr val="tx1"/>
            </a:solidFill>
          </a:ln>
        </p:spPr>
      </p:pic>
      <p:cxnSp>
        <p:nvCxnSpPr>
          <p:cNvPr id="16" name="Straight Connector 15">
            <a:extLst>
              <a:ext uri="{FF2B5EF4-FFF2-40B4-BE49-F238E27FC236}">
                <a16:creationId xmlns:a16="http://schemas.microsoft.com/office/drawing/2014/main" id="{70213860-5576-46F3-A855-99707AE2D1C7}"/>
              </a:ext>
            </a:extLst>
          </p:cNvPr>
          <p:cNvCxnSpPr>
            <a:cxnSpLocks/>
          </p:cNvCxnSpPr>
          <p:nvPr/>
        </p:nvCxnSpPr>
        <p:spPr>
          <a:xfrm>
            <a:off x="4151538" y="4450066"/>
            <a:ext cx="496958" cy="377047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B7404BA-7559-4E9C-B3DB-5A8176C1C7DC}"/>
              </a:ext>
            </a:extLst>
          </p:cNvPr>
          <p:cNvSpPr/>
          <p:nvPr/>
        </p:nvSpPr>
        <p:spPr>
          <a:xfrm>
            <a:off x="25285593" y="13834205"/>
            <a:ext cx="14204763" cy="468000"/>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6A8343-5D96-4482-AE16-363C7FBB6F0F}"/>
              </a:ext>
            </a:extLst>
          </p:cNvPr>
          <p:cNvSpPr/>
          <p:nvPr/>
        </p:nvSpPr>
        <p:spPr>
          <a:xfrm>
            <a:off x="25285592" y="14870361"/>
            <a:ext cx="14204763" cy="468000"/>
          </a:xfrm>
          <a:prstGeom prst="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6B7061-9C21-4859-8837-BE3609D53346}"/>
              </a:ext>
            </a:extLst>
          </p:cNvPr>
          <p:cNvSpPr/>
          <p:nvPr/>
        </p:nvSpPr>
        <p:spPr>
          <a:xfrm>
            <a:off x="25285593" y="15388440"/>
            <a:ext cx="14204763" cy="468000"/>
          </a:xfrm>
          <a:prstGeom prst="rect">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4CD09E9-3D6F-4495-BAFB-CFC1B113362A}"/>
              </a:ext>
            </a:extLst>
          </p:cNvPr>
          <p:cNvSpPr/>
          <p:nvPr/>
        </p:nvSpPr>
        <p:spPr>
          <a:xfrm>
            <a:off x="4659679" y="9986221"/>
            <a:ext cx="971550" cy="701322"/>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E27E2D4-8C0B-4C34-B69B-408DB6B2D18E}"/>
              </a:ext>
            </a:extLst>
          </p:cNvPr>
          <p:cNvSpPr/>
          <p:nvPr/>
        </p:nvSpPr>
        <p:spPr>
          <a:xfrm>
            <a:off x="25285592" y="14352283"/>
            <a:ext cx="14204763" cy="468000"/>
          </a:xfrm>
          <a:prstGeom prst="rect">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2988A7E-A756-4D82-BB5F-C086DF6C1F3A}"/>
              </a:ext>
            </a:extLst>
          </p:cNvPr>
          <p:cNvCxnSpPr>
            <a:cxnSpLocks/>
          </p:cNvCxnSpPr>
          <p:nvPr/>
        </p:nvCxnSpPr>
        <p:spPr>
          <a:xfrm>
            <a:off x="4151538" y="6269341"/>
            <a:ext cx="496958" cy="6924715"/>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30E3AB-F785-4C87-A957-066DB3BF114C}"/>
              </a:ext>
            </a:extLst>
          </p:cNvPr>
          <p:cNvCxnSpPr>
            <a:cxnSpLocks/>
          </p:cNvCxnSpPr>
          <p:nvPr/>
        </p:nvCxnSpPr>
        <p:spPr>
          <a:xfrm flipH="1">
            <a:off x="16521000" y="4450066"/>
            <a:ext cx="2637324" cy="377047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9451EB-CE4E-475E-A9FA-75BAB11D7359}"/>
              </a:ext>
            </a:extLst>
          </p:cNvPr>
          <p:cNvCxnSpPr>
            <a:cxnSpLocks/>
          </p:cNvCxnSpPr>
          <p:nvPr/>
        </p:nvCxnSpPr>
        <p:spPr>
          <a:xfrm flipV="1">
            <a:off x="16521000" y="6257925"/>
            <a:ext cx="2637324" cy="694754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7C968F6-8590-4BB5-BB29-3B0B50159986}"/>
              </a:ext>
            </a:extLst>
          </p:cNvPr>
          <p:cNvSpPr/>
          <p:nvPr/>
        </p:nvSpPr>
        <p:spPr>
          <a:xfrm>
            <a:off x="4674055" y="10839943"/>
            <a:ext cx="971550" cy="701322"/>
          </a:xfrm>
          <a:prstGeom prst="roundRect">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0C542FB-A028-4D35-97EB-B946FB1655A4}"/>
              </a:ext>
            </a:extLst>
          </p:cNvPr>
          <p:cNvSpPr/>
          <p:nvPr/>
        </p:nvSpPr>
        <p:spPr>
          <a:xfrm>
            <a:off x="4648496" y="11608763"/>
            <a:ext cx="971550" cy="701322"/>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39E97B8-A9CE-4B1B-83D5-9BBDC5255BAB}"/>
              </a:ext>
            </a:extLst>
          </p:cNvPr>
          <p:cNvSpPr/>
          <p:nvPr/>
        </p:nvSpPr>
        <p:spPr>
          <a:xfrm>
            <a:off x="4679915" y="12442008"/>
            <a:ext cx="971550" cy="701322"/>
          </a:xfrm>
          <a:prstGeom prst="roundRect">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F295F56F-6246-4954-8557-5AA8F5B22022}"/>
              </a:ext>
            </a:extLst>
          </p:cNvPr>
          <p:cNvCxnSpPr>
            <a:cxnSpLocks/>
            <a:stCxn id="20" idx="1"/>
            <a:endCxn id="17" idx="1"/>
          </p:cNvCxnSpPr>
          <p:nvPr/>
        </p:nvCxnSpPr>
        <p:spPr>
          <a:xfrm rot="10800000" flipH="1" flipV="1">
            <a:off x="4659679" y="10336881"/>
            <a:ext cx="20625914" cy="3731323"/>
          </a:xfrm>
          <a:prstGeom prst="bentConnector3">
            <a:avLst>
              <a:gd name="adj1" fmla="val -11516"/>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20BA610-1CBD-43F4-91E6-9B2A1EA18E35}"/>
              </a:ext>
            </a:extLst>
          </p:cNvPr>
          <p:cNvCxnSpPr>
            <a:cxnSpLocks/>
            <a:stCxn id="38" idx="1"/>
            <a:endCxn id="21" idx="1"/>
          </p:cNvCxnSpPr>
          <p:nvPr/>
        </p:nvCxnSpPr>
        <p:spPr>
          <a:xfrm rot="10800000" flipH="1" flipV="1">
            <a:off x="4674054" y="11190603"/>
            <a:ext cx="20611537" cy="3395679"/>
          </a:xfrm>
          <a:prstGeom prst="bentConnector3">
            <a:avLst>
              <a:gd name="adj1" fmla="val -9017"/>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D0B86E1-CEEB-4FEE-AA37-B83DC7900F08}"/>
              </a:ext>
            </a:extLst>
          </p:cNvPr>
          <p:cNvCxnSpPr>
            <a:cxnSpLocks/>
            <a:stCxn id="39" idx="1"/>
            <a:endCxn id="18" idx="1"/>
          </p:cNvCxnSpPr>
          <p:nvPr/>
        </p:nvCxnSpPr>
        <p:spPr>
          <a:xfrm rot="10800000" flipH="1" flipV="1">
            <a:off x="4648496" y="11959423"/>
            <a:ext cx="20637096" cy="3144937"/>
          </a:xfrm>
          <a:prstGeom prst="bentConnector3">
            <a:avLst>
              <a:gd name="adj1" fmla="val -6117"/>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D216205C-BB25-4960-8416-154FBABE9562}"/>
              </a:ext>
            </a:extLst>
          </p:cNvPr>
          <p:cNvCxnSpPr>
            <a:cxnSpLocks/>
            <a:stCxn id="40" idx="1"/>
            <a:endCxn id="19" idx="1"/>
          </p:cNvCxnSpPr>
          <p:nvPr/>
        </p:nvCxnSpPr>
        <p:spPr>
          <a:xfrm rot="10800000" flipH="1" flipV="1">
            <a:off x="4679915" y="12792668"/>
            <a:ext cx="20605678" cy="2829771"/>
          </a:xfrm>
          <a:prstGeom prst="bentConnector3">
            <a:avLst>
              <a:gd name="adj1" fmla="val -3231"/>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8988B7E-A82D-4B6F-B2B3-4F422B1C2BB4}"/>
              </a:ext>
            </a:extLst>
          </p:cNvPr>
          <p:cNvSpPr txBox="1"/>
          <p:nvPr/>
        </p:nvSpPr>
        <p:spPr>
          <a:xfrm>
            <a:off x="25551954" y="26380708"/>
            <a:ext cx="10815039" cy="1938992"/>
          </a:xfrm>
          <a:prstGeom prst="rect">
            <a:avLst/>
          </a:prstGeom>
          <a:noFill/>
        </p:spPr>
        <p:txBody>
          <a:bodyPr wrap="square" rtlCol="0">
            <a:spAutoFit/>
          </a:bodyPr>
          <a:lstStyle/>
          <a:p>
            <a:r>
              <a:rPr lang="en-US" sz="4000" dirty="0">
                <a:latin typeface="Bahnschrift Light Condensed" panose="020B0502040204020203" pitchFamily="34" charset="0"/>
              </a:rPr>
              <a:t>This document describes how to encode results of controls if no recommendation in the ARIANA tools (Excel Content Database or Word Standard Interface)</a:t>
            </a:r>
          </a:p>
        </p:txBody>
      </p:sp>
      <p:sp>
        <p:nvSpPr>
          <p:cNvPr id="63" name="TextBox 62">
            <a:extLst>
              <a:ext uri="{FF2B5EF4-FFF2-40B4-BE49-F238E27FC236}">
                <a16:creationId xmlns:a16="http://schemas.microsoft.com/office/drawing/2014/main" id="{D5E69ED2-9E40-4FB2-A7B7-A33B1C99E76A}"/>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RAW Encoding of Findings [2]</a:t>
            </a:r>
          </a:p>
        </p:txBody>
      </p:sp>
      <p:sp>
        <p:nvSpPr>
          <p:cNvPr id="64" name="TextBox 63">
            <a:extLst>
              <a:ext uri="{FF2B5EF4-FFF2-40B4-BE49-F238E27FC236}">
                <a16:creationId xmlns:a16="http://schemas.microsoft.com/office/drawing/2014/main" id="{804C898B-32AD-4DFD-8192-F60D6C595F09}"/>
              </a:ext>
            </a:extLst>
          </p:cNvPr>
          <p:cNvSpPr txBox="1"/>
          <p:nvPr/>
        </p:nvSpPr>
        <p:spPr>
          <a:xfrm>
            <a:off x="8458196" y="700313"/>
            <a:ext cx="4876803"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RAW ENCODING</a:t>
            </a:r>
            <a:endParaRPr lang="en-US" sz="5400" dirty="0">
              <a:solidFill>
                <a:srgbClr val="FF0000"/>
              </a:solidFill>
              <a:latin typeface="Bahnschrift Condensed" panose="020B0502040204020203" pitchFamily="34" charset="0"/>
            </a:endParaRPr>
          </a:p>
        </p:txBody>
      </p:sp>
      <p:sp>
        <p:nvSpPr>
          <p:cNvPr id="65" name="TextBox 64">
            <a:extLst>
              <a:ext uri="{FF2B5EF4-FFF2-40B4-BE49-F238E27FC236}">
                <a16:creationId xmlns:a16="http://schemas.microsoft.com/office/drawing/2014/main" id="{308BF8AE-49C8-48FB-94FE-1151D93B459A}"/>
              </a:ext>
            </a:extLst>
          </p:cNvPr>
          <p:cNvSpPr txBox="1"/>
          <p:nvPr/>
        </p:nvSpPr>
        <p:spPr>
          <a:xfrm>
            <a:off x="29583387" y="2930748"/>
            <a:ext cx="7200000" cy="923330"/>
          </a:xfrm>
          <a:prstGeom prst="rect">
            <a:avLst/>
          </a:prstGeom>
          <a:noFill/>
        </p:spPr>
        <p:txBody>
          <a:bodyPr wrap="square" rtlCol="0">
            <a:spAutoFit/>
          </a:bodyPr>
          <a:lstStyle/>
          <a:p>
            <a:pPr algn="ctr"/>
            <a:r>
              <a:rPr lang="fr-FR" sz="5400" dirty="0">
                <a:solidFill>
                  <a:srgbClr val="FF0000"/>
                </a:solidFill>
                <a:latin typeface="Bahnschrift Condensed" panose="020B0502040204020203" pitchFamily="34" charset="0"/>
              </a:rPr>
              <a:t>RESULT IN WORD DOC</a:t>
            </a:r>
            <a:endParaRPr lang="en-US" sz="5400" dirty="0">
              <a:solidFill>
                <a:srgbClr val="FF0000"/>
              </a:solidFill>
              <a:latin typeface="Bahnschrift Condensed" panose="020B0502040204020203" pitchFamily="34" charset="0"/>
            </a:endParaRPr>
          </a:p>
        </p:txBody>
      </p:sp>
      <p:cxnSp>
        <p:nvCxnSpPr>
          <p:cNvPr id="66" name="Connector: Elbow 65">
            <a:extLst>
              <a:ext uri="{FF2B5EF4-FFF2-40B4-BE49-F238E27FC236}">
                <a16:creationId xmlns:a16="http://schemas.microsoft.com/office/drawing/2014/main" id="{0D920534-B839-4BCB-81DB-EBBD907EF241}"/>
              </a:ext>
            </a:extLst>
          </p:cNvPr>
          <p:cNvCxnSpPr>
            <a:cxnSpLocks/>
            <a:stCxn id="64" idx="3"/>
            <a:endCxn id="65" idx="0"/>
          </p:cNvCxnSpPr>
          <p:nvPr/>
        </p:nvCxnSpPr>
        <p:spPr>
          <a:xfrm>
            <a:off x="13334999" y="1161978"/>
            <a:ext cx="19848388" cy="1768770"/>
          </a:xfrm>
          <a:prstGeom prst="bentConnector2">
            <a:avLst/>
          </a:prstGeom>
          <a:ln w="762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B67E095D-F83A-4F00-9988-052224F832BF}"/>
              </a:ext>
            </a:extLst>
          </p:cNvPr>
          <p:cNvGrpSpPr/>
          <p:nvPr/>
        </p:nvGrpSpPr>
        <p:grpSpPr>
          <a:xfrm>
            <a:off x="1540221" y="17673555"/>
            <a:ext cx="36857771" cy="1048552"/>
            <a:chOff x="1197170" y="13106345"/>
            <a:chExt cx="36857771" cy="1048552"/>
          </a:xfrm>
        </p:grpSpPr>
        <p:sp>
          <p:nvSpPr>
            <p:cNvPr id="69" name="TextBox 68">
              <a:extLst>
                <a:ext uri="{FF2B5EF4-FFF2-40B4-BE49-F238E27FC236}">
                  <a16:creationId xmlns:a16="http://schemas.microsoft.com/office/drawing/2014/main" id="{0110C5E8-0C7F-402E-A45F-B73FCFC972CD}"/>
                </a:ext>
              </a:extLst>
            </p:cNvPr>
            <p:cNvSpPr txBox="1"/>
            <p:nvPr/>
          </p:nvSpPr>
          <p:spPr>
            <a:xfrm>
              <a:off x="1197170" y="13106345"/>
              <a:ext cx="36857771" cy="769441"/>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“OK”: </a:t>
              </a:r>
              <a:r>
                <a:rPr lang="en-US" sz="4400" dirty="0"/>
                <a:t>Type “</a:t>
              </a:r>
              <a:r>
                <a:rPr lang="en-US" sz="4400" dirty="0">
                  <a:solidFill>
                    <a:srgbClr val="00B0F0"/>
                  </a:solidFill>
                </a:rPr>
                <a:t>O*K</a:t>
              </a:r>
              <a:r>
                <a:rPr lang="en-US" sz="4400" dirty="0">
                  <a:solidFill>
                    <a:srgbClr val="00B0F0"/>
                  </a:solidFill>
                  <a:sym typeface="Wingdings 2" panose="05020102010507070707" pitchFamily="18" charset="2"/>
                </a:rPr>
                <a:t> </a:t>
              </a:r>
              <a:r>
                <a:rPr lang="en-US" sz="4400" dirty="0"/>
                <a:t>“ + Comment if needed (1/paragraph). </a:t>
              </a:r>
              <a:r>
                <a:rPr lang="en-US" sz="4400" dirty="0">
                  <a:solidFill>
                    <a:srgbClr val="00B0F0"/>
                  </a:solidFill>
                  <a:sym typeface="Wingdings 2" panose="05020102010507070707" pitchFamily="18" charset="2"/>
                </a:rPr>
                <a:t> </a:t>
              </a:r>
              <a:r>
                <a:rPr lang="en-US" sz="4400" dirty="0" err="1">
                  <a:solidFill>
                    <a:srgbClr val="00B0F0"/>
                  </a:solidFill>
                  <a:sym typeface="Wingdings 2" panose="05020102010507070707" pitchFamily="18" charset="2"/>
                </a:rPr>
                <a:t>espace</a:t>
              </a:r>
              <a:endParaRPr lang="en-US" sz="4400" i="1" dirty="0">
                <a:latin typeface="Bahnschrift Condensed" panose="020B0502040204020203" pitchFamily="34" charset="0"/>
              </a:endParaRPr>
            </a:p>
          </p:txBody>
        </p:sp>
        <p:cxnSp>
          <p:nvCxnSpPr>
            <p:cNvPr id="71" name="Straight Connector 70">
              <a:extLst>
                <a:ext uri="{FF2B5EF4-FFF2-40B4-BE49-F238E27FC236}">
                  <a16:creationId xmlns:a16="http://schemas.microsoft.com/office/drawing/2014/main" id="{DCD72B98-A46E-4C95-A2BA-19C86BD1C329}"/>
                </a:ext>
              </a:extLst>
            </p:cNvPr>
            <p:cNvCxnSpPr>
              <a:cxnSpLocks/>
            </p:cNvCxnSpPr>
            <p:nvPr/>
          </p:nvCxnSpPr>
          <p:spPr>
            <a:xfrm flipV="1">
              <a:off x="1197170" y="14060803"/>
              <a:ext cx="18226799" cy="94094"/>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E1D93484-A22E-438B-A034-887F886984BA}"/>
              </a:ext>
            </a:extLst>
          </p:cNvPr>
          <p:cNvGrpSpPr/>
          <p:nvPr/>
        </p:nvGrpSpPr>
        <p:grpSpPr>
          <a:xfrm>
            <a:off x="1557388" y="19028840"/>
            <a:ext cx="36857771" cy="1048552"/>
            <a:chOff x="1197170" y="13106345"/>
            <a:chExt cx="36857771" cy="1048552"/>
          </a:xfrm>
        </p:grpSpPr>
        <p:sp>
          <p:nvSpPr>
            <p:cNvPr id="73" name="TextBox 72">
              <a:extLst>
                <a:ext uri="{FF2B5EF4-FFF2-40B4-BE49-F238E27FC236}">
                  <a16:creationId xmlns:a16="http://schemas.microsoft.com/office/drawing/2014/main" id="{AE6603E8-49E5-4C08-A9A7-356871B63D26}"/>
                </a:ext>
              </a:extLst>
            </p:cNvPr>
            <p:cNvSpPr txBox="1"/>
            <p:nvPr/>
          </p:nvSpPr>
          <p:spPr>
            <a:xfrm>
              <a:off x="1197170" y="13106345"/>
              <a:ext cx="36857771" cy="769441"/>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“Out of Scope”: </a:t>
              </a:r>
              <a:r>
                <a:rPr lang="en-US" sz="4400" dirty="0"/>
                <a:t>Type “</a:t>
              </a:r>
              <a:r>
                <a:rPr lang="en-US" sz="4400" dirty="0">
                  <a:solidFill>
                    <a:srgbClr val="00B0F0"/>
                  </a:solidFill>
                </a:rPr>
                <a:t>O*S</a:t>
              </a:r>
              <a:r>
                <a:rPr lang="en-US" sz="4400" dirty="0">
                  <a:solidFill>
                    <a:srgbClr val="00B0F0"/>
                  </a:solidFill>
                  <a:sym typeface="Wingdings 2" panose="05020102010507070707" pitchFamily="18" charset="2"/>
                </a:rPr>
                <a:t></a:t>
              </a:r>
              <a:r>
                <a:rPr lang="en-US" sz="4400" dirty="0"/>
                <a:t>“ + Comment if needed (1/paragraph)</a:t>
              </a:r>
              <a:endParaRPr lang="en-US" sz="4400" i="1" dirty="0">
                <a:latin typeface="Bahnschrift Condensed" panose="020B0502040204020203" pitchFamily="34" charset="0"/>
              </a:endParaRPr>
            </a:p>
          </p:txBody>
        </p:sp>
        <p:cxnSp>
          <p:nvCxnSpPr>
            <p:cNvPr id="75" name="Straight Connector 74">
              <a:extLst>
                <a:ext uri="{FF2B5EF4-FFF2-40B4-BE49-F238E27FC236}">
                  <a16:creationId xmlns:a16="http://schemas.microsoft.com/office/drawing/2014/main" id="{DBE103B0-D901-42D6-BCB2-F2C914AE757D}"/>
                </a:ext>
              </a:extLst>
            </p:cNvPr>
            <p:cNvCxnSpPr>
              <a:cxnSpLocks/>
            </p:cNvCxnSpPr>
            <p:nvPr/>
          </p:nvCxnSpPr>
          <p:spPr>
            <a:xfrm>
              <a:off x="1197170" y="14154897"/>
              <a:ext cx="18411718" cy="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A0423CA-A1AB-4E60-B781-B94A77E99D89}"/>
              </a:ext>
            </a:extLst>
          </p:cNvPr>
          <p:cNvGrpSpPr/>
          <p:nvPr/>
        </p:nvGrpSpPr>
        <p:grpSpPr>
          <a:xfrm>
            <a:off x="1540221" y="20384125"/>
            <a:ext cx="36857771" cy="1048552"/>
            <a:chOff x="1197170" y="13106345"/>
            <a:chExt cx="36857771" cy="1048552"/>
          </a:xfrm>
        </p:grpSpPr>
        <p:sp>
          <p:nvSpPr>
            <p:cNvPr id="77" name="TextBox 76">
              <a:extLst>
                <a:ext uri="{FF2B5EF4-FFF2-40B4-BE49-F238E27FC236}">
                  <a16:creationId xmlns:a16="http://schemas.microsoft.com/office/drawing/2014/main" id="{3854C7FF-8911-4A46-8CED-AF752A4FCA7C}"/>
                </a:ext>
              </a:extLst>
            </p:cNvPr>
            <p:cNvSpPr txBox="1"/>
            <p:nvPr/>
          </p:nvSpPr>
          <p:spPr>
            <a:xfrm>
              <a:off x="1197170" y="13106345"/>
              <a:ext cx="36857771" cy="769441"/>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“Non tested”: </a:t>
              </a:r>
              <a:r>
                <a:rPr lang="en-US" sz="4400" dirty="0"/>
                <a:t>Type “</a:t>
              </a:r>
              <a:r>
                <a:rPr lang="en-US" sz="4400" dirty="0">
                  <a:solidFill>
                    <a:srgbClr val="00B0F0"/>
                  </a:solidFill>
                </a:rPr>
                <a:t>O*T</a:t>
              </a:r>
              <a:r>
                <a:rPr lang="en-US" sz="4400" dirty="0">
                  <a:solidFill>
                    <a:srgbClr val="00B0F0"/>
                  </a:solidFill>
                  <a:sym typeface="Wingdings 2" panose="05020102010507070707" pitchFamily="18" charset="2"/>
                </a:rPr>
                <a:t> </a:t>
              </a:r>
              <a:r>
                <a:rPr lang="en-US" sz="4400" dirty="0"/>
                <a:t>“ + Comment if needed (1/paragraph)</a:t>
              </a:r>
              <a:endParaRPr lang="en-US" sz="4400" i="1" dirty="0">
                <a:latin typeface="Bahnschrift Condensed" panose="020B0502040204020203" pitchFamily="34" charset="0"/>
              </a:endParaRPr>
            </a:p>
          </p:txBody>
        </p:sp>
        <p:cxnSp>
          <p:nvCxnSpPr>
            <p:cNvPr id="79" name="Straight Connector 78">
              <a:extLst>
                <a:ext uri="{FF2B5EF4-FFF2-40B4-BE49-F238E27FC236}">
                  <a16:creationId xmlns:a16="http://schemas.microsoft.com/office/drawing/2014/main" id="{909F645B-D8CD-4CFA-8CCA-BA326DB1731A}"/>
                </a:ext>
              </a:extLst>
            </p:cNvPr>
            <p:cNvCxnSpPr>
              <a:cxnSpLocks/>
            </p:cNvCxnSpPr>
            <p:nvPr/>
          </p:nvCxnSpPr>
          <p:spPr>
            <a:xfrm flipV="1">
              <a:off x="1197170" y="14124078"/>
              <a:ext cx="18446052" cy="30819"/>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DAABC2B-7B79-4DAD-B831-5C30E31602A0}"/>
              </a:ext>
            </a:extLst>
          </p:cNvPr>
          <p:cNvGrpSpPr/>
          <p:nvPr/>
        </p:nvGrpSpPr>
        <p:grpSpPr>
          <a:xfrm>
            <a:off x="1557388" y="21739410"/>
            <a:ext cx="36857771" cy="1048552"/>
            <a:chOff x="1197170" y="13106345"/>
            <a:chExt cx="36857771" cy="1048552"/>
          </a:xfrm>
        </p:grpSpPr>
        <p:sp>
          <p:nvSpPr>
            <p:cNvPr id="81" name="TextBox 80">
              <a:extLst>
                <a:ext uri="{FF2B5EF4-FFF2-40B4-BE49-F238E27FC236}">
                  <a16:creationId xmlns:a16="http://schemas.microsoft.com/office/drawing/2014/main" id="{901B954D-B552-4170-B731-1A031547D8AC}"/>
                </a:ext>
              </a:extLst>
            </p:cNvPr>
            <p:cNvSpPr txBox="1"/>
            <p:nvPr/>
          </p:nvSpPr>
          <p:spPr>
            <a:xfrm>
              <a:off x="1197170" y="13106345"/>
              <a:ext cx="36857771" cy="769441"/>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“Non-Applicable”: </a:t>
              </a:r>
              <a:r>
                <a:rPr lang="en-US" sz="4400" dirty="0"/>
                <a:t>Type “</a:t>
              </a:r>
              <a:r>
                <a:rPr lang="en-US" sz="4400" dirty="0">
                  <a:solidFill>
                    <a:srgbClr val="00B0F0"/>
                  </a:solidFill>
                </a:rPr>
                <a:t>O*A</a:t>
              </a:r>
              <a:r>
                <a:rPr lang="en-US" sz="4400" dirty="0">
                  <a:solidFill>
                    <a:srgbClr val="00B0F0"/>
                  </a:solidFill>
                  <a:sym typeface="Wingdings 2" panose="05020102010507070707" pitchFamily="18" charset="2"/>
                </a:rPr>
                <a:t> </a:t>
              </a:r>
              <a:r>
                <a:rPr lang="en-US" sz="4400" dirty="0"/>
                <a:t>“ + Comment if needed (1/paragraph)</a:t>
              </a:r>
              <a:endParaRPr lang="en-US" sz="4400" i="1" dirty="0">
                <a:latin typeface="Bahnschrift Condensed" panose="020B0502040204020203" pitchFamily="34" charset="0"/>
              </a:endParaRPr>
            </a:p>
          </p:txBody>
        </p:sp>
        <p:cxnSp>
          <p:nvCxnSpPr>
            <p:cNvPr id="83" name="Straight Connector 82">
              <a:extLst>
                <a:ext uri="{FF2B5EF4-FFF2-40B4-BE49-F238E27FC236}">
                  <a16:creationId xmlns:a16="http://schemas.microsoft.com/office/drawing/2014/main" id="{24DBCA17-CB91-41CE-A862-73D35B48475E}"/>
                </a:ext>
              </a:extLst>
            </p:cNvPr>
            <p:cNvCxnSpPr>
              <a:cxnSpLocks/>
            </p:cNvCxnSpPr>
            <p:nvPr/>
          </p:nvCxnSpPr>
          <p:spPr>
            <a:xfrm flipV="1">
              <a:off x="1197170" y="14014010"/>
              <a:ext cx="18428885" cy="140887"/>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4" name="Rectangle: Rounded Corners 83">
            <a:extLst>
              <a:ext uri="{FF2B5EF4-FFF2-40B4-BE49-F238E27FC236}">
                <a16:creationId xmlns:a16="http://schemas.microsoft.com/office/drawing/2014/main" id="{43B83431-F2A2-44A3-8EF4-56802499898E}"/>
              </a:ext>
            </a:extLst>
          </p:cNvPr>
          <p:cNvSpPr/>
          <p:nvPr/>
        </p:nvSpPr>
        <p:spPr>
          <a:xfrm>
            <a:off x="17668427" y="17775957"/>
            <a:ext cx="971550" cy="701322"/>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6A19B18D-2654-4097-A881-2FAC95FD1361}"/>
              </a:ext>
            </a:extLst>
          </p:cNvPr>
          <p:cNvSpPr/>
          <p:nvPr/>
        </p:nvSpPr>
        <p:spPr>
          <a:xfrm>
            <a:off x="17689233" y="19127891"/>
            <a:ext cx="971550" cy="701322"/>
          </a:xfrm>
          <a:prstGeom prst="roundRect">
            <a:avLst/>
          </a:prstGeom>
          <a:solidFill>
            <a:srgbClr val="FFFF00">
              <a:alpha val="14902"/>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27A8504B-4C08-4CC0-BC59-9F25C3F4FCD9}"/>
              </a:ext>
            </a:extLst>
          </p:cNvPr>
          <p:cNvSpPr/>
          <p:nvPr/>
        </p:nvSpPr>
        <p:spPr>
          <a:xfrm>
            <a:off x="17655763" y="20483176"/>
            <a:ext cx="971550" cy="701322"/>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7762C22B-9A7E-4BAD-B52B-E5C9F43CB195}"/>
              </a:ext>
            </a:extLst>
          </p:cNvPr>
          <p:cNvSpPr/>
          <p:nvPr/>
        </p:nvSpPr>
        <p:spPr>
          <a:xfrm>
            <a:off x="17661623" y="21807529"/>
            <a:ext cx="971550" cy="701322"/>
          </a:xfrm>
          <a:prstGeom prst="roundRect">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4BC6040F-467E-4158-9C5C-4B346E5E522E}"/>
              </a:ext>
            </a:extLst>
          </p:cNvPr>
          <p:cNvSpPr/>
          <p:nvPr/>
        </p:nvSpPr>
        <p:spPr>
          <a:xfrm>
            <a:off x="1043625" y="17481917"/>
            <a:ext cx="40680000" cy="60837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Rectangle 94">
            <a:extLst>
              <a:ext uri="{FF2B5EF4-FFF2-40B4-BE49-F238E27FC236}">
                <a16:creationId xmlns:a16="http://schemas.microsoft.com/office/drawing/2014/main" id="{4BDE13EE-3983-469C-B064-C51A58A7E537}"/>
              </a:ext>
            </a:extLst>
          </p:cNvPr>
          <p:cNvSpPr/>
          <p:nvPr/>
        </p:nvSpPr>
        <p:spPr>
          <a:xfrm>
            <a:off x="23259193" y="20197650"/>
            <a:ext cx="13512453" cy="923330"/>
          </a:xfrm>
          <a:prstGeom prst="rect">
            <a:avLst/>
          </a:prstGeom>
          <a:noFill/>
        </p:spPr>
        <p:txBody>
          <a:bodyPr wrap="square" rtlCol="0">
            <a:spAutoFit/>
          </a:bodyPr>
          <a:lstStyle/>
          <a:p>
            <a:r>
              <a:rPr lang="en-US" sz="5400" dirty="0">
                <a:solidFill>
                  <a:srgbClr val="FF0000"/>
                </a:solidFill>
                <a:latin typeface="Bahnschrift Condensed" panose="020B0502040204020203" pitchFamily="34" charset="0"/>
              </a:rPr>
              <a:t>Use only one of this type of encoding per Control Table</a:t>
            </a:r>
          </a:p>
        </p:txBody>
      </p:sp>
      <p:pic>
        <p:nvPicPr>
          <p:cNvPr id="96" name="Graphic 95" descr="High voltage">
            <a:extLst>
              <a:ext uri="{FF2B5EF4-FFF2-40B4-BE49-F238E27FC236}">
                <a16:creationId xmlns:a16="http://schemas.microsoft.com/office/drawing/2014/main" id="{BB75FB0B-F940-49AF-962D-D0D11B445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51745" y="19355216"/>
            <a:ext cx="2048988" cy="1891421"/>
          </a:xfrm>
          <a:prstGeom prst="rect">
            <a:avLst/>
          </a:prstGeom>
        </p:spPr>
      </p:pic>
      <p:pic>
        <p:nvPicPr>
          <p:cNvPr id="45" name="Picture 44">
            <a:extLst>
              <a:ext uri="{FF2B5EF4-FFF2-40B4-BE49-F238E27FC236}">
                <a16:creationId xmlns:a16="http://schemas.microsoft.com/office/drawing/2014/main" id="{B5B824F1-9018-4F32-990E-D37349F30965}"/>
              </a:ext>
            </a:extLst>
          </p:cNvPr>
          <p:cNvPicPr>
            <a:picLocks noChangeAspect="1"/>
          </p:cNvPicPr>
          <p:nvPr/>
        </p:nvPicPr>
        <p:blipFill rotWithShape="1">
          <a:blip r:embed="rId6"/>
          <a:srcRect r="62384" b="38218"/>
          <a:stretch/>
        </p:blipFill>
        <p:spPr>
          <a:xfrm>
            <a:off x="39023938" y="328681"/>
            <a:ext cx="2713227" cy="2169223"/>
          </a:xfrm>
          <a:prstGeom prst="rect">
            <a:avLst/>
          </a:prstGeom>
          <a:ln w="76200">
            <a:solidFill>
              <a:srgbClr val="F323CB"/>
            </a:solidFill>
          </a:ln>
        </p:spPr>
      </p:pic>
    </p:spTree>
    <p:extLst>
      <p:ext uri="{BB962C8B-B14F-4D97-AF65-F5344CB8AC3E}">
        <p14:creationId xmlns:p14="http://schemas.microsoft.com/office/powerpoint/2010/main" val="71117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C3ECA9-B10C-4876-ABF3-DF24ADFD2190}"/>
              </a:ext>
            </a:extLst>
          </p:cNvPr>
          <p:cNvSpPr txBox="1"/>
          <p:nvPr/>
        </p:nvSpPr>
        <p:spPr>
          <a:xfrm>
            <a:off x="1484285" y="11128235"/>
            <a:ext cx="25033315" cy="7447149"/>
          </a:xfrm>
          <a:prstGeom prst="rect">
            <a:avLst/>
          </a:prstGeom>
          <a:solidFill>
            <a:schemeClr val="bg1"/>
          </a:solidFill>
          <a:ln>
            <a:solidFill>
              <a:schemeClr val="accent1"/>
            </a:solidFill>
          </a:ln>
        </p:spPr>
        <p:txBody>
          <a:bodyPr wrap="square" lIns="108000" tIns="72000" rIns="108000" bIns="72000">
            <a:spAutoFit/>
          </a:bodyPr>
          <a:lstStyle>
            <a:defPPr>
              <a:defRPr lang="en-US"/>
            </a:defPPr>
            <a:lvl1pPr algn="just">
              <a:lnSpc>
                <a:spcPts val="6400"/>
              </a:lnSpc>
              <a:defRPr sz="3600">
                <a:latin typeface="Abadi" panose="020B0604020104020204" pitchFamily="34" charset="0"/>
              </a:defRPr>
            </a:lvl1pPr>
          </a:lstStyle>
          <a:p>
            <a:r>
              <a:rPr lang="en-US" dirty="0"/>
              <a:t>Insert Image</a:t>
            </a:r>
          </a:p>
          <a:p>
            <a:r>
              <a:rPr lang="en-US" dirty="0"/>
              <a:t>One picture</a:t>
            </a:r>
          </a:p>
          <a:p>
            <a:r>
              <a:rPr lang="en-US" dirty="0"/>
              <a:t>&lt;:L:Picture1.jpg:Caption1:IMG1:&gt;</a:t>
            </a:r>
          </a:p>
          <a:p>
            <a:r>
              <a:rPr lang="en-US" dirty="0"/>
              <a:t>Several Pictures (max dim)</a:t>
            </a:r>
          </a:p>
          <a:p>
            <a:r>
              <a:rPr lang="en-US" dirty="0"/>
              <a:t>&lt;:L:Picture1.jpg:Caption1:IMG1:Picture2.jpg:Caption1:IMG2:&gt;</a:t>
            </a:r>
          </a:p>
          <a:p>
            <a:r>
              <a:rPr lang="en-US" dirty="0"/>
              <a:t>Several Picture in a table</a:t>
            </a:r>
          </a:p>
          <a:p>
            <a:r>
              <a:rPr lang="en-US" dirty="0"/>
              <a:t>&lt;:T:Picture1.jpg:Caption2:IMG1:Picture2.jpg:Caption2:IMG2:Picture3.jpg:Caption2:IMG3:Picture4.jpg:Caption2:IMG4:&gt;</a:t>
            </a:r>
          </a:p>
          <a:p>
            <a:r>
              <a:rPr lang="en-US" dirty="0"/>
              <a:t>Picture not existing</a:t>
            </a:r>
          </a:p>
          <a:p>
            <a:r>
              <a:rPr lang="en-US" dirty="0"/>
              <a:t>&lt;:L:Picture5.jpg:Caption1:IMG5:&gt;</a:t>
            </a:r>
          </a:p>
        </p:txBody>
      </p:sp>
      <p:pic>
        <p:nvPicPr>
          <p:cNvPr id="19" name="Picture 18" descr="Graphical user interface, application, Word, PowerPoint&#10;&#10;Description automatically generated">
            <a:extLst>
              <a:ext uri="{FF2B5EF4-FFF2-40B4-BE49-F238E27FC236}">
                <a16:creationId xmlns:a16="http://schemas.microsoft.com/office/drawing/2014/main" id="{55261502-4733-4F32-9B99-831826C0C4B0}"/>
              </a:ext>
            </a:extLst>
          </p:cNvPr>
          <p:cNvPicPr>
            <a:picLocks noChangeAspect="1"/>
          </p:cNvPicPr>
          <p:nvPr/>
        </p:nvPicPr>
        <p:blipFill>
          <a:blip r:embed="rId2"/>
          <a:stretch>
            <a:fillRect/>
          </a:stretch>
        </p:blipFill>
        <p:spPr>
          <a:xfrm>
            <a:off x="9628143" y="934448"/>
            <a:ext cx="31629046" cy="13391152"/>
          </a:xfrm>
          <a:prstGeom prst="rect">
            <a:avLst/>
          </a:prstGeom>
          <a:ln>
            <a:solidFill>
              <a:schemeClr val="tx1"/>
            </a:solidFill>
          </a:ln>
        </p:spPr>
      </p:pic>
      <p:grpSp>
        <p:nvGrpSpPr>
          <p:cNvPr id="20" name="Group 19">
            <a:extLst>
              <a:ext uri="{FF2B5EF4-FFF2-40B4-BE49-F238E27FC236}">
                <a16:creationId xmlns:a16="http://schemas.microsoft.com/office/drawing/2014/main" id="{B60A9A94-15F7-4E01-B1E8-C0DE60C6EFD3}"/>
              </a:ext>
            </a:extLst>
          </p:cNvPr>
          <p:cNvGrpSpPr/>
          <p:nvPr/>
        </p:nvGrpSpPr>
        <p:grpSpPr>
          <a:xfrm>
            <a:off x="1530920" y="19461299"/>
            <a:ext cx="39798680" cy="1048552"/>
            <a:chOff x="1197170" y="13106345"/>
            <a:chExt cx="39798680" cy="1048552"/>
          </a:xfrm>
        </p:grpSpPr>
        <p:sp>
          <p:nvSpPr>
            <p:cNvPr id="21" name="TextBox 20">
              <a:extLst>
                <a:ext uri="{FF2B5EF4-FFF2-40B4-BE49-F238E27FC236}">
                  <a16:creationId xmlns:a16="http://schemas.microsoft.com/office/drawing/2014/main" id="{D190A26F-D38F-4AF9-8990-B67B73BAA874}"/>
                </a:ext>
              </a:extLst>
            </p:cNvPr>
            <p:cNvSpPr txBox="1"/>
            <p:nvPr/>
          </p:nvSpPr>
          <p:spPr>
            <a:xfrm>
              <a:off x="1197170" y="13106345"/>
              <a:ext cx="36857771" cy="769441"/>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one picture: </a:t>
              </a:r>
              <a:r>
                <a:rPr lang="en-US" sz="4400" dirty="0"/>
                <a:t>Type “</a:t>
              </a:r>
              <a:r>
                <a:rPr lang="en-US" sz="4400" dirty="0">
                  <a:solidFill>
                    <a:srgbClr val="00B0F0"/>
                  </a:solidFill>
                </a:rPr>
                <a:t>&lt;:</a:t>
              </a:r>
              <a:r>
                <a:rPr lang="en-US" sz="4400" dirty="0" err="1">
                  <a:solidFill>
                    <a:srgbClr val="00B0F0"/>
                  </a:solidFill>
                </a:rPr>
                <a:t>L:FileName:Caption:Title</a:t>
              </a:r>
              <a:r>
                <a:rPr lang="en-US" sz="4400" dirty="0">
                  <a:solidFill>
                    <a:srgbClr val="00B0F0"/>
                  </a:solidFill>
                </a:rPr>
                <a:t>:&gt;. </a:t>
              </a:r>
              <a:r>
                <a:rPr lang="en-US" sz="4400" dirty="0"/>
                <a:t>If the caption does not exist, it is created; if the file name is wrong a fake image is added*</a:t>
              </a:r>
              <a:endParaRPr lang="en-US" sz="4400" i="1" dirty="0">
                <a:latin typeface="Bahnschrift Condensed" panose="020B0502040204020203" pitchFamily="34" charset="0"/>
              </a:endParaRPr>
            </a:p>
          </p:txBody>
        </p:sp>
        <p:sp>
          <p:nvSpPr>
            <p:cNvPr id="22" name="Rectangle 21">
              <a:extLst>
                <a:ext uri="{FF2B5EF4-FFF2-40B4-BE49-F238E27FC236}">
                  <a16:creationId xmlns:a16="http://schemas.microsoft.com/office/drawing/2014/main" id="{5379D420-3883-4099-9964-83D8C9F9A2B8}"/>
                </a:ext>
              </a:extLst>
            </p:cNvPr>
            <p:cNvSpPr/>
            <p:nvPr/>
          </p:nvSpPr>
          <p:spPr>
            <a:xfrm>
              <a:off x="35965718" y="13171826"/>
              <a:ext cx="5030132" cy="646331"/>
            </a:xfrm>
            <a:prstGeom prst="rect">
              <a:avLst/>
            </a:prstGeom>
            <a:noFill/>
          </p:spPr>
          <p:txBody>
            <a:bodyPr wrap="square" rtlCol="0">
              <a:spAutoFit/>
            </a:bodyPr>
            <a:lstStyle/>
            <a:p>
              <a:pPr algn="r"/>
              <a:r>
                <a:rPr lang="en-US" sz="3600" i="1" dirty="0">
                  <a:solidFill>
                    <a:schemeClr val="accent1"/>
                  </a:solidFill>
                  <a:latin typeface="Bahnschrift Condensed" panose="020B0502040204020203" pitchFamily="34" charset="0"/>
                </a:rPr>
                <a:t>in any cell</a:t>
              </a:r>
            </a:p>
          </p:txBody>
        </p:sp>
        <p:cxnSp>
          <p:nvCxnSpPr>
            <p:cNvPr id="23" name="Straight Connector 22">
              <a:extLst>
                <a:ext uri="{FF2B5EF4-FFF2-40B4-BE49-F238E27FC236}">
                  <a16:creationId xmlns:a16="http://schemas.microsoft.com/office/drawing/2014/main" id="{536C5AD0-365B-4E93-81C6-D44C9A4C4E15}"/>
                </a:ext>
              </a:extLst>
            </p:cNvPr>
            <p:cNvCxnSpPr/>
            <p:nvPr/>
          </p:nvCxnSpPr>
          <p:spPr>
            <a:xfrm flipV="1">
              <a:off x="1197170" y="14045675"/>
              <a:ext cx="39699514" cy="109222"/>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50CB233-C72E-4151-B64B-44C8E650D9CF}"/>
              </a:ext>
            </a:extLst>
          </p:cNvPr>
          <p:cNvGrpSpPr/>
          <p:nvPr/>
        </p:nvGrpSpPr>
        <p:grpSpPr>
          <a:xfrm>
            <a:off x="1530920" y="20827565"/>
            <a:ext cx="39798680" cy="1446550"/>
            <a:chOff x="1197170" y="13106345"/>
            <a:chExt cx="39798680" cy="1446550"/>
          </a:xfrm>
        </p:grpSpPr>
        <p:sp>
          <p:nvSpPr>
            <p:cNvPr id="25" name="TextBox 24">
              <a:extLst>
                <a:ext uri="{FF2B5EF4-FFF2-40B4-BE49-F238E27FC236}">
                  <a16:creationId xmlns:a16="http://schemas.microsoft.com/office/drawing/2014/main" id="{2AB8A9E6-1BB5-4D28-8D25-85ABB301C8C8}"/>
                </a:ext>
              </a:extLst>
            </p:cNvPr>
            <p:cNvSpPr txBox="1"/>
            <p:nvPr/>
          </p:nvSpPr>
          <p:spPr>
            <a:xfrm>
              <a:off x="1197170" y="13106345"/>
              <a:ext cx="36857771" cy="1446550"/>
            </a:xfrm>
            <a:prstGeom prst="rect">
              <a:avLst/>
            </a:prstGeom>
            <a:noFill/>
          </p:spPr>
          <p:txBody>
            <a:bodyPr wrap="square" rtlCol="0">
              <a:spAutoFit/>
            </a:bodyPr>
            <a:lstStyle/>
            <a:p>
              <a:pPr marL="5564188" indent="-5564188"/>
              <a:r>
                <a:rPr lang="en-US" sz="4400" dirty="0">
                  <a:solidFill>
                    <a:schemeClr val="accent1"/>
                  </a:solidFill>
                  <a:latin typeface="Bahnschrift Condensed" panose="020B0502040204020203" pitchFamily="34" charset="0"/>
                </a:rPr>
                <a:t>Add several pictures: </a:t>
              </a:r>
              <a:r>
                <a:rPr lang="en-US" sz="4400" dirty="0"/>
                <a:t>Type “</a:t>
              </a:r>
              <a:r>
                <a:rPr lang="en-US" sz="4400" dirty="0">
                  <a:solidFill>
                    <a:srgbClr val="00B0F0"/>
                  </a:solidFill>
                </a:rPr>
                <a:t>&lt;:L</a:t>
              </a:r>
              <a:r>
                <a:rPr lang="en-US" sz="4400" dirty="0"/>
                <a:t>(or)</a:t>
              </a:r>
              <a:r>
                <a:rPr lang="en-US" sz="4400" dirty="0">
                  <a:solidFill>
                    <a:srgbClr val="00B0F0"/>
                  </a:solidFill>
                </a:rPr>
                <a:t>T:FileName1:Caption1:Title1:FileName2:Caption2:Title2:&gt;. </a:t>
              </a:r>
              <a:r>
                <a:rPr lang="en-US" sz="4400" dirty="0"/>
                <a:t>If you use the “L” option, the figures are underneath each other. If you use the  “T” option, the picture are included in a two columns table*.</a:t>
              </a:r>
              <a:endParaRPr lang="en-US" sz="4400" i="1" dirty="0">
                <a:latin typeface="Bahnschrift Condensed" panose="020B0502040204020203" pitchFamily="34" charset="0"/>
              </a:endParaRPr>
            </a:p>
          </p:txBody>
        </p:sp>
        <p:sp>
          <p:nvSpPr>
            <p:cNvPr id="26" name="Rectangle 25">
              <a:extLst>
                <a:ext uri="{FF2B5EF4-FFF2-40B4-BE49-F238E27FC236}">
                  <a16:creationId xmlns:a16="http://schemas.microsoft.com/office/drawing/2014/main" id="{7093E5DA-70F0-49E3-B175-2A72F3258547}"/>
                </a:ext>
              </a:extLst>
            </p:cNvPr>
            <p:cNvSpPr/>
            <p:nvPr/>
          </p:nvSpPr>
          <p:spPr>
            <a:xfrm>
              <a:off x="35965718" y="13171826"/>
              <a:ext cx="5030132" cy="646331"/>
            </a:xfrm>
            <a:prstGeom prst="rect">
              <a:avLst/>
            </a:prstGeom>
            <a:noFill/>
          </p:spPr>
          <p:txBody>
            <a:bodyPr wrap="square" rtlCol="0">
              <a:spAutoFit/>
            </a:bodyPr>
            <a:lstStyle/>
            <a:p>
              <a:pPr algn="r"/>
              <a:r>
                <a:rPr lang="en-US" sz="3600" i="1" dirty="0">
                  <a:solidFill>
                    <a:schemeClr val="accent1"/>
                  </a:solidFill>
                  <a:latin typeface="Bahnschrift Condensed" panose="020B0502040204020203" pitchFamily="34" charset="0"/>
                </a:rPr>
                <a:t>in any cell</a:t>
              </a:r>
            </a:p>
          </p:txBody>
        </p:sp>
      </p:grpSp>
      <p:sp>
        <p:nvSpPr>
          <p:cNvPr id="27" name="Rectangle 26">
            <a:extLst>
              <a:ext uri="{FF2B5EF4-FFF2-40B4-BE49-F238E27FC236}">
                <a16:creationId xmlns:a16="http://schemas.microsoft.com/office/drawing/2014/main" id="{B1A38ABC-F5AD-4807-889D-7ABD14A1D89A}"/>
              </a:ext>
            </a:extLst>
          </p:cNvPr>
          <p:cNvSpPr/>
          <p:nvPr/>
        </p:nvSpPr>
        <p:spPr>
          <a:xfrm>
            <a:off x="14775292" y="23043075"/>
            <a:ext cx="8569430" cy="769441"/>
          </a:xfrm>
          <a:prstGeom prst="rect">
            <a:avLst/>
          </a:prstGeom>
          <a:noFill/>
        </p:spPr>
        <p:txBody>
          <a:bodyPr wrap="square" rtlCol="0">
            <a:spAutoFit/>
          </a:bodyPr>
          <a:lstStyle/>
          <a:p>
            <a:r>
              <a:rPr lang="en-US" sz="4400" dirty="0">
                <a:solidFill>
                  <a:schemeClr val="accent2">
                    <a:lumMod val="75000"/>
                  </a:schemeClr>
                </a:solidFill>
                <a:latin typeface="Bahnschrift Condensed" panose="020B0502040204020203" pitchFamily="34" charset="0"/>
              </a:rPr>
              <a:t>* Files in a subfolder named “Picture/QXXX”</a:t>
            </a:r>
          </a:p>
        </p:txBody>
      </p:sp>
      <p:pic>
        <p:nvPicPr>
          <p:cNvPr id="28" name="Graphic 27" descr="High voltage">
            <a:extLst>
              <a:ext uri="{FF2B5EF4-FFF2-40B4-BE49-F238E27FC236}">
                <a16:creationId xmlns:a16="http://schemas.microsoft.com/office/drawing/2014/main" id="{81365A34-EAEF-4A18-9B1A-FD71A7B092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68502" y="22216036"/>
            <a:ext cx="1891665" cy="1891665"/>
          </a:xfrm>
          <a:prstGeom prst="rect">
            <a:avLst/>
          </a:prstGeom>
        </p:spPr>
      </p:pic>
      <p:sp>
        <p:nvSpPr>
          <p:cNvPr id="29" name="Rectangle 28">
            <a:extLst>
              <a:ext uri="{FF2B5EF4-FFF2-40B4-BE49-F238E27FC236}">
                <a16:creationId xmlns:a16="http://schemas.microsoft.com/office/drawing/2014/main" id="{8A68A589-54F8-43CB-9CC2-BAC3990194FC}"/>
              </a:ext>
            </a:extLst>
          </p:cNvPr>
          <p:cNvSpPr/>
          <p:nvPr/>
        </p:nvSpPr>
        <p:spPr>
          <a:xfrm>
            <a:off x="11784330" y="6616482"/>
            <a:ext cx="6442710" cy="5066744"/>
          </a:xfrm>
          <a:prstGeom prst="rect">
            <a:avLst/>
          </a:prstGeom>
          <a:no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C2D6F26-DCA1-45B5-B42B-2D4CE10D4EF6}"/>
              </a:ext>
            </a:extLst>
          </p:cNvPr>
          <p:cNvSpPr/>
          <p:nvPr/>
        </p:nvSpPr>
        <p:spPr>
          <a:xfrm>
            <a:off x="1555780" y="12873397"/>
            <a:ext cx="6917660" cy="720683"/>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EBDC89AC-B5CE-4535-9A2C-77824714AE16}"/>
              </a:ext>
            </a:extLst>
          </p:cNvPr>
          <p:cNvCxnSpPr>
            <a:cxnSpLocks/>
            <a:stCxn id="30" idx="3"/>
            <a:endCxn id="29" idx="1"/>
          </p:cNvCxnSpPr>
          <p:nvPr/>
        </p:nvCxnSpPr>
        <p:spPr>
          <a:xfrm flipV="1">
            <a:off x="8473440" y="9149854"/>
            <a:ext cx="3310890" cy="4083885"/>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F514CEB-EB26-46AA-9A99-EB713CFB6844}"/>
              </a:ext>
            </a:extLst>
          </p:cNvPr>
          <p:cNvSpPr/>
          <p:nvPr/>
        </p:nvSpPr>
        <p:spPr>
          <a:xfrm>
            <a:off x="22818090" y="1702138"/>
            <a:ext cx="6442710" cy="8935382"/>
          </a:xfrm>
          <a:prstGeom prst="rect">
            <a:avLst/>
          </a:prstGeom>
          <a:no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9CF02DB-EB11-4290-AEA6-C1FEE12B9EAB}"/>
              </a:ext>
            </a:extLst>
          </p:cNvPr>
          <p:cNvSpPr/>
          <p:nvPr/>
        </p:nvSpPr>
        <p:spPr>
          <a:xfrm>
            <a:off x="1555780" y="14562716"/>
            <a:ext cx="12290848" cy="720683"/>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83799D04-4E7C-4780-A9C5-8EB3363F67DA}"/>
              </a:ext>
            </a:extLst>
          </p:cNvPr>
          <p:cNvCxnSpPr>
            <a:cxnSpLocks/>
            <a:stCxn id="37" idx="3"/>
            <a:endCxn id="36" idx="1"/>
          </p:cNvCxnSpPr>
          <p:nvPr/>
        </p:nvCxnSpPr>
        <p:spPr>
          <a:xfrm flipV="1">
            <a:off x="13846628" y="6169829"/>
            <a:ext cx="8971462" cy="8753229"/>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57E0818-1050-4775-8AA7-03E0A8224031}"/>
              </a:ext>
            </a:extLst>
          </p:cNvPr>
          <p:cNvSpPr/>
          <p:nvPr/>
        </p:nvSpPr>
        <p:spPr>
          <a:xfrm>
            <a:off x="33237791" y="1642377"/>
            <a:ext cx="7666369" cy="7507477"/>
          </a:xfrm>
          <a:prstGeom prst="rect">
            <a:avLst/>
          </a:prstGeom>
          <a:no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318ECC1-6CD8-45CE-86E5-77D07C1FEAA4}"/>
              </a:ext>
            </a:extLst>
          </p:cNvPr>
          <p:cNvSpPr/>
          <p:nvPr/>
        </p:nvSpPr>
        <p:spPr>
          <a:xfrm>
            <a:off x="1555780" y="16266014"/>
            <a:ext cx="23346380" cy="627703"/>
          </a:xfrm>
          <a:prstGeom prst="roundRect">
            <a:avLst/>
          </a:prstGeom>
          <a:solidFill>
            <a:srgbClr val="72FF17">
              <a:alpha val="15000"/>
            </a:srgbClr>
          </a:solidFill>
          <a:ln>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3895892-BACD-4DA9-AB59-9C2A5CFA2109}"/>
              </a:ext>
            </a:extLst>
          </p:cNvPr>
          <p:cNvSpPr/>
          <p:nvPr/>
        </p:nvSpPr>
        <p:spPr>
          <a:xfrm>
            <a:off x="33377499" y="9384340"/>
            <a:ext cx="7296040" cy="4467691"/>
          </a:xfrm>
          <a:prstGeom prst="rect">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2E42205-0670-408F-BCCF-9E87295B1A7E}"/>
              </a:ext>
            </a:extLst>
          </p:cNvPr>
          <p:cNvSpPr/>
          <p:nvPr/>
        </p:nvSpPr>
        <p:spPr>
          <a:xfrm>
            <a:off x="1530920" y="17767903"/>
            <a:ext cx="6942520" cy="720683"/>
          </a:xfrm>
          <a:prstGeom prst="roundRect">
            <a:avLst/>
          </a:prstGeom>
          <a:solidFill>
            <a:srgbClr val="FF00FF">
              <a:alpha val="15000"/>
            </a:srgb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Connector: Elbow 50">
            <a:extLst>
              <a:ext uri="{FF2B5EF4-FFF2-40B4-BE49-F238E27FC236}">
                <a16:creationId xmlns:a16="http://schemas.microsoft.com/office/drawing/2014/main" id="{39FC8070-A6B0-43D4-9D9E-19B104519846}"/>
              </a:ext>
            </a:extLst>
          </p:cNvPr>
          <p:cNvCxnSpPr>
            <a:cxnSpLocks/>
            <a:stCxn id="50" idx="3"/>
            <a:endCxn id="49" idx="2"/>
          </p:cNvCxnSpPr>
          <p:nvPr/>
        </p:nvCxnSpPr>
        <p:spPr>
          <a:xfrm flipV="1">
            <a:off x="8473440" y="13852031"/>
            <a:ext cx="28552079" cy="4276214"/>
          </a:xfrm>
          <a:prstGeom prst="bentConnector2">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959F14-1D47-49DA-8E03-2D073860CFAB}"/>
              </a:ext>
            </a:extLst>
          </p:cNvPr>
          <p:cNvPicPr>
            <a:picLocks noChangeAspect="1"/>
          </p:cNvPicPr>
          <p:nvPr/>
        </p:nvPicPr>
        <p:blipFill>
          <a:blip r:embed="rId5"/>
          <a:stretch>
            <a:fillRect/>
          </a:stretch>
        </p:blipFill>
        <p:spPr>
          <a:xfrm>
            <a:off x="1037137" y="1843290"/>
            <a:ext cx="12596131" cy="3193385"/>
          </a:xfrm>
          <a:prstGeom prst="rect">
            <a:avLst/>
          </a:prstGeom>
        </p:spPr>
      </p:pic>
      <p:pic>
        <p:nvPicPr>
          <p:cNvPr id="58" name="Graphic 57" descr="Folder outline">
            <a:extLst>
              <a:ext uri="{FF2B5EF4-FFF2-40B4-BE49-F238E27FC236}">
                <a16:creationId xmlns:a16="http://schemas.microsoft.com/office/drawing/2014/main" id="{EF849AFC-4998-4A96-B03E-16CD614CE7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57945" y="22960285"/>
            <a:ext cx="2178674" cy="2178674"/>
          </a:xfrm>
          <a:prstGeom prst="rect">
            <a:avLst/>
          </a:prstGeom>
        </p:spPr>
      </p:pic>
      <p:pic>
        <p:nvPicPr>
          <p:cNvPr id="59" name="Graphic 58" descr="Folder outline">
            <a:extLst>
              <a:ext uri="{FF2B5EF4-FFF2-40B4-BE49-F238E27FC236}">
                <a16:creationId xmlns:a16="http://schemas.microsoft.com/office/drawing/2014/main" id="{CAE32A96-B876-4975-B713-E3F4A3ED5A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70618" y="22981816"/>
            <a:ext cx="2178674" cy="2178674"/>
          </a:xfrm>
          <a:prstGeom prst="rect">
            <a:avLst/>
          </a:prstGeom>
        </p:spPr>
      </p:pic>
      <p:cxnSp>
        <p:nvCxnSpPr>
          <p:cNvPr id="61" name="Straight Connector 60">
            <a:extLst>
              <a:ext uri="{FF2B5EF4-FFF2-40B4-BE49-F238E27FC236}">
                <a16:creationId xmlns:a16="http://schemas.microsoft.com/office/drawing/2014/main" id="{B20AB1CE-6BFB-4C41-8A1A-6274C3097032}"/>
              </a:ext>
            </a:extLst>
          </p:cNvPr>
          <p:cNvCxnSpPr>
            <a:cxnSpLocks/>
            <a:stCxn id="58" idx="3"/>
            <a:endCxn id="59" idx="1"/>
          </p:cNvCxnSpPr>
          <p:nvPr/>
        </p:nvCxnSpPr>
        <p:spPr>
          <a:xfrm>
            <a:off x="30536619" y="24049622"/>
            <a:ext cx="2333999" cy="21531"/>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6108D6A8-8B52-4343-B1DD-2BD466ECDC3C}"/>
              </a:ext>
            </a:extLst>
          </p:cNvPr>
          <p:cNvPicPr>
            <a:picLocks noChangeAspect="1"/>
          </p:cNvPicPr>
          <p:nvPr/>
        </p:nvPicPr>
        <p:blipFill rotWithShape="1">
          <a:blip r:embed="rId8">
            <a:clrChange>
              <a:clrFrom>
                <a:srgbClr val="FEFEFE"/>
              </a:clrFrom>
              <a:clrTo>
                <a:srgbClr val="FEFEFE">
                  <a:alpha val="0"/>
                </a:srgbClr>
              </a:clrTo>
            </a:clrChange>
          </a:blip>
          <a:srcRect l="11635" r="15389"/>
          <a:stretch/>
        </p:blipFill>
        <p:spPr>
          <a:xfrm>
            <a:off x="26958540" y="21796509"/>
            <a:ext cx="1441647" cy="1185307"/>
          </a:xfrm>
          <a:prstGeom prst="rect">
            <a:avLst/>
          </a:prstGeom>
        </p:spPr>
      </p:pic>
      <p:pic>
        <p:nvPicPr>
          <p:cNvPr id="67" name="Graphic 66" descr="Images outline">
            <a:extLst>
              <a:ext uri="{FF2B5EF4-FFF2-40B4-BE49-F238E27FC236}">
                <a16:creationId xmlns:a16="http://schemas.microsoft.com/office/drawing/2014/main" id="{868FC1E2-9981-4AA8-A8B0-B6A4F496D7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82285" y="23156525"/>
            <a:ext cx="1786194" cy="1786194"/>
          </a:xfrm>
          <a:prstGeom prst="rect">
            <a:avLst/>
          </a:prstGeom>
        </p:spPr>
      </p:pic>
      <p:pic>
        <p:nvPicPr>
          <p:cNvPr id="75" name="Graphic 74" descr="Open folder with solid fill">
            <a:extLst>
              <a:ext uri="{FF2B5EF4-FFF2-40B4-BE49-F238E27FC236}">
                <a16:creationId xmlns:a16="http://schemas.microsoft.com/office/drawing/2014/main" id="{BA8F8011-5B72-48B4-BA9A-34CFC17A64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13092" y="22331728"/>
            <a:ext cx="1891665" cy="1891665"/>
          </a:xfrm>
          <a:prstGeom prst="rect">
            <a:avLst/>
          </a:prstGeom>
        </p:spPr>
      </p:pic>
      <p:cxnSp>
        <p:nvCxnSpPr>
          <p:cNvPr id="77" name="Connector: Elbow 76">
            <a:extLst>
              <a:ext uri="{FF2B5EF4-FFF2-40B4-BE49-F238E27FC236}">
                <a16:creationId xmlns:a16="http://schemas.microsoft.com/office/drawing/2014/main" id="{C1216606-DA05-48A1-9F98-57C24491E740}"/>
              </a:ext>
            </a:extLst>
          </p:cNvPr>
          <p:cNvCxnSpPr>
            <a:stCxn id="75" idx="3"/>
            <a:endCxn id="63" idx="1"/>
          </p:cNvCxnSpPr>
          <p:nvPr/>
        </p:nvCxnSpPr>
        <p:spPr>
          <a:xfrm flipV="1">
            <a:off x="25304757" y="22389163"/>
            <a:ext cx="1653783" cy="8883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45272D24-FAE3-40B1-BBEA-685225FD1842}"/>
              </a:ext>
            </a:extLst>
          </p:cNvPr>
          <p:cNvCxnSpPr>
            <a:cxnSpLocks/>
            <a:stCxn id="75" idx="3"/>
            <a:endCxn id="58" idx="1"/>
          </p:cNvCxnSpPr>
          <p:nvPr/>
        </p:nvCxnSpPr>
        <p:spPr>
          <a:xfrm>
            <a:off x="25304757" y="23277561"/>
            <a:ext cx="3053188" cy="77206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15EC8D1-7EA4-40B3-B6D7-019C21D9D6BF}"/>
              </a:ext>
            </a:extLst>
          </p:cNvPr>
          <p:cNvCxnSpPr>
            <a:cxnSpLocks/>
            <a:stCxn id="67" idx="1"/>
            <a:endCxn id="59" idx="3"/>
          </p:cNvCxnSpPr>
          <p:nvPr/>
        </p:nvCxnSpPr>
        <p:spPr>
          <a:xfrm flipH="1">
            <a:off x="35049292" y="24049622"/>
            <a:ext cx="2432993" cy="21531"/>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008D1F0-810B-48BE-B711-C742947712E2}"/>
              </a:ext>
            </a:extLst>
          </p:cNvPr>
          <p:cNvSpPr txBox="1"/>
          <p:nvPr/>
        </p:nvSpPr>
        <p:spPr>
          <a:xfrm rot="19929387">
            <a:off x="28333125" y="23825017"/>
            <a:ext cx="2178674" cy="646331"/>
          </a:xfrm>
          <a:prstGeom prst="rect">
            <a:avLst/>
          </a:prstGeom>
          <a:noFill/>
        </p:spPr>
        <p:txBody>
          <a:bodyPr wrap="square" rtlCol="0">
            <a:spAutoFit/>
          </a:bodyPr>
          <a:lstStyle/>
          <a:p>
            <a:pPr algn="ctr"/>
            <a:r>
              <a:rPr lang="fr-FR" sz="3600" dirty="0">
                <a:solidFill>
                  <a:srgbClr val="FF0000"/>
                </a:solidFill>
                <a:latin typeface="Abadi" panose="020B0604020104020204" pitchFamily="34" charset="0"/>
              </a:rPr>
              <a:t>PICTURE</a:t>
            </a:r>
            <a:endParaRPr lang="en-US" sz="3600" dirty="0">
              <a:solidFill>
                <a:srgbClr val="FF0000"/>
              </a:solidFill>
              <a:latin typeface="Abadi" panose="020B0604020104020204" pitchFamily="34" charset="0"/>
            </a:endParaRPr>
          </a:p>
        </p:txBody>
      </p:sp>
      <p:sp>
        <p:nvSpPr>
          <p:cNvPr id="90" name="TextBox 89">
            <a:extLst>
              <a:ext uri="{FF2B5EF4-FFF2-40B4-BE49-F238E27FC236}">
                <a16:creationId xmlns:a16="http://schemas.microsoft.com/office/drawing/2014/main" id="{637BC4BE-178C-43B4-9E69-21AB41A3A04D}"/>
              </a:ext>
            </a:extLst>
          </p:cNvPr>
          <p:cNvSpPr txBox="1"/>
          <p:nvPr/>
        </p:nvSpPr>
        <p:spPr>
          <a:xfrm rot="19929387">
            <a:off x="32758699" y="23825018"/>
            <a:ext cx="2178674" cy="646331"/>
          </a:xfrm>
          <a:prstGeom prst="rect">
            <a:avLst/>
          </a:prstGeom>
          <a:noFill/>
        </p:spPr>
        <p:txBody>
          <a:bodyPr wrap="square" rtlCol="0">
            <a:spAutoFit/>
          </a:bodyPr>
          <a:lstStyle/>
          <a:p>
            <a:pPr algn="ctr"/>
            <a:r>
              <a:rPr lang="fr-FR" sz="3600" dirty="0">
                <a:solidFill>
                  <a:srgbClr val="FF0000"/>
                </a:solidFill>
                <a:latin typeface="Abadi" panose="020B0604020104020204" pitchFamily="34" charset="0"/>
              </a:rPr>
              <a:t>QXXX</a:t>
            </a:r>
            <a:endParaRPr lang="en-US" sz="3600" dirty="0">
              <a:solidFill>
                <a:srgbClr val="FF0000"/>
              </a:solidFill>
              <a:latin typeface="Abadi" panose="020B0604020104020204" pitchFamily="34" charset="0"/>
            </a:endParaRPr>
          </a:p>
        </p:txBody>
      </p:sp>
      <p:sp>
        <p:nvSpPr>
          <p:cNvPr id="91" name="TextBox 90">
            <a:extLst>
              <a:ext uri="{FF2B5EF4-FFF2-40B4-BE49-F238E27FC236}">
                <a16:creationId xmlns:a16="http://schemas.microsoft.com/office/drawing/2014/main" id="{FEFC2FF6-60BE-4A0B-82B2-391012F35AC0}"/>
              </a:ext>
            </a:extLst>
          </p:cNvPr>
          <p:cNvSpPr txBox="1"/>
          <p:nvPr/>
        </p:nvSpPr>
        <p:spPr>
          <a:xfrm>
            <a:off x="28418772" y="22027034"/>
            <a:ext cx="2670828" cy="646331"/>
          </a:xfrm>
          <a:prstGeom prst="rect">
            <a:avLst/>
          </a:prstGeom>
          <a:noFill/>
        </p:spPr>
        <p:txBody>
          <a:bodyPr wrap="square" rtlCol="0">
            <a:spAutoFit/>
          </a:bodyPr>
          <a:lstStyle/>
          <a:p>
            <a:pPr algn="ctr"/>
            <a:r>
              <a:rPr lang="fr-FR" sz="3600" dirty="0">
                <a:solidFill>
                  <a:srgbClr val="FF0000"/>
                </a:solidFill>
                <a:latin typeface="Abadi" panose="020B0604020104020204" pitchFamily="34" charset="0"/>
              </a:rPr>
              <a:t>CNT_QXXX</a:t>
            </a:r>
            <a:endParaRPr lang="en-US" sz="3600" dirty="0">
              <a:solidFill>
                <a:srgbClr val="FF0000"/>
              </a:solidFill>
              <a:latin typeface="Abadi" panose="020B0604020104020204" pitchFamily="34" charset="0"/>
            </a:endParaRPr>
          </a:p>
        </p:txBody>
      </p:sp>
      <p:sp>
        <p:nvSpPr>
          <p:cNvPr id="92" name="TextBox 91">
            <a:extLst>
              <a:ext uri="{FF2B5EF4-FFF2-40B4-BE49-F238E27FC236}">
                <a16:creationId xmlns:a16="http://schemas.microsoft.com/office/drawing/2014/main" id="{B14C1F47-83EC-4032-94FB-DDBE51787065}"/>
              </a:ext>
            </a:extLst>
          </p:cNvPr>
          <p:cNvSpPr txBox="1"/>
          <p:nvPr/>
        </p:nvSpPr>
        <p:spPr>
          <a:xfrm>
            <a:off x="25551954" y="26380708"/>
            <a:ext cx="10815039" cy="1938992"/>
          </a:xfrm>
          <a:prstGeom prst="rect">
            <a:avLst/>
          </a:prstGeom>
          <a:noFill/>
        </p:spPr>
        <p:txBody>
          <a:bodyPr wrap="square" rtlCol="0">
            <a:spAutoFit/>
          </a:bodyPr>
          <a:lstStyle/>
          <a:p>
            <a:r>
              <a:rPr lang="en-US" sz="4000" dirty="0">
                <a:latin typeface="Bahnschrift Light Condensed" panose="020B0502040204020203" pitchFamily="34" charset="0"/>
              </a:rPr>
              <a:t>This document describes how to encode an image in the ARIANA tools (Excel Content Database or Word Standard Interface)</a:t>
            </a:r>
          </a:p>
        </p:txBody>
      </p:sp>
      <p:sp>
        <p:nvSpPr>
          <p:cNvPr id="93" name="TextBox 92">
            <a:extLst>
              <a:ext uri="{FF2B5EF4-FFF2-40B4-BE49-F238E27FC236}">
                <a16:creationId xmlns:a16="http://schemas.microsoft.com/office/drawing/2014/main" id="{7E82D28E-3EBE-49FD-93F0-BD47AB958966}"/>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RAW Encoding of Image</a:t>
            </a:r>
          </a:p>
        </p:txBody>
      </p:sp>
      <p:sp>
        <p:nvSpPr>
          <p:cNvPr id="4" name="Rectangle 3">
            <a:extLst>
              <a:ext uri="{FF2B5EF4-FFF2-40B4-BE49-F238E27FC236}">
                <a16:creationId xmlns:a16="http://schemas.microsoft.com/office/drawing/2014/main" id="{3B5D954E-693E-7C9C-93F0-0CC3C8E361EE}"/>
              </a:ext>
            </a:extLst>
          </p:cNvPr>
          <p:cNvSpPr/>
          <p:nvPr/>
        </p:nvSpPr>
        <p:spPr>
          <a:xfrm>
            <a:off x="12128699" y="7015056"/>
            <a:ext cx="5801491" cy="3752838"/>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IMG1</a:t>
            </a:r>
            <a:endParaRPr lang="en-GB" dirty="0"/>
          </a:p>
        </p:txBody>
      </p:sp>
      <p:sp>
        <p:nvSpPr>
          <p:cNvPr id="6" name="Rectangle 5">
            <a:extLst>
              <a:ext uri="{FF2B5EF4-FFF2-40B4-BE49-F238E27FC236}">
                <a16:creationId xmlns:a16="http://schemas.microsoft.com/office/drawing/2014/main" id="{B7B81699-4860-83F9-B008-4C7179000DF1}"/>
              </a:ext>
            </a:extLst>
          </p:cNvPr>
          <p:cNvSpPr/>
          <p:nvPr/>
        </p:nvSpPr>
        <p:spPr>
          <a:xfrm>
            <a:off x="23208344" y="2162175"/>
            <a:ext cx="5733142" cy="3675478"/>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IMG1</a:t>
            </a:r>
            <a:endParaRPr lang="en-GB" dirty="0"/>
          </a:p>
        </p:txBody>
      </p:sp>
      <p:sp>
        <p:nvSpPr>
          <p:cNvPr id="7" name="Rectangle 6">
            <a:extLst>
              <a:ext uri="{FF2B5EF4-FFF2-40B4-BE49-F238E27FC236}">
                <a16:creationId xmlns:a16="http://schemas.microsoft.com/office/drawing/2014/main" id="{376665C7-0881-12F6-9346-F5CDE2935565}"/>
              </a:ext>
            </a:extLst>
          </p:cNvPr>
          <p:cNvSpPr/>
          <p:nvPr/>
        </p:nvSpPr>
        <p:spPr>
          <a:xfrm>
            <a:off x="23162459" y="6517934"/>
            <a:ext cx="5943235" cy="323404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IMG2</a:t>
            </a:r>
            <a:endParaRPr lang="en-GB" dirty="0"/>
          </a:p>
        </p:txBody>
      </p:sp>
      <p:sp>
        <p:nvSpPr>
          <p:cNvPr id="8" name="Rectangle 7">
            <a:extLst>
              <a:ext uri="{FF2B5EF4-FFF2-40B4-BE49-F238E27FC236}">
                <a16:creationId xmlns:a16="http://schemas.microsoft.com/office/drawing/2014/main" id="{9344BE72-B534-968D-7F81-E69D37199E5D}"/>
              </a:ext>
            </a:extLst>
          </p:cNvPr>
          <p:cNvSpPr/>
          <p:nvPr/>
        </p:nvSpPr>
        <p:spPr>
          <a:xfrm>
            <a:off x="33851850" y="2215697"/>
            <a:ext cx="3199779" cy="2062635"/>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IMG1</a:t>
            </a:r>
            <a:endParaRPr lang="en-GB" dirty="0"/>
          </a:p>
        </p:txBody>
      </p:sp>
      <p:sp>
        <p:nvSpPr>
          <p:cNvPr id="9" name="Rectangle 8">
            <a:extLst>
              <a:ext uri="{FF2B5EF4-FFF2-40B4-BE49-F238E27FC236}">
                <a16:creationId xmlns:a16="http://schemas.microsoft.com/office/drawing/2014/main" id="{69DDA1DD-531C-DD4C-B3C5-A0CFE4B782C8}"/>
              </a:ext>
            </a:extLst>
          </p:cNvPr>
          <p:cNvSpPr/>
          <p:nvPr/>
        </p:nvSpPr>
        <p:spPr>
          <a:xfrm>
            <a:off x="37337761" y="2162175"/>
            <a:ext cx="3335777" cy="1800226"/>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IMG2</a:t>
            </a:r>
            <a:endParaRPr lang="en-GB" sz="7200" dirty="0"/>
          </a:p>
        </p:txBody>
      </p:sp>
      <p:pic>
        <p:nvPicPr>
          <p:cNvPr id="40" name="Picture 39">
            <a:extLst>
              <a:ext uri="{FF2B5EF4-FFF2-40B4-BE49-F238E27FC236}">
                <a16:creationId xmlns:a16="http://schemas.microsoft.com/office/drawing/2014/main" id="{8DBB2A26-C408-4273-B81F-7D004945C4F2}"/>
              </a:ext>
            </a:extLst>
          </p:cNvPr>
          <p:cNvPicPr>
            <a:picLocks noChangeAspect="1"/>
          </p:cNvPicPr>
          <p:nvPr/>
        </p:nvPicPr>
        <p:blipFill rotWithShape="1">
          <a:blip r:embed="rId13"/>
          <a:srcRect r="62384" b="38218"/>
          <a:stretch/>
        </p:blipFill>
        <p:spPr>
          <a:xfrm>
            <a:off x="38943384" y="304334"/>
            <a:ext cx="2713227" cy="2169223"/>
          </a:xfrm>
          <a:prstGeom prst="rect">
            <a:avLst/>
          </a:prstGeom>
          <a:ln w="76200">
            <a:solidFill>
              <a:srgbClr val="F323CB"/>
            </a:solidFill>
          </a:ln>
        </p:spPr>
      </p:pic>
      <p:sp>
        <p:nvSpPr>
          <p:cNvPr id="10" name="Rectangle 9">
            <a:extLst>
              <a:ext uri="{FF2B5EF4-FFF2-40B4-BE49-F238E27FC236}">
                <a16:creationId xmlns:a16="http://schemas.microsoft.com/office/drawing/2014/main" id="{90642187-EB3E-4AC8-AF06-09EE5A377AAB}"/>
              </a:ext>
            </a:extLst>
          </p:cNvPr>
          <p:cNvSpPr/>
          <p:nvPr/>
        </p:nvSpPr>
        <p:spPr>
          <a:xfrm>
            <a:off x="33851850" y="4998267"/>
            <a:ext cx="3173669" cy="24456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IMG3</a:t>
            </a:r>
            <a:endParaRPr lang="en-GB" dirty="0"/>
          </a:p>
        </p:txBody>
      </p:sp>
      <p:sp>
        <p:nvSpPr>
          <p:cNvPr id="11" name="Rectangle 10">
            <a:extLst>
              <a:ext uri="{FF2B5EF4-FFF2-40B4-BE49-F238E27FC236}">
                <a16:creationId xmlns:a16="http://schemas.microsoft.com/office/drawing/2014/main" id="{36282BB8-6B54-09C4-2297-77675B58D42B}"/>
              </a:ext>
            </a:extLst>
          </p:cNvPr>
          <p:cNvSpPr/>
          <p:nvPr/>
        </p:nvSpPr>
        <p:spPr>
          <a:xfrm>
            <a:off x="37369888" y="5106597"/>
            <a:ext cx="3087442" cy="3268133"/>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IMG4</a:t>
            </a:r>
            <a:endParaRPr lang="en-GB" dirty="0"/>
          </a:p>
        </p:txBody>
      </p:sp>
      <p:sp>
        <p:nvSpPr>
          <p:cNvPr id="12" name="Rectangle 11">
            <a:extLst>
              <a:ext uri="{FF2B5EF4-FFF2-40B4-BE49-F238E27FC236}">
                <a16:creationId xmlns:a16="http://schemas.microsoft.com/office/drawing/2014/main" id="{B69285CD-465E-7831-6F23-31F6F2CB22C9}"/>
              </a:ext>
            </a:extLst>
          </p:cNvPr>
          <p:cNvSpPr/>
          <p:nvPr/>
        </p:nvSpPr>
        <p:spPr>
          <a:xfrm>
            <a:off x="34293810" y="9775012"/>
            <a:ext cx="6022522" cy="317697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t>IMG5</a:t>
            </a:r>
            <a:endParaRPr lang="en-GB" dirty="0"/>
          </a:p>
        </p:txBody>
      </p:sp>
      <p:cxnSp>
        <p:nvCxnSpPr>
          <p:cNvPr id="45" name="Connector: Elbow 44">
            <a:extLst>
              <a:ext uri="{FF2B5EF4-FFF2-40B4-BE49-F238E27FC236}">
                <a16:creationId xmlns:a16="http://schemas.microsoft.com/office/drawing/2014/main" id="{D566E396-6A53-4DCC-B974-352F88D749A2}"/>
              </a:ext>
            </a:extLst>
          </p:cNvPr>
          <p:cNvCxnSpPr>
            <a:cxnSpLocks/>
            <a:stCxn id="44" idx="3"/>
            <a:endCxn id="43" idx="1"/>
          </p:cNvCxnSpPr>
          <p:nvPr/>
        </p:nvCxnSpPr>
        <p:spPr>
          <a:xfrm flipV="1">
            <a:off x="24902160" y="5396116"/>
            <a:ext cx="8335631" cy="11183750"/>
          </a:xfrm>
          <a:prstGeom prst="bentConnector3">
            <a:avLst>
              <a:gd name="adj1" fmla="val 50000"/>
            </a:avLst>
          </a:prstGeom>
          <a:ln w="38100">
            <a:solidFill>
              <a:srgbClr val="FF33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85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4E02F-40E4-4C87-B037-8FC0A20B7521}"/>
              </a:ext>
            </a:extLst>
          </p:cNvPr>
          <p:cNvSpPr>
            <a:spLocks noGrp="1"/>
          </p:cNvSpPr>
          <p:nvPr>
            <p:ph type="body" sz="quarter" idx="10"/>
          </p:nvPr>
        </p:nvSpPr>
        <p:spPr>
          <a:xfrm>
            <a:off x="9008360" y="10590289"/>
            <a:ext cx="32381077" cy="12881721"/>
          </a:xfrm>
        </p:spPr>
        <p:txBody>
          <a:bodyPr/>
          <a:lstStyle/>
          <a:p>
            <a:pPr defTabSz="720000">
              <a:buClr>
                <a:srgbClr val="FF0000"/>
              </a:buClr>
              <a:tabLst>
                <a:tab pos="28800000" algn="r"/>
              </a:tabLst>
            </a:pPr>
            <a:r>
              <a:rPr lang="en-US" sz="7200" dirty="0"/>
              <a:t> Overview		p. 3</a:t>
            </a:r>
          </a:p>
          <a:p>
            <a:pPr defTabSz="720000">
              <a:buClr>
                <a:srgbClr val="FF0000"/>
              </a:buClr>
              <a:tabLst>
                <a:tab pos="28800000" algn="r"/>
              </a:tabLst>
            </a:pPr>
            <a:r>
              <a:rPr lang="en-US" sz="7200" dirty="0"/>
              <a:t> Installation		p. 5</a:t>
            </a:r>
          </a:p>
          <a:p>
            <a:pPr defTabSz="720000">
              <a:buClr>
                <a:srgbClr val="FF0000"/>
              </a:buClr>
              <a:tabLst>
                <a:tab pos="28800000" algn="r"/>
              </a:tabLst>
            </a:pPr>
            <a:r>
              <a:rPr lang="en-US" sz="7200" dirty="0"/>
              <a:t> Word Audit Tool		p. 8</a:t>
            </a:r>
          </a:p>
          <a:p>
            <a:pPr defTabSz="720000">
              <a:buClr>
                <a:srgbClr val="FF0000"/>
              </a:buClr>
              <a:tabLst>
                <a:tab pos="28800000" algn="r"/>
              </a:tabLst>
            </a:pPr>
            <a:r>
              <a:rPr lang="en-US" sz="7200" dirty="0"/>
              <a:t> Word Document Management Tool		p. 33</a:t>
            </a:r>
          </a:p>
          <a:p>
            <a:pPr lvl="1" defTabSz="720000">
              <a:buClr>
                <a:srgbClr val="FF0000"/>
              </a:buClr>
              <a:tabLst>
                <a:tab pos="28800000" algn="r"/>
              </a:tabLst>
            </a:pPr>
            <a:r>
              <a:rPr lang="en-US" sz="6600" dirty="0"/>
              <a:t> Policy Manager		p. 34</a:t>
            </a:r>
          </a:p>
          <a:p>
            <a:pPr lvl="1" defTabSz="720000">
              <a:buClr>
                <a:srgbClr val="FF0000"/>
              </a:buClr>
              <a:tabLst>
                <a:tab pos="28800000" algn="r"/>
              </a:tabLst>
            </a:pPr>
            <a:r>
              <a:rPr lang="en-US" sz="6600" dirty="0"/>
              <a:t> Processing Record Manager		p. 48</a:t>
            </a:r>
          </a:p>
          <a:p>
            <a:pPr defTabSz="720000">
              <a:buClr>
                <a:srgbClr val="FF0000"/>
              </a:buClr>
              <a:tabLst>
                <a:tab pos="28800000" algn="r"/>
              </a:tabLst>
            </a:pPr>
            <a:r>
              <a:rPr lang="en-US" sz="7200" dirty="0"/>
              <a:t> Excel Tools		p. 54</a:t>
            </a:r>
          </a:p>
          <a:p>
            <a:pPr lvl="1" defTabSz="720000">
              <a:buClr>
                <a:srgbClr val="FF0000"/>
              </a:buClr>
              <a:tabLst>
                <a:tab pos="28800000" algn="r"/>
              </a:tabLst>
            </a:pPr>
            <a:r>
              <a:rPr lang="en-US" sz="6600" dirty="0"/>
              <a:t>  Processing Record Migration		p. 55</a:t>
            </a:r>
          </a:p>
          <a:p>
            <a:pPr lvl="1" defTabSz="720000">
              <a:buClr>
                <a:srgbClr val="FF0000"/>
              </a:buClr>
              <a:tabLst>
                <a:tab pos="28800000" algn="r"/>
              </a:tabLst>
            </a:pPr>
            <a:r>
              <a:rPr lang="en-US" sz="6600" dirty="0"/>
              <a:t>  Processing Record Management		p. 62</a:t>
            </a:r>
          </a:p>
          <a:p>
            <a:pPr lvl="1" defTabSz="720000">
              <a:buClr>
                <a:srgbClr val="FF0000"/>
              </a:buClr>
              <a:tabLst>
                <a:tab pos="28800000" algn="r"/>
              </a:tabLst>
            </a:pPr>
            <a:r>
              <a:rPr lang="en-US" sz="6600" dirty="0"/>
              <a:t>  </a:t>
            </a:r>
            <a:r>
              <a:rPr lang="en-US" sz="6600" strike="sngStrike" dirty="0"/>
              <a:t>Timesheet Management</a:t>
            </a:r>
            <a:r>
              <a:rPr lang="en-US" sz="6600" dirty="0"/>
              <a:t>		p. 62</a:t>
            </a:r>
          </a:p>
          <a:p>
            <a:pPr lvl="1" defTabSz="720000">
              <a:buClr>
                <a:srgbClr val="FF0000"/>
              </a:buClr>
              <a:tabLst>
                <a:tab pos="28800000" algn="r"/>
              </a:tabLst>
            </a:pPr>
            <a:r>
              <a:rPr lang="en-US" sz="6600" dirty="0"/>
              <a:t>  Excel Features		p. 63</a:t>
            </a:r>
          </a:p>
          <a:p>
            <a:pPr defTabSz="720000">
              <a:buClr>
                <a:srgbClr val="FF0000"/>
              </a:buClr>
              <a:tabLst>
                <a:tab pos="28800000" algn="r"/>
              </a:tabLst>
            </a:pPr>
            <a:r>
              <a:rPr lang="en-US" sz="7200" dirty="0"/>
              <a:t> Utility Tools		p. 64</a:t>
            </a:r>
          </a:p>
        </p:txBody>
      </p:sp>
    </p:spTree>
    <p:extLst>
      <p:ext uri="{BB962C8B-B14F-4D97-AF65-F5344CB8AC3E}">
        <p14:creationId xmlns:p14="http://schemas.microsoft.com/office/powerpoint/2010/main" val="2272745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8DAD14AB-5B3B-465C-8930-C9A89D711F6B}"/>
              </a:ext>
            </a:extLst>
          </p:cNvPr>
          <p:cNvPicPr>
            <a:picLocks noChangeAspect="1"/>
          </p:cNvPicPr>
          <p:nvPr/>
        </p:nvPicPr>
        <p:blipFill>
          <a:blip r:embed="rId2"/>
          <a:srcRect/>
          <a:stretch/>
        </p:blipFill>
        <p:spPr>
          <a:xfrm>
            <a:off x="10405458" y="4630988"/>
            <a:ext cx="28052488" cy="16716566"/>
          </a:xfrm>
          <a:prstGeom prst="rect">
            <a:avLst/>
          </a:prstGeom>
          <a:solidFill>
            <a:srgbClr val="80FFFF"/>
          </a:solidFill>
          <a:ln w="57150">
            <a:solidFill>
              <a:srgbClr val="00B0F0"/>
            </a:solidFill>
          </a:ln>
        </p:spPr>
      </p:pic>
      <p:grpSp>
        <p:nvGrpSpPr>
          <p:cNvPr id="2" name="Group 1">
            <a:extLst>
              <a:ext uri="{FF2B5EF4-FFF2-40B4-BE49-F238E27FC236}">
                <a16:creationId xmlns:a16="http://schemas.microsoft.com/office/drawing/2014/main" id="{E76257C9-34AD-48D5-8ADF-ED893EC15774}"/>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841F8FCC-3179-45BA-AB4F-99EE7735920A}"/>
                </a:ext>
              </a:extLst>
            </p:cNvPr>
            <p:cNvSpPr txBox="1"/>
            <p:nvPr/>
          </p:nvSpPr>
          <p:spPr>
            <a:xfrm>
              <a:off x="12858197" y="28213079"/>
              <a:ext cx="3474720" cy="584775"/>
            </a:xfrm>
            <a:prstGeom prst="rect">
              <a:avLst/>
            </a:prstGeom>
            <a:solidFill>
              <a:schemeClr val="accent5">
                <a:lumMod val="20000"/>
                <a:lumOff val="80000"/>
              </a:schemeClr>
            </a:solidFill>
          </p:spPr>
          <p:txBody>
            <a:bodyPr wrap="square" rtlCol="0">
              <a:spAutoFit/>
            </a:bodyPr>
            <a:lstStyle/>
            <a:p>
              <a:pPr algn="ctr"/>
              <a:r>
                <a:rPr lang="fr-FR" sz="3200" dirty="0">
                  <a:latin typeface="Bahnschrift Light Condensed" panose="020B0502040204020203" pitchFamily="34" charset="0"/>
                </a:rPr>
                <a:t>INTERNAL</a:t>
              </a:r>
              <a:endParaRPr lang="en-US" sz="32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B7F448A0-76FB-44DF-98D5-44E32B9F3594}"/>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edition/export interface of ARIANA tool</a:t>
              </a:r>
            </a:p>
          </p:txBody>
        </p:sp>
        <p:sp>
          <p:nvSpPr>
            <p:cNvPr id="11" name="TextBox 10">
              <a:extLst>
                <a:ext uri="{FF2B5EF4-FFF2-40B4-BE49-F238E27FC236}">
                  <a16:creationId xmlns:a16="http://schemas.microsoft.com/office/drawing/2014/main" id="{D2255AAC-4FEC-4F08-979E-A1AC9BC2C8E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Guide-6</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Main Interface</a:t>
              </a:r>
            </a:p>
          </p:txBody>
        </p:sp>
      </p:grpSp>
      <p:sp>
        <p:nvSpPr>
          <p:cNvPr id="12" name="Arrow: Right 11">
            <a:extLst>
              <a:ext uri="{FF2B5EF4-FFF2-40B4-BE49-F238E27FC236}">
                <a16:creationId xmlns:a16="http://schemas.microsoft.com/office/drawing/2014/main" id="{A3725EB9-2782-4F45-A3DE-24CC30127B7F}"/>
              </a:ext>
            </a:extLst>
          </p:cNvPr>
          <p:cNvSpPr/>
          <p:nvPr/>
        </p:nvSpPr>
        <p:spPr>
          <a:xfrm>
            <a:off x="9236471" y="9736271"/>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TextBox 15">
            <a:extLst>
              <a:ext uri="{FF2B5EF4-FFF2-40B4-BE49-F238E27FC236}">
                <a16:creationId xmlns:a16="http://schemas.microsoft.com/office/drawing/2014/main" id="{29987681-9265-4BEB-A4B5-22FA8CACB587}"/>
              </a:ext>
            </a:extLst>
          </p:cNvPr>
          <p:cNvSpPr txBox="1"/>
          <p:nvPr/>
        </p:nvSpPr>
        <p:spPr>
          <a:xfrm>
            <a:off x="21467692" y="22184956"/>
            <a:ext cx="5971309" cy="646331"/>
          </a:xfrm>
          <a:prstGeom prst="rect">
            <a:avLst/>
          </a:prstGeom>
          <a:noFill/>
          <a:ln>
            <a:solidFill>
              <a:srgbClr val="FF00FF"/>
            </a:solidFill>
          </a:ln>
        </p:spPr>
        <p:txBody>
          <a:bodyPr wrap="square" rtlCol="0">
            <a:spAutoFit/>
          </a:bodyPr>
          <a:lstStyle/>
          <a:p>
            <a:pPr algn="ctr"/>
            <a:r>
              <a:rPr lang="en-US" sz="3600" dirty="0">
                <a:latin typeface="Bahnschrift Condensed" panose="020B0502040204020203" pitchFamily="34" charset="0"/>
              </a:rPr>
              <a:t>Editable content of control</a:t>
            </a:r>
          </a:p>
        </p:txBody>
      </p:sp>
      <p:sp>
        <p:nvSpPr>
          <p:cNvPr id="82" name="TextBox 81">
            <a:extLst>
              <a:ext uri="{FF2B5EF4-FFF2-40B4-BE49-F238E27FC236}">
                <a16:creationId xmlns:a16="http://schemas.microsoft.com/office/drawing/2014/main" id="{A9E3A589-42E9-487C-BC44-DF2777ACA807}"/>
              </a:ext>
            </a:extLst>
          </p:cNvPr>
          <p:cNvSpPr txBox="1"/>
          <p:nvPr/>
        </p:nvSpPr>
        <p:spPr>
          <a:xfrm>
            <a:off x="707314" y="9684612"/>
            <a:ext cx="845559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display the list of domains for chosen chapter </a:t>
            </a:r>
          </a:p>
        </p:txBody>
      </p:sp>
      <p:sp>
        <p:nvSpPr>
          <p:cNvPr id="57" name="TextBox 56">
            <a:extLst>
              <a:ext uri="{FF2B5EF4-FFF2-40B4-BE49-F238E27FC236}">
                <a16:creationId xmlns:a16="http://schemas.microsoft.com/office/drawing/2014/main" id="{F77CD97A-1D6E-4182-A88C-DDFF7DE4D599}"/>
              </a:ext>
            </a:extLst>
          </p:cNvPr>
          <p:cNvSpPr txBox="1"/>
          <p:nvPr/>
        </p:nvSpPr>
        <p:spPr>
          <a:xfrm>
            <a:off x="12577915" y="19696553"/>
            <a:ext cx="7200000" cy="1015663"/>
          </a:xfrm>
          <a:prstGeom prst="rect">
            <a:avLst/>
          </a:prstGeom>
          <a:noFill/>
        </p:spPr>
        <p:txBody>
          <a:bodyPr wrap="square" rtlCol="0">
            <a:spAutoFit/>
          </a:bodyPr>
          <a:lstStyle/>
          <a:p>
            <a:pPr algn="ctr"/>
            <a:r>
              <a:rPr lang="en-US" sz="6000" dirty="0">
                <a:solidFill>
                  <a:srgbClr val="FF0000"/>
                </a:solidFill>
                <a:latin typeface="Bahnschrift Condensed" panose="020B0502040204020203" pitchFamily="34" charset="0"/>
              </a:rPr>
              <a:t>Evidence/Findings</a:t>
            </a:r>
          </a:p>
        </p:txBody>
      </p:sp>
      <p:sp>
        <p:nvSpPr>
          <p:cNvPr id="58" name="TextBox 57">
            <a:extLst>
              <a:ext uri="{FF2B5EF4-FFF2-40B4-BE49-F238E27FC236}">
                <a16:creationId xmlns:a16="http://schemas.microsoft.com/office/drawing/2014/main" id="{B4006E48-A331-488A-80A4-ACE02EE6CA71}"/>
              </a:ext>
            </a:extLst>
          </p:cNvPr>
          <p:cNvSpPr txBox="1"/>
          <p:nvPr/>
        </p:nvSpPr>
        <p:spPr>
          <a:xfrm>
            <a:off x="30034981" y="19696553"/>
            <a:ext cx="7200000" cy="1015663"/>
          </a:xfrm>
          <a:prstGeom prst="rect">
            <a:avLst/>
          </a:prstGeom>
          <a:noFill/>
        </p:spPr>
        <p:txBody>
          <a:bodyPr wrap="square" rtlCol="0">
            <a:spAutoFit/>
          </a:bodyPr>
          <a:lstStyle/>
          <a:p>
            <a:pPr algn="ctr"/>
            <a:r>
              <a:rPr lang="en-US" sz="6000" dirty="0">
                <a:solidFill>
                  <a:srgbClr val="FF0000"/>
                </a:solidFill>
                <a:latin typeface="Bahnschrift Condensed" panose="020B0502040204020203" pitchFamily="34" charset="0"/>
              </a:rPr>
              <a:t>Results</a:t>
            </a:r>
          </a:p>
        </p:txBody>
      </p:sp>
      <p:sp>
        <p:nvSpPr>
          <p:cNvPr id="59" name="TextBox 58">
            <a:extLst>
              <a:ext uri="{FF2B5EF4-FFF2-40B4-BE49-F238E27FC236}">
                <a16:creationId xmlns:a16="http://schemas.microsoft.com/office/drawing/2014/main" id="{CDEAAD81-5DC5-4BE5-A190-2589998BB60A}"/>
              </a:ext>
            </a:extLst>
          </p:cNvPr>
          <p:cNvSpPr txBox="1"/>
          <p:nvPr/>
        </p:nvSpPr>
        <p:spPr>
          <a:xfrm>
            <a:off x="28398715" y="13389747"/>
            <a:ext cx="6024335" cy="1015663"/>
          </a:xfrm>
          <a:prstGeom prst="rect">
            <a:avLst/>
          </a:prstGeom>
          <a:noFill/>
        </p:spPr>
        <p:txBody>
          <a:bodyPr wrap="square" rtlCol="0">
            <a:spAutoFit/>
          </a:bodyPr>
          <a:lstStyle/>
          <a:p>
            <a:pPr algn="r"/>
            <a:r>
              <a:rPr lang="fr-FR" sz="6000" dirty="0">
                <a:solidFill>
                  <a:srgbClr val="FF0000"/>
                </a:solidFill>
                <a:latin typeface="Bahnschrift Condensed" panose="020B0502040204020203" pitchFamily="34" charset="0"/>
              </a:rPr>
              <a:t>Checks</a:t>
            </a:r>
            <a:endParaRPr lang="en-US" sz="6000" dirty="0">
              <a:solidFill>
                <a:srgbClr val="FF0000"/>
              </a:solidFill>
              <a:latin typeface="Bahnschrift Condensed" panose="020B0502040204020203" pitchFamily="34" charset="0"/>
            </a:endParaRPr>
          </a:p>
        </p:txBody>
      </p:sp>
      <p:sp>
        <p:nvSpPr>
          <p:cNvPr id="60" name="TextBox 59">
            <a:extLst>
              <a:ext uri="{FF2B5EF4-FFF2-40B4-BE49-F238E27FC236}">
                <a16:creationId xmlns:a16="http://schemas.microsoft.com/office/drawing/2014/main" id="{159FCF9F-A6C2-441C-BC88-C1673B7FAA4C}"/>
              </a:ext>
            </a:extLst>
          </p:cNvPr>
          <p:cNvSpPr txBox="1"/>
          <p:nvPr/>
        </p:nvSpPr>
        <p:spPr>
          <a:xfrm>
            <a:off x="31667549" y="10272293"/>
            <a:ext cx="4622314" cy="1015663"/>
          </a:xfrm>
          <a:prstGeom prst="rect">
            <a:avLst/>
          </a:prstGeom>
          <a:noFill/>
        </p:spPr>
        <p:txBody>
          <a:bodyPr wrap="square" rtlCol="0">
            <a:spAutoFit/>
          </a:bodyPr>
          <a:lstStyle/>
          <a:p>
            <a:pPr algn="ctr"/>
            <a:r>
              <a:rPr lang="fr-FR" sz="6000" dirty="0">
                <a:solidFill>
                  <a:srgbClr val="FF0000"/>
                </a:solidFill>
                <a:latin typeface="Bahnschrift Condensed" panose="020B0502040204020203" pitchFamily="34" charset="0"/>
              </a:rPr>
              <a:t>Description</a:t>
            </a:r>
            <a:endParaRPr lang="en-US" sz="6000" dirty="0">
              <a:solidFill>
                <a:srgbClr val="FF0000"/>
              </a:solidFill>
              <a:latin typeface="Bahnschrift Condensed" panose="020B0502040204020203" pitchFamily="34" charset="0"/>
            </a:endParaRPr>
          </a:p>
        </p:txBody>
      </p:sp>
      <p:sp>
        <p:nvSpPr>
          <p:cNvPr id="61" name="TextBox 60">
            <a:extLst>
              <a:ext uri="{FF2B5EF4-FFF2-40B4-BE49-F238E27FC236}">
                <a16:creationId xmlns:a16="http://schemas.microsoft.com/office/drawing/2014/main" id="{FB3747BD-8DD8-4AD3-8B23-197F7B37529F}"/>
              </a:ext>
            </a:extLst>
          </p:cNvPr>
          <p:cNvSpPr txBox="1"/>
          <p:nvPr/>
        </p:nvSpPr>
        <p:spPr>
          <a:xfrm>
            <a:off x="30336651" y="15807861"/>
            <a:ext cx="4578459" cy="1015663"/>
          </a:xfrm>
          <a:prstGeom prst="rect">
            <a:avLst/>
          </a:prstGeom>
          <a:noFill/>
        </p:spPr>
        <p:txBody>
          <a:bodyPr wrap="square" rtlCol="0">
            <a:spAutoFit/>
          </a:bodyPr>
          <a:lstStyle/>
          <a:p>
            <a:pPr algn="r"/>
            <a:r>
              <a:rPr lang="en-US" sz="6000" dirty="0">
                <a:solidFill>
                  <a:srgbClr val="FF0000"/>
                </a:solidFill>
                <a:latin typeface="Bahnschrift Condensed" panose="020B0502040204020203" pitchFamily="34" charset="0"/>
              </a:rPr>
              <a:t>Guidance</a:t>
            </a:r>
          </a:p>
        </p:txBody>
      </p:sp>
      <p:sp>
        <p:nvSpPr>
          <p:cNvPr id="72" name="TextBox 71">
            <a:extLst>
              <a:ext uri="{FF2B5EF4-FFF2-40B4-BE49-F238E27FC236}">
                <a16:creationId xmlns:a16="http://schemas.microsoft.com/office/drawing/2014/main" id="{0893D0C4-E9EA-4E66-B4E1-9A8277091693}"/>
              </a:ext>
            </a:extLst>
          </p:cNvPr>
          <p:cNvSpPr txBox="1"/>
          <p:nvPr/>
        </p:nvSpPr>
        <p:spPr>
          <a:xfrm>
            <a:off x="902744" y="10366170"/>
            <a:ext cx="826016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display the list of controls for chosen domain </a:t>
            </a:r>
          </a:p>
        </p:txBody>
      </p:sp>
      <p:sp>
        <p:nvSpPr>
          <p:cNvPr id="73" name="Arrow: Right 72">
            <a:extLst>
              <a:ext uri="{FF2B5EF4-FFF2-40B4-BE49-F238E27FC236}">
                <a16:creationId xmlns:a16="http://schemas.microsoft.com/office/drawing/2014/main" id="{D1BCCEF2-4179-4E91-B816-EC63E57C9F78}"/>
              </a:ext>
            </a:extLst>
          </p:cNvPr>
          <p:cNvSpPr/>
          <p:nvPr/>
        </p:nvSpPr>
        <p:spPr>
          <a:xfrm>
            <a:off x="9210236" y="10453819"/>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5" name="TextBox 74">
            <a:extLst>
              <a:ext uri="{FF2B5EF4-FFF2-40B4-BE49-F238E27FC236}">
                <a16:creationId xmlns:a16="http://schemas.microsoft.com/office/drawing/2014/main" id="{56259586-FD2B-4A28-B1E6-9F137B75B9E5}"/>
              </a:ext>
            </a:extLst>
          </p:cNvPr>
          <p:cNvSpPr txBox="1"/>
          <p:nvPr/>
        </p:nvSpPr>
        <p:spPr>
          <a:xfrm>
            <a:off x="902744" y="11125591"/>
            <a:ext cx="826016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display the description of the chosen control </a:t>
            </a:r>
          </a:p>
        </p:txBody>
      </p:sp>
      <p:sp>
        <p:nvSpPr>
          <p:cNvPr id="76" name="Arrow: Right 75">
            <a:extLst>
              <a:ext uri="{FF2B5EF4-FFF2-40B4-BE49-F238E27FC236}">
                <a16:creationId xmlns:a16="http://schemas.microsoft.com/office/drawing/2014/main" id="{CA3BBA5E-728A-4230-A4B5-FC3A3D69095C}"/>
              </a:ext>
            </a:extLst>
          </p:cNvPr>
          <p:cNvSpPr/>
          <p:nvPr/>
        </p:nvSpPr>
        <p:spPr>
          <a:xfrm>
            <a:off x="9210236" y="11168449"/>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0" name="TextBox 79">
            <a:extLst>
              <a:ext uri="{FF2B5EF4-FFF2-40B4-BE49-F238E27FC236}">
                <a16:creationId xmlns:a16="http://schemas.microsoft.com/office/drawing/2014/main" id="{01D3C005-CFCA-447E-A696-61DA0F23A317}"/>
              </a:ext>
            </a:extLst>
          </p:cNvPr>
          <p:cNvSpPr txBox="1"/>
          <p:nvPr/>
        </p:nvSpPr>
        <p:spPr>
          <a:xfrm>
            <a:off x="3473413" y="12421455"/>
            <a:ext cx="5691783"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submit your changes</a:t>
            </a:r>
          </a:p>
        </p:txBody>
      </p:sp>
      <p:sp>
        <p:nvSpPr>
          <p:cNvPr id="81" name="Arrow: Right 80">
            <a:extLst>
              <a:ext uri="{FF2B5EF4-FFF2-40B4-BE49-F238E27FC236}">
                <a16:creationId xmlns:a16="http://schemas.microsoft.com/office/drawing/2014/main" id="{8EF5491A-E425-4EDF-A796-7EC5F4C07A95}"/>
              </a:ext>
            </a:extLst>
          </p:cNvPr>
          <p:cNvSpPr/>
          <p:nvPr/>
        </p:nvSpPr>
        <p:spPr>
          <a:xfrm>
            <a:off x="9236470" y="12449271"/>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TextBox 98">
            <a:extLst>
              <a:ext uri="{FF2B5EF4-FFF2-40B4-BE49-F238E27FC236}">
                <a16:creationId xmlns:a16="http://schemas.microsoft.com/office/drawing/2014/main" id="{29709932-51A5-4C44-B094-22D9D84AE7B7}"/>
              </a:ext>
            </a:extLst>
          </p:cNvPr>
          <p:cNvSpPr txBox="1"/>
          <p:nvPr/>
        </p:nvSpPr>
        <p:spPr>
          <a:xfrm>
            <a:off x="902744" y="13674491"/>
            <a:ext cx="826016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insert into Custom Excel DB</a:t>
            </a:r>
          </a:p>
        </p:txBody>
      </p:sp>
      <p:sp>
        <p:nvSpPr>
          <p:cNvPr id="100" name="Arrow: Right 99">
            <a:extLst>
              <a:ext uri="{FF2B5EF4-FFF2-40B4-BE49-F238E27FC236}">
                <a16:creationId xmlns:a16="http://schemas.microsoft.com/office/drawing/2014/main" id="{AAE3FD96-5983-4528-AE2E-139B7CA6FC2C}"/>
              </a:ext>
            </a:extLst>
          </p:cNvPr>
          <p:cNvSpPr/>
          <p:nvPr/>
        </p:nvSpPr>
        <p:spPr>
          <a:xfrm>
            <a:off x="9210236" y="13674461"/>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TextBox 108">
            <a:extLst>
              <a:ext uri="{FF2B5EF4-FFF2-40B4-BE49-F238E27FC236}">
                <a16:creationId xmlns:a16="http://schemas.microsoft.com/office/drawing/2014/main" id="{7232E4A2-DAB3-46BF-9AA2-43F378D7A453}"/>
              </a:ext>
            </a:extLst>
          </p:cNvPr>
          <p:cNvSpPr txBox="1"/>
          <p:nvPr/>
        </p:nvSpPr>
        <p:spPr>
          <a:xfrm>
            <a:off x="885742" y="14812044"/>
            <a:ext cx="826016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insert into your Word</a:t>
            </a:r>
          </a:p>
        </p:txBody>
      </p:sp>
      <p:sp>
        <p:nvSpPr>
          <p:cNvPr id="110" name="Arrow: Right 109">
            <a:extLst>
              <a:ext uri="{FF2B5EF4-FFF2-40B4-BE49-F238E27FC236}">
                <a16:creationId xmlns:a16="http://schemas.microsoft.com/office/drawing/2014/main" id="{73A9B0D9-38DC-48E3-B707-DF4AA7C94044}"/>
              </a:ext>
            </a:extLst>
          </p:cNvPr>
          <p:cNvSpPr/>
          <p:nvPr/>
        </p:nvSpPr>
        <p:spPr>
          <a:xfrm>
            <a:off x="9210236" y="14835747"/>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TextBox 111">
            <a:extLst>
              <a:ext uri="{FF2B5EF4-FFF2-40B4-BE49-F238E27FC236}">
                <a16:creationId xmlns:a16="http://schemas.microsoft.com/office/drawing/2014/main" id="{C9E91D05-9ADA-47EB-A229-0FAB9DE755E8}"/>
              </a:ext>
            </a:extLst>
          </p:cNvPr>
          <p:cNvSpPr txBox="1"/>
          <p:nvPr/>
        </p:nvSpPr>
        <p:spPr>
          <a:xfrm>
            <a:off x="950067" y="16025828"/>
            <a:ext cx="8260169" cy="523220"/>
          </a:xfrm>
          <a:prstGeom prst="rect">
            <a:avLst/>
          </a:prstGeom>
          <a:noFill/>
        </p:spPr>
        <p:txBody>
          <a:bodyPr wrap="square" rtlCol="0" anchor="ctr">
            <a:spAutoFit/>
          </a:bodyPr>
          <a:lstStyle/>
          <a:p>
            <a:pPr algn="r"/>
            <a:r>
              <a:rPr lang="en-US" sz="2800" dirty="0">
                <a:latin typeface="Bahnschrift Condensed" panose="020B0502040204020203" pitchFamily="34" charset="0"/>
              </a:rPr>
              <a:t>Click to display another standard </a:t>
            </a:r>
          </a:p>
        </p:txBody>
      </p:sp>
      <p:sp>
        <p:nvSpPr>
          <p:cNvPr id="113" name="Arrow: Right 112">
            <a:extLst>
              <a:ext uri="{FF2B5EF4-FFF2-40B4-BE49-F238E27FC236}">
                <a16:creationId xmlns:a16="http://schemas.microsoft.com/office/drawing/2014/main" id="{722CF691-1480-4C21-B9B4-CC3D052C094C}"/>
              </a:ext>
            </a:extLst>
          </p:cNvPr>
          <p:cNvSpPr/>
          <p:nvPr/>
        </p:nvSpPr>
        <p:spPr>
          <a:xfrm>
            <a:off x="9257559" y="16052152"/>
            <a:ext cx="1336101" cy="54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8" name="TextBox 117">
            <a:extLst>
              <a:ext uri="{FF2B5EF4-FFF2-40B4-BE49-F238E27FC236}">
                <a16:creationId xmlns:a16="http://schemas.microsoft.com/office/drawing/2014/main" id="{30B65B02-ED38-4CCE-ABEC-802E56E924A6}"/>
              </a:ext>
            </a:extLst>
          </p:cNvPr>
          <p:cNvSpPr txBox="1"/>
          <p:nvPr/>
        </p:nvSpPr>
        <p:spPr>
          <a:xfrm>
            <a:off x="12612089" y="7103856"/>
            <a:ext cx="3511888" cy="830997"/>
          </a:xfrm>
          <a:prstGeom prst="rect">
            <a:avLst/>
          </a:prstGeom>
          <a:solidFill>
            <a:schemeClr val="bg1"/>
          </a:solidFill>
        </p:spPr>
        <p:txBody>
          <a:bodyPr wrap="square" rtlCol="0">
            <a:spAutoFit/>
          </a:bodyPr>
          <a:lstStyle/>
          <a:p>
            <a:pPr algn="ctr"/>
            <a:r>
              <a:rPr lang="fr-FR" sz="4800" dirty="0">
                <a:solidFill>
                  <a:srgbClr val="FF0000"/>
                </a:solidFill>
                <a:latin typeface="Bahnschrift Condensed" panose="020B0502040204020203" pitchFamily="34" charset="0"/>
              </a:rPr>
              <a:t>List of </a:t>
            </a:r>
            <a:r>
              <a:rPr lang="fr-FR" sz="4800" dirty="0" err="1">
                <a:solidFill>
                  <a:srgbClr val="FF0000"/>
                </a:solidFill>
                <a:latin typeface="Bahnschrift Condensed" panose="020B0502040204020203" pitchFamily="34" charset="0"/>
              </a:rPr>
              <a:t>chapters</a:t>
            </a:r>
            <a:endParaRPr lang="en-US" sz="4800" dirty="0">
              <a:solidFill>
                <a:srgbClr val="FF0000"/>
              </a:solidFill>
              <a:latin typeface="Bahnschrift Condensed" panose="020B0502040204020203" pitchFamily="34" charset="0"/>
            </a:endParaRPr>
          </a:p>
        </p:txBody>
      </p:sp>
      <p:sp>
        <p:nvSpPr>
          <p:cNvPr id="119" name="TextBox 118">
            <a:extLst>
              <a:ext uri="{FF2B5EF4-FFF2-40B4-BE49-F238E27FC236}">
                <a16:creationId xmlns:a16="http://schemas.microsoft.com/office/drawing/2014/main" id="{08C07926-1A1E-453F-BCA2-6961741A95F5}"/>
              </a:ext>
            </a:extLst>
          </p:cNvPr>
          <p:cNvSpPr txBox="1"/>
          <p:nvPr/>
        </p:nvSpPr>
        <p:spPr>
          <a:xfrm>
            <a:off x="18070983" y="7134314"/>
            <a:ext cx="4567563" cy="830997"/>
          </a:xfrm>
          <a:prstGeom prst="rect">
            <a:avLst/>
          </a:prstGeom>
          <a:noFill/>
        </p:spPr>
        <p:txBody>
          <a:bodyPr wrap="square" rtlCol="0">
            <a:spAutoFit/>
          </a:bodyPr>
          <a:lstStyle/>
          <a:p>
            <a:pPr algn="ctr"/>
            <a:r>
              <a:rPr lang="fr-FR" sz="4800" dirty="0">
                <a:solidFill>
                  <a:srgbClr val="FF0000"/>
                </a:solidFill>
                <a:latin typeface="Bahnschrift Condensed" panose="020B0502040204020203" pitchFamily="34" charset="0"/>
              </a:rPr>
              <a:t>List of </a:t>
            </a:r>
            <a:r>
              <a:rPr lang="fr-FR" sz="4800" dirty="0" err="1">
                <a:solidFill>
                  <a:srgbClr val="FF0000"/>
                </a:solidFill>
                <a:latin typeface="Bahnschrift Condensed" panose="020B0502040204020203" pitchFamily="34" charset="0"/>
              </a:rPr>
              <a:t>domains</a:t>
            </a:r>
            <a:endParaRPr lang="en-US" sz="4800" dirty="0">
              <a:solidFill>
                <a:srgbClr val="FF0000"/>
              </a:solidFill>
              <a:latin typeface="Bahnschrift Condensed" panose="020B0502040204020203" pitchFamily="34" charset="0"/>
            </a:endParaRPr>
          </a:p>
        </p:txBody>
      </p:sp>
      <p:sp>
        <p:nvSpPr>
          <p:cNvPr id="120" name="TextBox 119">
            <a:extLst>
              <a:ext uri="{FF2B5EF4-FFF2-40B4-BE49-F238E27FC236}">
                <a16:creationId xmlns:a16="http://schemas.microsoft.com/office/drawing/2014/main" id="{CC001077-FAE3-4A4F-970B-E3163D69379B}"/>
              </a:ext>
            </a:extLst>
          </p:cNvPr>
          <p:cNvSpPr txBox="1"/>
          <p:nvPr/>
        </p:nvSpPr>
        <p:spPr>
          <a:xfrm>
            <a:off x="26047506" y="7041669"/>
            <a:ext cx="4728463" cy="830997"/>
          </a:xfrm>
          <a:prstGeom prst="rect">
            <a:avLst/>
          </a:prstGeom>
          <a:noFill/>
        </p:spPr>
        <p:txBody>
          <a:bodyPr wrap="square" rtlCol="0">
            <a:spAutoFit/>
          </a:bodyPr>
          <a:lstStyle/>
          <a:p>
            <a:pPr algn="ctr"/>
            <a:r>
              <a:rPr lang="fr-FR" sz="4800" dirty="0">
                <a:solidFill>
                  <a:srgbClr val="FF0000"/>
                </a:solidFill>
                <a:latin typeface="Bahnschrift Condensed" panose="020B0502040204020203" pitchFamily="34" charset="0"/>
              </a:rPr>
              <a:t>List of </a:t>
            </a:r>
            <a:r>
              <a:rPr lang="fr-FR" sz="4800" dirty="0" err="1">
                <a:solidFill>
                  <a:srgbClr val="FF0000"/>
                </a:solidFill>
                <a:latin typeface="Bahnschrift Condensed" panose="020B0502040204020203" pitchFamily="34" charset="0"/>
              </a:rPr>
              <a:t>controls</a:t>
            </a:r>
            <a:endParaRPr lang="en-US" sz="4800" dirty="0">
              <a:solidFill>
                <a:srgbClr val="FF0000"/>
              </a:solidFill>
              <a:latin typeface="Bahnschrift Condensed" panose="020B0502040204020203" pitchFamily="34" charset="0"/>
            </a:endParaRPr>
          </a:p>
        </p:txBody>
      </p:sp>
      <p:sp>
        <p:nvSpPr>
          <p:cNvPr id="13" name="Oval 12">
            <a:extLst>
              <a:ext uri="{FF2B5EF4-FFF2-40B4-BE49-F238E27FC236}">
                <a16:creationId xmlns:a16="http://schemas.microsoft.com/office/drawing/2014/main" id="{3183FAB4-3B83-49A2-8308-DC8A9888C7BD}"/>
              </a:ext>
            </a:extLst>
          </p:cNvPr>
          <p:cNvSpPr/>
          <p:nvPr/>
        </p:nvSpPr>
        <p:spPr>
          <a:xfrm>
            <a:off x="31865108" y="10550969"/>
            <a:ext cx="540000" cy="540000"/>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1" name="Oval 120">
            <a:extLst>
              <a:ext uri="{FF2B5EF4-FFF2-40B4-BE49-F238E27FC236}">
                <a16:creationId xmlns:a16="http://schemas.microsoft.com/office/drawing/2014/main" id="{3EDA7A46-2F8F-4D5A-9903-CBDFB17E990C}"/>
              </a:ext>
            </a:extLst>
          </p:cNvPr>
          <p:cNvSpPr/>
          <p:nvPr/>
        </p:nvSpPr>
        <p:spPr>
          <a:xfrm>
            <a:off x="18699421" y="19916483"/>
            <a:ext cx="540000" cy="575803"/>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Oval 121">
            <a:extLst>
              <a:ext uri="{FF2B5EF4-FFF2-40B4-BE49-F238E27FC236}">
                <a16:creationId xmlns:a16="http://schemas.microsoft.com/office/drawing/2014/main" id="{B74EF25E-A0B7-47EC-97B1-219E0B0AA372}"/>
              </a:ext>
            </a:extLst>
          </p:cNvPr>
          <p:cNvSpPr/>
          <p:nvPr/>
        </p:nvSpPr>
        <p:spPr>
          <a:xfrm>
            <a:off x="31865108" y="19934384"/>
            <a:ext cx="540000" cy="540000"/>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DF252A6B-829E-4A6B-A7D3-BB11B4C4113F}"/>
              </a:ext>
            </a:extLst>
          </p:cNvPr>
          <p:cNvSpPr/>
          <p:nvPr/>
        </p:nvSpPr>
        <p:spPr>
          <a:xfrm>
            <a:off x="31865108" y="13686546"/>
            <a:ext cx="540000" cy="540000"/>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4" name="Oval 123">
            <a:extLst>
              <a:ext uri="{FF2B5EF4-FFF2-40B4-BE49-F238E27FC236}">
                <a16:creationId xmlns:a16="http://schemas.microsoft.com/office/drawing/2014/main" id="{B49F1210-CF11-4638-92E5-C616506238CD}"/>
              </a:ext>
            </a:extLst>
          </p:cNvPr>
          <p:cNvSpPr/>
          <p:nvPr/>
        </p:nvSpPr>
        <p:spPr>
          <a:xfrm>
            <a:off x="31865108" y="16112947"/>
            <a:ext cx="540000" cy="540000"/>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Oval 124">
            <a:extLst>
              <a:ext uri="{FF2B5EF4-FFF2-40B4-BE49-F238E27FC236}">
                <a16:creationId xmlns:a16="http://schemas.microsoft.com/office/drawing/2014/main" id="{99484498-282C-4729-B33B-7273CDB7AAC5}"/>
              </a:ext>
            </a:extLst>
          </p:cNvPr>
          <p:cNvSpPr/>
          <p:nvPr/>
        </p:nvSpPr>
        <p:spPr>
          <a:xfrm>
            <a:off x="35456357" y="7702526"/>
            <a:ext cx="540000" cy="540000"/>
          </a:xfrm>
          <a:prstGeom prst="ellipse">
            <a:avLst/>
          </a:prstGeom>
          <a:solidFill>
            <a:srgbClr val="F323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27" name="Connector: Elbow 126">
            <a:extLst>
              <a:ext uri="{FF2B5EF4-FFF2-40B4-BE49-F238E27FC236}">
                <a16:creationId xmlns:a16="http://schemas.microsoft.com/office/drawing/2014/main" id="{10E56800-276D-4004-B141-8908552AF168}"/>
              </a:ext>
            </a:extLst>
          </p:cNvPr>
          <p:cNvCxnSpPr>
            <a:cxnSpLocks/>
            <a:stCxn id="16" idx="0"/>
            <a:endCxn id="121" idx="6"/>
          </p:cNvCxnSpPr>
          <p:nvPr/>
        </p:nvCxnSpPr>
        <p:spPr>
          <a:xfrm rot="16200000" flipV="1">
            <a:off x="20856099" y="18587708"/>
            <a:ext cx="1980571" cy="5213926"/>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A0BCE96-837E-4C1E-A768-27FD25DD709F}"/>
              </a:ext>
            </a:extLst>
          </p:cNvPr>
          <p:cNvCxnSpPr>
            <a:cxnSpLocks/>
            <a:stCxn id="16" idx="0"/>
            <a:endCxn id="122" idx="2"/>
          </p:cNvCxnSpPr>
          <p:nvPr/>
        </p:nvCxnSpPr>
        <p:spPr>
          <a:xfrm rot="5400000" flipH="1" flipV="1">
            <a:off x="27168941" y="17488790"/>
            <a:ext cx="1980572" cy="7411761"/>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9" name="Connector: Elbow 127">
            <a:extLst>
              <a:ext uri="{FF2B5EF4-FFF2-40B4-BE49-F238E27FC236}">
                <a16:creationId xmlns:a16="http://schemas.microsoft.com/office/drawing/2014/main" id="{6620B298-8DCA-47ED-B061-9BD3AA44BC16}"/>
              </a:ext>
            </a:extLst>
          </p:cNvPr>
          <p:cNvCxnSpPr>
            <a:cxnSpLocks/>
            <a:stCxn id="16" idx="0"/>
            <a:endCxn id="124" idx="2"/>
          </p:cNvCxnSpPr>
          <p:nvPr/>
        </p:nvCxnSpPr>
        <p:spPr>
          <a:xfrm rot="5400000" flipH="1" flipV="1">
            <a:off x="25258223" y="15578072"/>
            <a:ext cx="5802009" cy="7411761"/>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0" name="Connector: Elbow 127">
            <a:extLst>
              <a:ext uri="{FF2B5EF4-FFF2-40B4-BE49-F238E27FC236}">
                <a16:creationId xmlns:a16="http://schemas.microsoft.com/office/drawing/2014/main" id="{E8C2FB3B-0B9A-4D98-B01D-46810AD5100F}"/>
              </a:ext>
            </a:extLst>
          </p:cNvPr>
          <p:cNvCxnSpPr>
            <a:cxnSpLocks/>
            <a:stCxn id="16" idx="0"/>
            <a:endCxn id="123" idx="2"/>
          </p:cNvCxnSpPr>
          <p:nvPr/>
        </p:nvCxnSpPr>
        <p:spPr>
          <a:xfrm rot="5400000" flipH="1" flipV="1">
            <a:off x="24045022" y="14364871"/>
            <a:ext cx="8228410" cy="7411761"/>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1" name="Connector: Elbow 127">
            <a:extLst>
              <a:ext uri="{FF2B5EF4-FFF2-40B4-BE49-F238E27FC236}">
                <a16:creationId xmlns:a16="http://schemas.microsoft.com/office/drawing/2014/main" id="{6975A7A1-6DD7-44E6-B18B-69A56C1ED3FE}"/>
              </a:ext>
            </a:extLst>
          </p:cNvPr>
          <p:cNvCxnSpPr>
            <a:cxnSpLocks/>
            <a:stCxn id="16" idx="0"/>
            <a:endCxn id="13" idx="2"/>
          </p:cNvCxnSpPr>
          <p:nvPr/>
        </p:nvCxnSpPr>
        <p:spPr>
          <a:xfrm rot="5400000" flipH="1" flipV="1">
            <a:off x="22477234" y="12797083"/>
            <a:ext cx="11363987" cy="7411761"/>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3" name="Connector: Elbow 127">
            <a:extLst>
              <a:ext uri="{FF2B5EF4-FFF2-40B4-BE49-F238E27FC236}">
                <a16:creationId xmlns:a16="http://schemas.microsoft.com/office/drawing/2014/main" id="{78B86EAA-3120-4440-81D6-6FAE0A1D0316}"/>
              </a:ext>
            </a:extLst>
          </p:cNvPr>
          <p:cNvCxnSpPr>
            <a:cxnSpLocks/>
            <a:stCxn id="16" idx="0"/>
            <a:endCxn id="125" idx="2"/>
          </p:cNvCxnSpPr>
          <p:nvPr/>
        </p:nvCxnSpPr>
        <p:spPr>
          <a:xfrm rot="5400000" flipH="1" flipV="1">
            <a:off x="22848637" y="9577236"/>
            <a:ext cx="14212430" cy="11003010"/>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B4DACE1E-F8D3-49A4-9690-CC34D610A1B8}"/>
              </a:ext>
            </a:extLst>
          </p:cNvPr>
          <p:cNvSpPr/>
          <p:nvPr/>
        </p:nvSpPr>
        <p:spPr>
          <a:xfrm>
            <a:off x="26622963" y="5745956"/>
            <a:ext cx="9103394" cy="540001"/>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3" name="TextBox 152">
            <a:extLst>
              <a:ext uri="{FF2B5EF4-FFF2-40B4-BE49-F238E27FC236}">
                <a16:creationId xmlns:a16="http://schemas.microsoft.com/office/drawing/2014/main" id="{942E15ED-CA4B-43B5-AE73-65BFDF10C759}"/>
              </a:ext>
            </a:extLst>
          </p:cNvPr>
          <p:cNvSpPr txBox="1"/>
          <p:nvPr/>
        </p:nvSpPr>
        <p:spPr>
          <a:xfrm>
            <a:off x="11072191" y="3034819"/>
            <a:ext cx="15794461" cy="646331"/>
          </a:xfrm>
          <a:prstGeom prst="rect">
            <a:avLst/>
          </a:prstGeom>
          <a:noFill/>
        </p:spPr>
        <p:txBody>
          <a:bodyPr wrap="square" rtlCol="0">
            <a:spAutoFit/>
          </a:bodyPr>
          <a:lstStyle/>
          <a:p>
            <a:pPr algn="r"/>
            <a:r>
              <a:rPr lang="en-US" sz="3600" dirty="0">
                <a:latin typeface="Bahnschrift Condensed" panose="020B0502040204020203" pitchFamily="34" charset="0"/>
              </a:rPr>
              <a:t>Indicator turn green to know what (Chapter/Domain/Control) could be export in Excel DB or Word doc</a:t>
            </a:r>
          </a:p>
        </p:txBody>
      </p:sp>
      <p:cxnSp>
        <p:nvCxnSpPr>
          <p:cNvPr id="154" name="Connector: Elbow 153">
            <a:extLst>
              <a:ext uri="{FF2B5EF4-FFF2-40B4-BE49-F238E27FC236}">
                <a16:creationId xmlns:a16="http://schemas.microsoft.com/office/drawing/2014/main" id="{110826FF-98CA-48DC-83E2-4F8220ED14D0}"/>
              </a:ext>
            </a:extLst>
          </p:cNvPr>
          <p:cNvCxnSpPr>
            <a:cxnSpLocks/>
            <a:stCxn id="153" idx="3"/>
            <a:endCxn id="152" idx="0"/>
          </p:cNvCxnSpPr>
          <p:nvPr/>
        </p:nvCxnSpPr>
        <p:spPr>
          <a:xfrm>
            <a:off x="26866652" y="3357985"/>
            <a:ext cx="4308008" cy="2387971"/>
          </a:xfrm>
          <a:prstGeom prst="bent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63" name="Rectangle: Rounded Corners 162">
            <a:extLst>
              <a:ext uri="{FF2B5EF4-FFF2-40B4-BE49-F238E27FC236}">
                <a16:creationId xmlns:a16="http://schemas.microsoft.com/office/drawing/2014/main" id="{70F66E68-21E1-4FCE-918C-827CC2C9964A}"/>
              </a:ext>
            </a:extLst>
          </p:cNvPr>
          <p:cNvSpPr/>
          <p:nvPr/>
        </p:nvSpPr>
        <p:spPr>
          <a:xfrm>
            <a:off x="12849992" y="8938972"/>
            <a:ext cx="22513433" cy="572752"/>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4" name="Rectangle: Rounded Corners 163">
            <a:extLst>
              <a:ext uri="{FF2B5EF4-FFF2-40B4-BE49-F238E27FC236}">
                <a16:creationId xmlns:a16="http://schemas.microsoft.com/office/drawing/2014/main" id="{6E694B8F-DBD3-4153-9642-78C3B9359A29}"/>
              </a:ext>
            </a:extLst>
          </p:cNvPr>
          <p:cNvSpPr/>
          <p:nvPr/>
        </p:nvSpPr>
        <p:spPr>
          <a:xfrm>
            <a:off x="35930692" y="9819470"/>
            <a:ext cx="2382917" cy="1165596"/>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5" name="Rectangle: Rounded Corners 164">
            <a:extLst>
              <a:ext uri="{FF2B5EF4-FFF2-40B4-BE49-F238E27FC236}">
                <a16:creationId xmlns:a16="http://schemas.microsoft.com/office/drawing/2014/main" id="{D6083AEB-0E4B-4A0F-A56E-696AA80C18D1}"/>
              </a:ext>
            </a:extLst>
          </p:cNvPr>
          <p:cNvSpPr/>
          <p:nvPr/>
        </p:nvSpPr>
        <p:spPr>
          <a:xfrm>
            <a:off x="36028221" y="11382293"/>
            <a:ext cx="2264401" cy="1165596"/>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6" name="TextBox 165">
            <a:extLst>
              <a:ext uri="{FF2B5EF4-FFF2-40B4-BE49-F238E27FC236}">
                <a16:creationId xmlns:a16="http://schemas.microsoft.com/office/drawing/2014/main" id="{A3BF34DE-9C88-4D06-BD5E-34E952AD2C4F}"/>
              </a:ext>
            </a:extLst>
          </p:cNvPr>
          <p:cNvSpPr txBox="1"/>
          <p:nvPr/>
        </p:nvSpPr>
        <p:spPr>
          <a:xfrm>
            <a:off x="10405458" y="3772355"/>
            <a:ext cx="8975954" cy="646331"/>
          </a:xfrm>
          <a:prstGeom prst="rect">
            <a:avLst/>
          </a:prstGeom>
          <a:noFill/>
        </p:spPr>
        <p:txBody>
          <a:bodyPr wrap="square" rtlCol="0">
            <a:spAutoFit/>
          </a:bodyPr>
          <a:lstStyle/>
          <a:p>
            <a:pPr algn="ctr"/>
            <a:r>
              <a:rPr lang="fr-FR" sz="3600" dirty="0">
                <a:latin typeface="Bahnschrift Condensed" panose="020B0502040204020203" pitchFamily="34" charset="0"/>
              </a:rPr>
              <a:t>C</a:t>
            </a:r>
            <a:r>
              <a:rPr lang="en-US" sz="3600" dirty="0">
                <a:latin typeface="Bahnschrift Condensed" panose="020B0502040204020203" pitchFamily="34" charset="0"/>
              </a:rPr>
              <a:t>lick to select items in Single | Multiple | Extended mode</a:t>
            </a:r>
          </a:p>
        </p:txBody>
      </p:sp>
      <p:cxnSp>
        <p:nvCxnSpPr>
          <p:cNvPr id="167" name="Connector: Elbow 166">
            <a:extLst>
              <a:ext uri="{FF2B5EF4-FFF2-40B4-BE49-F238E27FC236}">
                <a16:creationId xmlns:a16="http://schemas.microsoft.com/office/drawing/2014/main" id="{D9555218-2556-48C3-9D47-D07A535C2C21}"/>
              </a:ext>
            </a:extLst>
          </p:cNvPr>
          <p:cNvCxnSpPr>
            <a:cxnSpLocks/>
            <a:stCxn id="166" idx="3"/>
            <a:endCxn id="163" idx="0"/>
          </p:cNvCxnSpPr>
          <p:nvPr/>
        </p:nvCxnSpPr>
        <p:spPr>
          <a:xfrm>
            <a:off x="19381412" y="4095521"/>
            <a:ext cx="4725297" cy="4843451"/>
          </a:xfrm>
          <a:prstGeom prst="bent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30421E34-380F-443A-8CD0-9CD0C28571EB}"/>
              </a:ext>
            </a:extLst>
          </p:cNvPr>
          <p:cNvSpPr txBox="1"/>
          <p:nvPr/>
        </p:nvSpPr>
        <p:spPr>
          <a:xfrm>
            <a:off x="5188226" y="2311033"/>
            <a:ext cx="21678426" cy="707886"/>
          </a:xfrm>
          <a:prstGeom prst="rect">
            <a:avLst/>
          </a:prstGeom>
          <a:noFill/>
        </p:spPr>
        <p:txBody>
          <a:bodyPr wrap="square" rtlCol="0">
            <a:spAutoFit/>
          </a:bodyPr>
          <a:lstStyle/>
          <a:p>
            <a:pPr algn="r"/>
            <a:r>
              <a:rPr lang="en-US" sz="3600" dirty="0">
                <a:latin typeface="Bahnschrift Condensed" panose="020B0502040204020203" pitchFamily="34" charset="0"/>
              </a:rPr>
              <a:t>Select to include domain title in Word doc with rating (Domain Title) or as Subtitle (Domain H2) </a:t>
            </a:r>
            <a:r>
              <a:rPr lang="en-US" sz="4000" dirty="0">
                <a:latin typeface="Bahnschrift Condensed" panose="020B0502040204020203" pitchFamily="34" charset="0"/>
              </a:rPr>
              <a:t>(</a:t>
            </a:r>
            <a:r>
              <a:rPr lang="en-US" sz="3600" i="1" dirty="0">
                <a:highlight>
                  <a:srgbClr val="72FF17"/>
                </a:highlight>
                <a:latin typeface="Abadi Extra Light" panose="020B0204020104020204" pitchFamily="34" charset="0"/>
              </a:rPr>
              <a:t>selected=green background</a:t>
            </a:r>
            <a:r>
              <a:rPr lang="en-US" sz="4000" dirty="0">
                <a:latin typeface="Bahnschrift Condensed" panose="020B0502040204020203" pitchFamily="34" charset="0"/>
              </a:rPr>
              <a:t>)</a:t>
            </a:r>
            <a:endParaRPr lang="en-US" sz="3600" dirty="0">
              <a:latin typeface="Bahnschrift Condensed" panose="020B0502040204020203" pitchFamily="34" charset="0"/>
            </a:endParaRPr>
          </a:p>
        </p:txBody>
      </p:sp>
      <p:cxnSp>
        <p:nvCxnSpPr>
          <p:cNvPr id="181" name="Connector: Elbow 180">
            <a:extLst>
              <a:ext uri="{FF2B5EF4-FFF2-40B4-BE49-F238E27FC236}">
                <a16:creationId xmlns:a16="http://schemas.microsoft.com/office/drawing/2014/main" id="{554D41E4-F0B7-4F90-9EB5-ED86EB6E48C1}"/>
              </a:ext>
            </a:extLst>
          </p:cNvPr>
          <p:cNvCxnSpPr>
            <a:cxnSpLocks/>
            <a:stCxn id="176" idx="3"/>
            <a:endCxn id="164" idx="3"/>
          </p:cNvCxnSpPr>
          <p:nvPr/>
        </p:nvCxnSpPr>
        <p:spPr>
          <a:xfrm>
            <a:off x="26866652" y="2664976"/>
            <a:ext cx="11446957" cy="7737292"/>
          </a:xfrm>
          <a:prstGeom prst="bentConnector3">
            <a:avLst>
              <a:gd name="adj1" fmla="val 104949"/>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DDB0864E-80E2-45E5-A6A5-A8AB5CD291BD}"/>
              </a:ext>
            </a:extLst>
          </p:cNvPr>
          <p:cNvSpPr txBox="1"/>
          <p:nvPr/>
        </p:nvSpPr>
        <p:spPr>
          <a:xfrm>
            <a:off x="10254757" y="957767"/>
            <a:ext cx="16611895" cy="707886"/>
          </a:xfrm>
          <a:prstGeom prst="rect">
            <a:avLst/>
          </a:prstGeom>
          <a:noFill/>
        </p:spPr>
        <p:txBody>
          <a:bodyPr wrap="square" rtlCol="0">
            <a:spAutoFit/>
          </a:bodyPr>
          <a:lstStyle/>
          <a:p>
            <a:pPr algn="r"/>
            <a:r>
              <a:rPr lang="en-US" sz="3600" dirty="0">
                <a:latin typeface="Bahnschrift Condensed" panose="020B0502040204020203" pitchFamily="34" charset="0"/>
              </a:rPr>
              <a:t>Select to include the evidences and findings included in DB </a:t>
            </a:r>
            <a:r>
              <a:rPr lang="en-US" sz="4000" dirty="0">
                <a:latin typeface="Bahnschrift Condensed" panose="020B0502040204020203" pitchFamily="34" charset="0"/>
              </a:rPr>
              <a:t>(</a:t>
            </a:r>
            <a:r>
              <a:rPr lang="en-US" sz="3600" i="1" dirty="0">
                <a:highlight>
                  <a:srgbClr val="72FF17"/>
                </a:highlight>
                <a:latin typeface="Abadi Extra Light" panose="020B0204020104020204" pitchFamily="34" charset="0"/>
              </a:rPr>
              <a:t>selected=green background</a:t>
            </a:r>
            <a:r>
              <a:rPr lang="en-US" sz="4000" dirty="0">
                <a:latin typeface="Bahnschrift Condensed" panose="020B0502040204020203" pitchFamily="34" charset="0"/>
              </a:rPr>
              <a:t>)</a:t>
            </a:r>
            <a:endParaRPr lang="en-US" sz="3600" dirty="0">
              <a:latin typeface="Bahnschrift Condensed" panose="020B0502040204020203" pitchFamily="34" charset="0"/>
            </a:endParaRPr>
          </a:p>
        </p:txBody>
      </p:sp>
      <p:cxnSp>
        <p:nvCxnSpPr>
          <p:cNvPr id="198" name="Connector: Elbow 197">
            <a:extLst>
              <a:ext uri="{FF2B5EF4-FFF2-40B4-BE49-F238E27FC236}">
                <a16:creationId xmlns:a16="http://schemas.microsoft.com/office/drawing/2014/main" id="{09EE39F8-AF6D-4CA3-A6AA-7CBA87D3EAA2}"/>
              </a:ext>
            </a:extLst>
          </p:cNvPr>
          <p:cNvCxnSpPr>
            <a:cxnSpLocks/>
            <a:stCxn id="196" idx="3"/>
            <a:endCxn id="98" idx="3"/>
          </p:cNvCxnSpPr>
          <p:nvPr/>
        </p:nvCxnSpPr>
        <p:spPr>
          <a:xfrm>
            <a:off x="26866652" y="1311710"/>
            <a:ext cx="11519475" cy="11926384"/>
          </a:xfrm>
          <a:prstGeom prst="bentConnector3">
            <a:avLst>
              <a:gd name="adj1" fmla="val 112683"/>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B8CEC3B-3B34-43B6-B63C-A63BF0E1C75E}"/>
              </a:ext>
            </a:extLst>
          </p:cNvPr>
          <p:cNvSpPr txBox="1"/>
          <p:nvPr/>
        </p:nvSpPr>
        <p:spPr>
          <a:xfrm>
            <a:off x="2395312" y="18664340"/>
            <a:ext cx="6923918" cy="1200329"/>
          </a:xfrm>
          <a:prstGeom prst="rect">
            <a:avLst/>
          </a:prstGeom>
          <a:noFill/>
        </p:spPr>
        <p:txBody>
          <a:bodyPr wrap="square" rtlCol="0">
            <a:spAutoFit/>
          </a:bodyPr>
          <a:lstStyle/>
          <a:p>
            <a:pPr algn="r"/>
            <a:r>
              <a:rPr lang="en-US" sz="3600" dirty="0">
                <a:latin typeface="Bahnschrift Condensed" panose="020B0502040204020203" pitchFamily="34" charset="0"/>
              </a:rPr>
              <a:t>Select the qualification level before export</a:t>
            </a:r>
          </a:p>
        </p:txBody>
      </p:sp>
      <p:sp>
        <p:nvSpPr>
          <p:cNvPr id="203" name="Rectangle: Rounded Corners 202">
            <a:extLst>
              <a:ext uri="{FF2B5EF4-FFF2-40B4-BE49-F238E27FC236}">
                <a16:creationId xmlns:a16="http://schemas.microsoft.com/office/drawing/2014/main" id="{4FF8FD3F-8856-443C-82E9-54947A635E8F}"/>
              </a:ext>
            </a:extLst>
          </p:cNvPr>
          <p:cNvSpPr/>
          <p:nvPr/>
        </p:nvSpPr>
        <p:spPr>
          <a:xfrm>
            <a:off x="14987333" y="13641717"/>
            <a:ext cx="2602860" cy="1573988"/>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04" name="Connector: Elbow 203">
            <a:extLst>
              <a:ext uri="{FF2B5EF4-FFF2-40B4-BE49-F238E27FC236}">
                <a16:creationId xmlns:a16="http://schemas.microsoft.com/office/drawing/2014/main" id="{E8077658-4C6A-4A8F-9079-E563757F9752}"/>
              </a:ext>
            </a:extLst>
          </p:cNvPr>
          <p:cNvCxnSpPr>
            <a:cxnSpLocks/>
            <a:stCxn id="202" idx="3"/>
            <a:endCxn id="203" idx="2"/>
          </p:cNvCxnSpPr>
          <p:nvPr/>
        </p:nvCxnSpPr>
        <p:spPr>
          <a:xfrm flipV="1">
            <a:off x="9319230" y="15215705"/>
            <a:ext cx="6969533" cy="4048800"/>
          </a:xfrm>
          <a:prstGeom prst="curved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3F4612BF-AA8C-411E-BCFF-076A7EEA374B}"/>
              </a:ext>
            </a:extLst>
          </p:cNvPr>
          <p:cNvSpPr/>
          <p:nvPr/>
        </p:nvSpPr>
        <p:spPr>
          <a:xfrm>
            <a:off x="35802589" y="12655296"/>
            <a:ext cx="2583538" cy="1165596"/>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127320D3-C4E6-48E2-9446-01C654097B99}"/>
              </a:ext>
            </a:extLst>
          </p:cNvPr>
          <p:cNvSpPr txBox="1"/>
          <p:nvPr/>
        </p:nvSpPr>
        <p:spPr>
          <a:xfrm>
            <a:off x="12689178" y="1647210"/>
            <a:ext cx="14177474" cy="646331"/>
          </a:xfrm>
          <a:prstGeom prst="rect">
            <a:avLst/>
          </a:prstGeom>
          <a:noFill/>
        </p:spPr>
        <p:txBody>
          <a:bodyPr wrap="square" rtlCol="0">
            <a:spAutoFit/>
          </a:bodyPr>
          <a:lstStyle/>
          <a:p>
            <a:pPr algn="r"/>
            <a:r>
              <a:rPr lang="en-US" sz="3600" dirty="0">
                <a:latin typeface="Bahnschrift Condensed" panose="020B0502040204020203" pitchFamily="34" charset="0"/>
              </a:rPr>
              <a:t>Click to include guidance (</a:t>
            </a:r>
            <a:r>
              <a:rPr lang="en-US" sz="3200" i="1" dirty="0">
                <a:highlight>
                  <a:srgbClr val="72FF17"/>
                </a:highlight>
                <a:latin typeface="Abadi Extra Light" panose="020B0204020104020204" pitchFamily="34" charset="0"/>
              </a:rPr>
              <a:t>selected=green background</a:t>
            </a:r>
            <a:r>
              <a:rPr lang="en-US" sz="3600" dirty="0">
                <a:latin typeface="Bahnschrift Condensed" panose="020B0502040204020203" pitchFamily="34" charset="0"/>
              </a:rPr>
              <a:t>)</a:t>
            </a:r>
          </a:p>
        </p:txBody>
      </p:sp>
      <p:cxnSp>
        <p:nvCxnSpPr>
          <p:cNvPr id="102" name="Connector: Elbow 101">
            <a:extLst>
              <a:ext uri="{FF2B5EF4-FFF2-40B4-BE49-F238E27FC236}">
                <a16:creationId xmlns:a16="http://schemas.microsoft.com/office/drawing/2014/main" id="{2D22D282-4E08-425C-BD91-608A06B95891}"/>
              </a:ext>
            </a:extLst>
          </p:cNvPr>
          <p:cNvCxnSpPr>
            <a:cxnSpLocks/>
            <a:stCxn id="101" idx="3"/>
            <a:endCxn id="165" idx="3"/>
          </p:cNvCxnSpPr>
          <p:nvPr/>
        </p:nvCxnSpPr>
        <p:spPr>
          <a:xfrm>
            <a:off x="26866652" y="1970376"/>
            <a:ext cx="11425970" cy="9994715"/>
          </a:xfrm>
          <a:prstGeom prst="bentConnector3">
            <a:avLst>
              <a:gd name="adj1" fmla="val 108786"/>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D2EA789-6B40-EC50-E53F-B32493A7C5EB}"/>
              </a:ext>
            </a:extLst>
          </p:cNvPr>
          <p:cNvSpPr/>
          <p:nvPr/>
        </p:nvSpPr>
        <p:spPr>
          <a:xfrm>
            <a:off x="35726356" y="14812044"/>
            <a:ext cx="2731590" cy="1497588"/>
          </a:xfrm>
          <a:prstGeom prst="rect">
            <a:avLst/>
          </a:prstGeom>
          <a:solidFill>
            <a:srgbClr val="C1F5FB"/>
          </a:solidFill>
          <a:ln>
            <a:solidFill>
              <a:srgbClr val="C1F5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568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3E9AA5-EA17-4600-862B-97F7C2FF089A}"/>
              </a:ext>
            </a:extLst>
          </p:cNvPr>
          <p:cNvPicPr>
            <a:picLocks noChangeAspect="1"/>
          </p:cNvPicPr>
          <p:nvPr/>
        </p:nvPicPr>
        <p:blipFill>
          <a:blip r:embed="rId2"/>
          <a:stretch>
            <a:fillRect/>
          </a:stretch>
        </p:blipFill>
        <p:spPr>
          <a:xfrm>
            <a:off x="19822323" y="3926689"/>
            <a:ext cx="18765358" cy="11785561"/>
          </a:xfrm>
          <a:prstGeom prst="rect">
            <a:avLst/>
          </a:prstGeom>
        </p:spPr>
      </p:pic>
      <p:sp>
        <p:nvSpPr>
          <p:cNvPr id="3" name="TextBox 2">
            <a:extLst>
              <a:ext uri="{FF2B5EF4-FFF2-40B4-BE49-F238E27FC236}">
                <a16:creationId xmlns:a16="http://schemas.microsoft.com/office/drawing/2014/main" id="{F03450C2-69BF-4B04-9B7B-0FFB7C772D4B}"/>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interface to set the style and the content of control table</a:t>
            </a:r>
          </a:p>
        </p:txBody>
      </p:sp>
      <p:sp>
        <p:nvSpPr>
          <p:cNvPr id="4" name="TextBox 3">
            <a:extLst>
              <a:ext uri="{FF2B5EF4-FFF2-40B4-BE49-F238E27FC236}">
                <a16:creationId xmlns:a16="http://schemas.microsoft.com/office/drawing/2014/main" id="{52C6578A-88FB-4314-AD99-7136A25ADA79}"/>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Table Control Interface</a:t>
            </a:r>
          </a:p>
        </p:txBody>
      </p:sp>
      <p:sp>
        <p:nvSpPr>
          <p:cNvPr id="5" name="Rectangle: Rounded Corners 4">
            <a:extLst>
              <a:ext uri="{FF2B5EF4-FFF2-40B4-BE49-F238E27FC236}">
                <a16:creationId xmlns:a16="http://schemas.microsoft.com/office/drawing/2014/main" id="{9653C35F-7A33-443F-BCA4-64E06EF3CFB8}"/>
              </a:ext>
            </a:extLst>
          </p:cNvPr>
          <p:cNvSpPr/>
          <p:nvPr/>
        </p:nvSpPr>
        <p:spPr>
          <a:xfrm>
            <a:off x="19822323" y="5735150"/>
            <a:ext cx="5841837" cy="7615090"/>
          </a:xfrm>
          <a:prstGeom prst="roundRect">
            <a:avLst>
              <a:gd name="adj" fmla="val 3587"/>
            </a:avLst>
          </a:prstGeom>
          <a:noFill/>
          <a:ln w="7620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36047E94-4147-480D-BB6D-06726937745D}"/>
              </a:ext>
            </a:extLst>
          </p:cNvPr>
          <p:cNvSpPr txBox="1"/>
          <p:nvPr/>
        </p:nvSpPr>
        <p:spPr>
          <a:xfrm>
            <a:off x="-424444" y="12753684"/>
            <a:ext cx="17619716" cy="1384995"/>
          </a:xfrm>
          <a:prstGeom prst="rect">
            <a:avLst/>
          </a:prstGeom>
          <a:noFill/>
        </p:spPr>
        <p:txBody>
          <a:bodyPr wrap="square" rtlCol="0">
            <a:spAutoFit/>
          </a:bodyPr>
          <a:lstStyle/>
          <a:p>
            <a:pPr algn="ctr"/>
            <a:r>
              <a:rPr lang="en-US" sz="4000" dirty="0">
                <a:latin typeface="Bahnschrift Condensed" panose="020B0502040204020203" pitchFamily="34" charset="0"/>
              </a:rPr>
              <a:t>Click on one of this button to select the type of table you want to use for the Control) </a:t>
            </a:r>
            <a:br>
              <a:rPr lang="en-US" sz="4000" dirty="0">
                <a:latin typeface="Bahnschrift Condensed" panose="020B0502040204020203" pitchFamily="34" charset="0"/>
              </a:rPr>
            </a:br>
            <a:r>
              <a:rPr lang="en-US" sz="4400" dirty="0">
                <a:latin typeface="Bahnschrift Condensed" panose="020B0502040204020203" pitchFamily="34" charset="0"/>
              </a:rPr>
              <a:t>(</a:t>
            </a:r>
            <a:r>
              <a:rPr lang="en-US" sz="4000" i="1" dirty="0">
                <a:highlight>
                  <a:srgbClr val="72FF17"/>
                </a:highlight>
                <a:latin typeface="Abadi Extra Light" panose="020B0204020104020204" pitchFamily="34" charset="0"/>
              </a:rPr>
              <a:t>When selected=green background</a:t>
            </a:r>
            <a:r>
              <a:rPr lang="en-US" sz="4400" dirty="0">
                <a:latin typeface="Bahnschrift Condensed" panose="020B0502040204020203" pitchFamily="34" charset="0"/>
              </a:rPr>
              <a:t>)</a:t>
            </a:r>
            <a:endParaRPr lang="en-US" sz="4000" dirty="0">
              <a:latin typeface="Bahnschrift Condensed" panose="020B0502040204020203" pitchFamily="34" charset="0"/>
            </a:endParaRPr>
          </a:p>
        </p:txBody>
      </p:sp>
      <p:cxnSp>
        <p:nvCxnSpPr>
          <p:cNvPr id="7" name="Connector: Elbow 6">
            <a:extLst>
              <a:ext uri="{FF2B5EF4-FFF2-40B4-BE49-F238E27FC236}">
                <a16:creationId xmlns:a16="http://schemas.microsoft.com/office/drawing/2014/main" id="{D304F88D-8B21-4305-83F1-61FA33D8FCD1}"/>
              </a:ext>
            </a:extLst>
          </p:cNvPr>
          <p:cNvCxnSpPr>
            <a:cxnSpLocks/>
            <a:stCxn id="6" idx="0"/>
            <a:endCxn id="5" idx="1"/>
          </p:cNvCxnSpPr>
          <p:nvPr/>
        </p:nvCxnSpPr>
        <p:spPr>
          <a:xfrm rot="5400000" flipH="1" flipV="1">
            <a:off x="12498374" y="5429736"/>
            <a:ext cx="3210989" cy="11436909"/>
          </a:xfrm>
          <a:prstGeom prst="curvedConnector2">
            <a:avLst/>
          </a:prstGeom>
          <a:ln w="53975">
            <a:solidFill>
              <a:srgbClr val="72FF17"/>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9A986DD-2C5F-4215-A661-99B121E3E0F3}"/>
              </a:ext>
            </a:extLst>
          </p:cNvPr>
          <p:cNvSpPr/>
          <p:nvPr/>
        </p:nvSpPr>
        <p:spPr>
          <a:xfrm>
            <a:off x="25886624" y="6675120"/>
            <a:ext cx="5841837" cy="3718560"/>
          </a:xfrm>
          <a:prstGeom prst="roundRect">
            <a:avLst>
              <a:gd name="adj" fmla="val 3587"/>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TextBox 18">
            <a:extLst>
              <a:ext uri="{FF2B5EF4-FFF2-40B4-BE49-F238E27FC236}">
                <a16:creationId xmlns:a16="http://schemas.microsoft.com/office/drawing/2014/main" id="{7837B34B-4805-4EF2-8B9A-8A134C886274}"/>
              </a:ext>
            </a:extLst>
          </p:cNvPr>
          <p:cNvSpPr txBox="1"/>
          <p:nvPr/>
        </p:nvSpPr>
        <p:spPr>
          <a:xfrm>
            <a:off x="-424444" y="16201387"/>
            <a:ext cx="18196560" cy="1384995"/>
          </a:xfrm>
          <a:prstGeom prst="rect">
            <a:avLst/>
          </a:prstGeom>
          <a:noFill/>
        </p:spPr>
        <p:txBody>
          <a:bodyPr wrap="square" rtlCol="0">
            <a:spAutoFit/>
          </a:bodyPr>
          <a:lstStyle/>
          <a:p>
            <a:pPr algn="ctr"/>
            <a:r>
              <a:rPr lang="en-US" sz="4000" dirty="0">
                <a:latin typeface="Bahnschrift Condensed" panose="020B0502040204020203" pitchFamily="34" charset="0"/>
              </a:rPr>
              <a:t>Use this drop-down list to choose the style of Table used when the control is created</a:t>
            </a:r>
            <a:br>
              <a:rPr lang="en-US" sz="4000" dirty="0">
                <a:latin typeface="Bahnschrift Condensed" panose="020B0502040204020203" pitchFamily="34" charset="0"/>
              </a:rPr>
            </a:br>
            <a:r>
              <a:rPr lang="en-US" sz="4400" dirty="0">
                <a:latin typeface="Bahnschrift Condensed" panose="020B0502040204020203" pitchFamily="34" charset="0"/>
              </a:rPr>
              <a:t>(</a:t>
            </a:r>
            <a:r>
              <a:rPr lang="en-US" sz="4000" i="1" dirty="0">
                <a:highlight>
                  <a:srgbClr val="72FF17"/>
                </a:highlight>
                <a:latin typeface="Abadi Extra Light" panose="020B0204020104020204" pitchFamily="34" charset="0"/>
              </a:rPr>
              <a:t>When selected=blue background</a:t>
            </a:r>
            <a:r>
              <a:rPr lang="en-US" sz="4400" dirty="0">
                <a:latin typeface="Bahnschrift Condensed" panose="020B0502040204020203" pitchFamily="34" charset="0"/>
              </a:rPr>
              <a:t>)</a:t>
            </a:r>
            <a:endParaRPr lang="en-US" sz="4000" dirty="0">
              <a:latin typeface="Bahnschrift Condensed" panose="020B0502040204020203" pitchFamily="34" charset="0"/>
            </a:endParaRPr>
          </a:p>
        </p:txBody>
      </p:sp>
      <p:cxnSp>
        <p:nvCxnSpPr>
          <p:cNvPr id="20" name="Connector: Elbow 19">
            <a:extLst>
              <a:ext uri="{FF2B5EF4-FFF2-40B4-BE49-F238E27FC236}">
                <a16:creationId xmlns:a16="http://schemas.microsoft.com/office/drawing/2014/main" id="{3CCBA2B1-180D-4830-A37A-BAD308564FB0}"/>
              </a:ext>
            </a:extLst>
          </p:cNvPr>
          <p:cNvCxnSpPr>
            <a:cxnSpLocks/>
            <a:endCxn id="18" idx="2"/>
          </p:cNvCxnSpPr>
          <p:nvPr/>
        </p:nvCxnSpPr>
        <p:spPr>
          <a:xfrm flipV="1">
            <a:off x="17195272" y="10393680"/>
            <a:ext cx="11612271" cy="6500206"/>
          </a:xfrm>
          <a:prstGeom prst="curvedConnector2">
            <a:avLst/>
          </a:prstGeom>
          <a:ln w="53975">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FCBC5CA-7BA2-4EEB-A819-E4FC666B9385}"/>
              </a:ext>
            </a:extLst>
          </p:cNvPr>
          <p:cNvSpPr/>
          <p:nvPr/>
        </p:nvSpPr>
        <p:spPr>
          <a:xfrm>
            <a:off x="31811265" y="14056671"/>
            <a:ext cx="6542745" cy="1366209"/>
          </a:xfrm>
          <a:prstGeom prst="roundRect">
            <a:avLst>
              <a:gd name="adj" fmla="val 3587"/>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TextBox 27">
            <a:extLst>
              <a:ext uri="{FF2B5EF4-FFF2-40B4-BE49-F238E27FC236}">
                <a16:creationId xmlns:a16="http://schemas.microsoft.com/office/drawing/2014/main" id="{57FBB9D4-5C0A-47ED-B00A-C030DDD82665}"/>
              </a:ext>
            </a:extLst>
          </p:cNvPr>
          <p:cNvSpPr txBox="1"/>
          <p:nvPr/>
        </p:nvSpPr>
        <p:spPr>
          <a:xfrm>
            <a:off x="805030" y="19774274"/>
            <a:ext cx="15196970" cy="707886"/>
          </a:xfrm>
          <a:prstGeom prst="rect">
            <a:avLst/>
          </a:prstGeom>
          <a:noFill/>
        </p:spPr>
        <p:txBody>
          <a:bodyPr wrap="square" rtlCol="0">
            <a:spAutoFit/>
          </a:bodyPr>
          <a:lstStyle/>
          <a:p>
            <a:pPr algn="ctr"/>
            <a:r>
              <a:rPr lang="en-US" sz="4000" dirty="0">
                <a:latin typeface="Bahnschrift Condensed" panose="020B0502040204020203" pitchFamily="34" charset="0"/>
              </a:rPr>
              <a:t>Edit these Textboxes to change the titles in the first column of the Control Table</a:t>
            </a:r>
          </a:p>
        </p:txBody>
      </p:sp>
      <p:cxnSp>
        <p:nvCxnSpPr>
          <p:cNvPr id="29" name="Connector: Elbow 28">
            <a:extLst>
              <a:ext uri="{FF2B5EF4-FFF2-40B4-BE49-F238E27FC236}">
                <a16:creationId xmlns:a16="http://schemas.microsoft.com/office/drawing/2014/main" id="{492F7848-AB8E-4C8E-9C2B-D22B3BC3B9DA}"/>
              </a:ext>
            </a:extLst>
          </p:cNvPr>
          <p:cNvCxnSpPr>
            <a:cxnSpLocks/>
            <a:stCxn id="55" idx="3"/>
            <a:endCxn id="27" idx="3"/>
          </p:cNvCxnSpPr>
          <p:nvPr/>
        </p:nvCxnSpPr>
        <p:spPr>
          <a:xfrm flipV="1">
            <a:off x="16672560" y="14739776"/>
            <a:ext cx="21681450" cy="4896000"/>
          </a:xfrm>
          <a:prstGeom prst="bentConnector3">
            <a:avLst>
              <a:gd name="adj1" fmla="val 105271"/>
            </a:avLst>
          </a:prstGeom>
          <a:ln w="53975">
            <a:solidFill>
              <a:srgbClr val="FF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314F419-2201-4CA4-8E59-B67343DCD4B3}"/>
              </a:ext>
            </a:extLst>
          </p:cNvPr>
          <p:cNvSpPr/>
          <p:nvPr/>
        </p:nvSpPr>
        <p:spPr>
          <a:xfrm>
            <a:off x="31811265" y="11902282"/>
            <a:ext cx="6542745" cy="1366209"/>
          </a:xfrm>
          <a:prstGeom prst="roundRect">
            <a:avLst>
              <a:gd name="adj" fmla="val 3587"/>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ectangle: Rounded Corners 36">
            <a:extLst>
              <a:ext uri="{FF2B5EF4-FFF2-40B4-BE49-F238E27FC236}">
                <a16:creationId xmlns:a16="http://schemas.microsoft.com/office/drawing/2014/main" id="{AEB41F0D-0DFB-48FB-A67C-08D26133C9AF}"/>
              </a:ext>
            </a:extLst>
          </p:cNvPr>
          <p:cNvSpPr/>
          <p:nvPr/>
        </p:nvSpPr>
        <p:spPr>
          <a:xfrm>
            <a:off x="31811265" y="9781772"/>
            <a:ext cx="6542745" cy="1366209"/>
          </a:xfrm>
          <a:prstGeom prst="roundRect">
            <a:avLst>
              <a:gd name="adj" fmla="val 3587"/>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ectangle: Rounded Corners 37">
            <a:extLst>
              <a:ext uri="{FF2B5EF4-FFF2-40B4-BE49-F238E27FC236}">
                <a16:creationId xmlns:a16="http://schemas.microsoft.com/office/drawing/2014/main" id="{43BA67B1-2FE2-4EA9-9C1B-69E42893863C}"/>
              </a:ext>
            </a:extLst>
          </p:cNvPr>
          <p:cNvSpPr/>
          <p:nvPr/>
        </p:nvSpPr>
        <p:spPr>
          <a:xfrm>
            <a:off x="31811265" y="7661262"/>
            <a:ext cx="6542745" cy="1366209"/>
          </a:xfrm>
          <a:prstGeom prst="roundRect">
            <a:avLst>
              <a:gd name="adj" fmla="val 3587"/>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2" name="Connector: Elbow 28">
            <a:extLst>
              <a:ext uri="{FF2B5EF4-FFF2-40B4-BE49-F238E27FC236}">
                <a16:creationId xmlns:a16="http://schemas.microsoft.com/office/drawing/2014/main" id="{0D4B0792-5FB4-488A-8711-1F31D47F43BA}"/>
              </a:ext>
            </a:extLst>
          </p:cNvPr>
          <p:cNvCxnSpPr>
            <a:cxnSpLocks/>
            <a:stCxn id="55" idx="3"/>
            <a:endCxn id="38" idx="3"/>
          </p:cNvCxnSpPr>
          <p:nvPr/>
        </p:nvCxnSpPr>
        <p:spPr>
          <a:xfrm flipV="1">
            <a:off x="16672560" y="8344367"/>
            <a:ext cx="21681450" cy="12348000"/>
          </a:xfrm>
          <a:prstGeom prst="bentConnector3">
            <a:avLst>
              <a:gd name="adj1" fmla="val 115393"/>
            </a:avLst>
          </a:prstGeom>
          <a:ln w="53975">
            <a:solidFill>
              <a:srgbClr val="FF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or: Elbow 28">
            <a:extLst>
              <a:ext uri="{FF2B5EF4-FFF2-40B4-BE49-F238E27FC236}">
                <a16:creationId xmlns:a16="http://schemas.microsoft.com/office/drawing/2014/main" id="{4EC35DA3-D7C6-47C6-95BA-3E212D0A97C1}"/>
              </a:ext>
            </a:extLst>
          </p:cNvPr>
          <p:cNvCxnSpPr>
            <a:cxnSpLocks/>
            <a:stCxn id="55" idx="3"/>
            <a:endCxn id="37" idx="3"/>
          </p:cNvCxnSpPr>
          <p:nvPr/>
        </p:nvCxnSpPr>
        <p:spPr>
          <a:xfrm flipV="1">
            <a:off x="16672560" y="10464877"/>
            <a:ext cx="21681450" cy="9936000"/>
          </a:xfrm>
          <a:prstGeom prst="bentConnector3">
            <a:avLst>
              <a:gd name="adj1" fmla="val 112019"/>
            </a:avLst>
          </a:prstGeom>
          <a:ln w="53975">
            <a:solidFill>
              <a:srgbClr val="FF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1320BCD-1BE3-46A2-AD5C-FDBD447394C1}"/>
              </a:ext>
            </a:extLst>
          </p:cNvPr>
          <p:cNvSpPr/>
          <p:nvPr/>
        </p:nvSpPr>
        <p:spPr>
          <a:xfrm>
            <a:off x="16002000" y="19193317"/>
            <a:ext cx="670560" cy="1869800"/>
          </a:xfrm>
          <a:prstGeom prst="rect">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Elbow 28">
            <a:extLst>
              <a:ext uri="{FF2B5EF4-FFF2-40B4-BE49-F238E27FC236}">
                <a16:creationId xmlns:a16="http://schemas.microsoft.com/office/drawing/2014/main" id="{B9DD0170-09A9-4CC3-87A6-00252F917996}"/>
              </a:ext>
            </a:extLst>
          </p:cNvPr>
          <p:cNvCxnSpPr>
            <a:cxnSpLocks/>
            <a:stCxn id="55" idx="3"/>
            <a:endCxn id="36" idx="3"/>
          </p:cNvCxnSpPr>
          <p:nvPr/>
        </p:nvCxnSpPr>
        <p:spPr>
          <a:xfrm flipV="1">
            <a:off x="16672560" y="12585387"/>
            <a:ext cx="21681450" cy="7452000"/>
          </a:xfrm>
          <a:prstGeom prst="bentConnector3">
            <a:avLst>
              <a:gd name="adj1" fmla="val 108224"/>
            </a:avLst>
          </a:prstGeom>
          <a:ln w="53975">
            <a:solidFill>
              <a:srgbClr val="FF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F02C9E-2442-42A6-97AD-41B89D6B8E1D}"/>
              </a:ext>
            </a:extLst>
          </p:cNvPr>
          <p:cNvSpPr txBox="1"/>
          <p:nvPr/>
        </p:nvSpPr>
        <p:spPr>
          <a:xfrm>
            <a:off x="1295396" y="1952668"/>
            <a:ext cx="15899876" cy="1754326"/>
          </a:xfrm>
          <a:prstGeom prst="rect">
            <a:avLst/>
          </a:prstGeom>
          <a:noFill/>
        </p:spPr>
        <p:txBody>
          <a:bodyPr wrap="square" rtlCol="0">
            <a:spAutoFit/>
          </a:bodyPr>
          <a:lstStyle/>
          <a:p>
            <a:pPr algn="ctr"/>
            <a:r>
              <a:rPr lang="en-US" sz="5400" dirty="0">
                <a:solidFill>
                  <a:srgbClr val="FF0000"/>
                </a:solidFill>
                <a:latin typeface="Bahnschrift Condensed" panose="020B0502040204020203" pitchFamily="34" charset="0"/>
              </a:rPr>
              <a:t>This table is shown when you want to import the data of the DB into a control Table in Word Doc</a:t>
            </a:r>
          </a:p>
        </p:txBody>
      </p:sp>
      <p:sp>
        <p:nvSpPr>
          <p:cNvPr id="8" name="Rectangle 7">
            <a:extLst>
              <a:ext uri="{FF2B5EF4-FFF2-40B4-BE49-F238E27FC236}">
                <a16:creationId xmlns:a16="http://schemas.microsoft.com/office/drawing/2014/main" id="{31EDF4F7-2B81-5648-BC90-4E47FD677D01}"/>
              </a:ext>
            </a:extLst>
          </p:cNvPr>
          <p:cNvSpPr/>
          <p:nvPr/>
        </p:nvSpPr>
        <p:spPr>
          <a:xfrm>
            <a:off x="26236156" y="10739928"/>
            <a:ext cx="5155533" cy="3231030"/>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3002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82F9C8-54BD-4318-9CBA-EC553AF64683}"/>
              </a:ext>
            </a:extLst>
          </p:cNvPr>
          <p:cNvPicPr>
            <a:picLocks noChangeAspect="1"/>
          </p:cNvPicPr>
          <p:nvPr/>
        </p:nvPicPr>
        <p:blipFill>
          <a:blip r:embed="rId2"/>
          <a:stretch>
            <a:fillRect/>
          </a:stretch>
        </p:blipFill>
        <p:spPr>
          <a:xfrm>
            <a:off x="8518670" y="8834266"/>
            <a:ext cx="22088907" cy="11202231"/>
          </a:xfrm>
          <a:prstGeom prst="rect">
            <a:avLst/>
          </a:prstGeom>
          <a:ln w="19050">
            <a:solidFill>
              <a:schemeClr val="accent1"/>
            </a:solidFill>
          </a:ln>
        </p:spPr>
      </p:pic>
      <p:grpSp>
        <p:nvGrpSpPr>
          <p:cNvPr id="2" name="Group 1">
            <a:extLst>
              <a:ext uri="{FF2B5EF4-FFF2-40B4-BE49-F238E27FC236}">
                <a16:creationId xmlns:a16="http://schemas.microsoft.com/office/drawing/2014/main" id="{E76257C9-34AD-48D5-8ADF-ED893EC15774}"/>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841F8FCC-3179-45BA-AB4F-99EE7735920A}"/>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B7F448A0-76FB-44DF-98D5-44E32B9F3594}"/>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interface to set up the computing factors scales</a:t>
              </a:r>
            </a:p>
          </p:txBody>
        </p:sp>
        <p:sp>
          <p:nvSpPr>
            <p:cNvPr id="11" name="TextBox 10">
              <a:extLst>
                <a:ext uri="{FF2B5EF4-FFF2-40B4-BE49-F238E27FC236}">
                  <a16:creationId xmlns:a16="http://schemas.microsoft.com/office/drawing/2014/main" id="{D2255AAC-4FEC-4F08-979E-A1AC9BC2C8E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Rating Parameter Enabling Interface</a:t>
              </a:r>
            </a:p>
          </p:txBody>
        </p:sp>
      </p:grpSp>
      <p:sp>
        <p:nvSpPr>
          <p:cNvPr id="60" name="Rectangle: Rounded Corners 59">
            <a:extLst>
              <a:ext uri="{FF2B5EF4-FFF2-40B4-BE49-F238E27FC236}">
                <a16:creationId xmlns:a16="http://schemas.microsoft.com/office/drawing/2014/main" id="{8BF3BAEA-BE43-422E-8F47-38A629DB722C}"/>
              </a:ext>
            </a:extLst>
          </p:cNvPr>
          <p:cNvSpPr/>
          <p:nvPr/>
        </p:nvSpPr>
        <p:spPr>
          <a:xfrm>
            <a:off x="8638605" y="10612442"/>
            <a:ext cx="5292000" cy="9232511"/>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2" name="Connector: Elbow 61">
            <a:extLst>
              <a:ext uri="{FF2B5EF4-FFF2-40B4-BE49-F238E27FC236}">
                <a16:creationId xmlns:a16="http://schemas.microsoft.com/office/drawing/2014/main" id="{56CCFC22-24AC-4609-A6BF-E59C8502A6B4}"/>
              </a:ext>
            </a:extLst>
          </p:cNvPr>
          <p:cNvCxnSpPr>
            <a:cxnSpLocks/>
            <a:stCxn id="32" idx="0"/>
            <a:endCxn id="35" idx="0"/>
          </p:cNvCxnSpPr>
          <p:nvPr/>
        </p:nvCxnSpPr>
        <p:spPr>
          <a:xfrm rot="16200000" flipV="1">
            <a:off x="27879774" y="10716096"/>
            <a:ext cx="4388895" cy="4202267"/>
          </a:xfrm>
          <a:prstGeom prst="bentConnector3">
            <a:avLst>
              <a:gd name="adj1" fmla="val 150256"/>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49926C8-1B65-4E80-AA32-A5C4AFC6E66F}"/>
              </a:ext>
            </a:extLst>
          </p:cNvPr>
          <p:cNvSpPr txBox="1"/>
          <p:nvPr/>
        </p:nvSpPr>
        <p:spPr>
          <a:xfrm>
            <a:off x="31974914" y="10540114"/>
            <a:ext cx="9889777" cy="5016758"/>
          </a:xfrm>
          <a:prstGeom prst="rect">
            <a:avLst/>
          </a:prstGeom>
          <a:noFill/>
        </p:spPr>
        <p:txBody>
          <a:bodyPr wrap="square" rtlCol="0">
            <a:spAutoFit/>
          </a:bodyPr>
          <a:lstStyle/>
          <a:p>
            <a:pPr algn="ctr"/>
            <a:r>
              <a:rPr lang="en-US" sz="4000" b="1" dirty="0">
                <a:latin typeface="Bahnschrift Condensed" panose="020B0502040204020203" pitchFamily="34" charset="0"/>
              </a:rPr>
              <a:t>Three families of factors:</a:t>
            </a:r>
          </a:p>
          <a:p>
            <a:pPr marL="2159000" indent="-571500">
              <a:buFont typeface="Wingdings" panose="05000000000000000000" pitchFamily="2" charset="2"/>
              <a:buChar char="§"/>
            </a:pPr>
            <a:r>
              <a:rPr lang="en-US" sz="4000" dirty="0">
                <a:latin typeface="Bahnschrift Condensed" panose="020B0502040204020203" pitchFamily="34" charset="0"/>
              </a:rPr>
              <a:t>List of factors for control rating</a:t>
            </a:r>
          </a:p>
          <a:p>
            <a:pPr marL="2159000" indent="-571500">
              <a:buFont typeface="Wingdings" panose="05000000000000000000" pitchFamily="2" charset="2"/>
              <a:buChar char="§"/>
            </a:pPr>
            <a:endParaRPr lang="en-US" sz="4000" dirty="0">
              <a:latin typeface="Bahnschrift Condensed" panose="020B0502040204020203" pitchFamily="34" charset="0"/>
            </a:endParaRPr>
          </a:p>
          <a:p>
            <a:pPr marL="1606550" indent="-571500">
              <a:buFont typeface="Wingdings" panose="05000000000000000000" pitchFamily="2" charset="2"/>
              <a:buChar char="§"/>
            </a:pPr>
            <a:r>
              <a:rPr lang="en-US" sz="4000" dirty="0">
                <a:latin typeface="Bahnschrift Condensed" panose="020B0502040204020203" pitchFamily="34" charset="0"/>
              </a:rPr>
              <a:t>List of factors for neutral setting</a:t>
            </a:r>
          </a:p>
          <a:p>
            <a:pPr marL="1606550" indent="-571500">
              <a:buFont typeface="Wingdings" panose="05000000000000000000" pitchFamily="2" charset="2"/>
              <a:buChar char="§"/>
            </a:pPr>
            <a:endParaRPr lang="en-US" sz="4000" dirty="0">
              <a:latin typeface="Bahnschrift Condensed" panose="020B0502040204020203" pitchFamily="34" charset="0"/>
            </a:endParaRPr>
          </a:p>
          <a:p>
            <a:pPr marL="1257300" indent="-571500">
              <a:buFont typeface="Wingdings" panose="05000000000000000000" pitchFamily="2" charset="2"/>
              <a:buChar char="§"/>
              <a:tabLst>
                <a:tab pos="622300" algn="l"/>
              </a:tabLst>
            </a:pPr>
            <a:r>
              <a:rPr lang="en-US" sz="4000" dirty="0">
                <a:latin typeface="Bahnschrift Condensed" panose="020B0502040204020203" pitchFamily="34" charset="0"/>
              </a:rPr>
              <a:t>List of factors for </a:t>
            </a:r>
            <a:r>
              <a:rPr lang="en-US" sz="4000" dirty="0" err="1">
                <a:latin typeface="Bahnschrift Condensed" panose="020B0502040204020203" pitchFamily="34" charset="0"/>
              </a:rPr>
              <a:t>domainrating</a:t>
            </a:r>
            <a:endParaRPr lang="en-US" sz="4000" dirty="0">
              <a:latin typeface="Bahnschrift Condensed" panose="020B0502040204020203" pitchFamily="34" charset="0"/>
            </a:endParaRPr>
          </a:p>
          <a:p>
            <a:pPr marL="1257300" indent="-571500">
              <a:buFont typeface="Wingdings" panose="05000000000000000000" pitchFamily="2" charset="2"/>
              <a:buChar char="§"/>
              <a:tabLst>
                <a:tab pos="622300" algn="l"/>
              </a:tabLst>
            </a:pPr>
            <a:endParaRPr lang="en-US" sz="4000" dirty="0">
              <a:latin typeface="Bahnschrift Condensed" panose="020B0502040204020203" pitchFamily="34" charset="0"/>
            </a:endParaRPr>
          </a:p>
          <a:p>
            <a:pPr marL="571500" indent="-571500">
              <a:buFont typeface="Wingdings" panose="05000000000000000000" pitchFamily="2" charset="2"/>
              <a:buChar char="§"/>
            </a:pPr>
            <a:r>
              <a:rPr lang="en-US" sz="4000" dirty="0">
                <a:latin typeface="Bahnschrift Condensed" panose="020B0502040204020203" pitchFamily="34" charset="0"/>
              </a:rPr>
              <a:t>List of factors for overall rating</a:t>
            </a:r>
          </a:p>
        </p:txBody>
      </p:sp>
      <p:sp>
        <p:nvSpPr>
          <p:cNvPr id="30" name="Oval 29">
            <a:extLst>
              <a:ext uri="{FF2B5EF4-FFF2-40B4-BE49-F238E27FC236}">
                <a16:creationId xmlns:a16="http://schemas.microsoft.com/office/drawing/2014/main" id="{4AF8423F-545D-4FB5-8D02-276B7137A6E8}"/>
              </a:ext>
            </a:extLst>
          </p:cNvPr>
          <p:cNvSpPr/>
          <p:nvPr/>
        </p:nvSpPr>
        <p:spPr>
          <a:xfrm>
            <a:off x="33586064" y="11313693"/>
            <a:ext cx="324000"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Oval 30">
            <a:extLst>
              <a:ext uri="{FF2B5EF4-FFF2-40B4-BE49-F238E27FC236}">
                <a16:creationId xmlns:a16="http://schemas.microsoft.com/office/drawing/2014/main" id="{BF5D5B6A-F2D2-4949-AC4C-B170D48203CB}"/>
              </a:ext>
            </a:extLst>
          </p:cNvPr>
          <p:cNvSpPr/>
          <p:nvPr/>
        </p:nvSpPr>
        <p:spPr>
          <a:xfrm>
            <a:off x="32738845" y="13796492"/>
            <a:ext cx="324000"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Oval 31">
            <a:extLst>
              <a:ext uri="{FF2B5EF4-FFF2-40B4-BE49-F238E27FC236}">
                <a16:creationId xmlns:a16="http://schemas.microsoft.com/office/drawing/2014/main" id="{D70DB401-49B8-4938-9CE5-540F4AA3C3D3}"/>
              </a:ext>
            </a:extLst>
          </p:cNvPr>
          <p:cNvSpPr/>
          <p:nvPr/>
        </p:nvSpPr>
        <p:spPr>
          <a:xfrm>
            <a:off x="32013354" y="15011677"/>
            <a:ext cx="324000"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Rounded Corners 33">
            <a:extLst>
              <a:ext uri="{FF2B5EF4-FFF2-40B4-BE49-F238E27FC236}">
                <a16:creationId xmlns:a16="http://schemas.microsoft.com/office/drawing/2014/main" id="{9144D18B-3A1D-4783-A065-FDAAB67B049E}"/>
              </a:ext>
            </a:extLst>
          </p:cNvPr>
          <p:cNvSpPr/>
          <p:nvPr/>
        </p:nvSpPr>
        <p:spPr>
          <a:xfrm>
            <a:off x="20021638" y="10622782"/>
            <a:ext cx="5256000" cy="799200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Rounded Corners 34">
            <a:extLst>
              <a:ext uri="{FF2B5EF4-FFF2-40B4-BE49-F238E27FC236}">
                <a16:creationId xmlns:a16="http://schemas.microsoft.com/office/drawing/2014/main" id="{D5FD37D4-D597-48DB-8D93-EAD353270E09}"/>
              </a:ext>
            </a:extLst>
          </p:cNvPr>
          <p:cNvSpPr/>
          <p:nvPr/>
        </p:nvSpPr>
        <p:spPr>
          <a:xfrm>
            <a:off x="25384060" y="10622782"/>
            <a:ext cx="5178054" cy="799200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Connector: Elbow 109">
            <a:extLst>
              <a:ext uri="{FF2B5EF4-FFF2-40B4-BE49-F238E27FC236}">
                <a16:creationId xmlns:a16="http://schemas.microsoft.com/office/drawing/2014/main" id="{1F04D533-C433-4CCA-B4D4-76A6C43F12B1}"/>
              </a:ext>
            </a:extLst>
          </p:cNvPr>
          <p:cNvCxnSpPr>
            <a:cxnSpLocks/>
            <a:stCxn id="31" idx="0"/>
            <a:endCxn id="34" idx="0"/>
          </p:cNvCxnSpPr>
          <p:nvPr/>
        </p:nvCxnSpPr>
        <p:spPr>
          <a:xfrm rot="16200000" flipV="1">
            <a:off x="26188387" y="7084033"/>
            <a:ext cx="3173710" cy="10251207"/>
          </a:xfrm>
          <a:prstGeom prst="bentConnector3">
            <a:avLst>
              <a:gd name="adj1" fmla="val 185073"/>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E0770BF6-F9D0-45F0-AFEA-2984F508B09D}"/>
              </a:ext>
            </a:extLst>
          </p:cNvPr>
          <p:cNvCxnSpPr>
            <a:cxnSpLocks/>
            <a:stCxn id="30" idx="0"/>
            <a:endCxn id="60" idx="0"/>
          </p:cNvCxnSpPr>
          <p:nvPr/>
        </p:nvCxnSpPr>
        <p:spPr>
          <a:xfrm rot="16200000" flipV="1">
            <a:off x="22165710" y="-268662"/>
            <a:ext cx="701251" cy="22463459"/>
          </a:xfrm>
          <a:prstGeom prst="bentConnector3">
            <a:avLst>
              <a:gd name="adj1" fmla="val 689423"/>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2" name="Arrow: Right 51">
            <a:extLst>
              <a:ext uri="{FF2B5EF4-FFF2-40B4-BE49-F238E27FC236}">
                <a16:creationId xmlns:a16="http://schemas.microsoft.com/office/drawing/2014/main" id="{07B1D1C1-3C42-492E-9659-D137C7C5EDA8}"/>
              </a:ext>
            </a:extLst>
          </p:cNvPr>
          <p:cNvSpPr/>
          <p:nvPr/>
        </p:nvSpPr>
        <p:spPr>
          <a:xfrm>
            <a:off x="7401198" y="11570659"/>
            <a:ext cx="1055732" cy="891185"/>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TextBox 52">
            <a:extLst>
              <a:ext uri="{FF2B5EF4-FFF2-40B4-BE49-F238E27FC236}">
                <a16:creationId xmlns:a16="http://schemas.microsoft.com/office/drawing/2014/main" id="{35483A5F-05CF-4A9E-ADFF-B11A53BFE7EC}"/>
              </a:ext>
            </a:extLst>
          </p:cNvPr>
          <p:cNvSpPr txBox="1"/>
          <p:nvPr/>
        </p:nvSpPr>
        <p:spPr>
          <a:xfrm>
            <a:off x="1426012" y="11983087"/>
            <a:ext cx="5536134" cy="1446550"/>
          </a:xfrm>
          <a:prstGeom prst="rect">
            <a:avLst/>
          </a:prstGeom>
          <a:noFill/>
        </p:spPr>
        <p:txBody>
          <a:bodyPr wrap="square" rtlCol="0">
            <a:spAutoFit/>
          </a:bodyPr>
          <a:lstStyle/>
          <a:p>
            <a:pPr algn="r"/>
            <a:r>
              <a:rPr lang="en-US" sz="4400" dirty="0">
                <a:latin typeface="Bahnschrift Condensed" panose="020B0502040204020203" pitchFamily="34" charset="0"/>
              </a:rPr>
              <a:t>Click to enable or disenable the factor </a:t>
            </a:r>
          </a:p>
        </p:txBody>
      </p:sp>
      <p:sp>
        <p:nvSpPr>
          <p:cNvPr id="55" name="Arrow: Right 54">
            <a:extLst>
              <a:ext uri="{FF2B5EF4-FFF2-40B4-BE49-F238E27FC236}">
                <a16:creationId xmlns:a16="http://schemas.microsoft.com/office/drawing/2014/main" id="{6CB6A409-E054-4409-8B47-168D90AD32FD}"/>
              </a:ext>
            </a:extLst>
          </p:cNvPr>
          <p:cNvSpPr/>
          <p:nvPr/>
        </p:nvSpPr>
        <p:spPr>
          <a:xfrm rot="10800000">
            <a:off x="30724113" y="18928011"/>
            <a:ext cx="1122502" cy="831906"/>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TextBox 56">
            <a:extLst>
              <a:ext uri="{FF2B5EF4-FFF2-40B4-BE49-F238E27FC236}">
                <a16:creationId xmlns:a16="http://schemas.microsoft.com/office/drawing/2014/main" id="{6CFA82F6-2AC9-477B-BDF8-D0BAFE89DA98}"/>
              </a:ext>
            </a:extLst>
          </p:cNvPr>
          <p:cNvSpPr txBox="1"/>
          <p:nvPr/>
        </p:nvSpPr>
        <p:spPr>
          <a:xfrm>
            <a:off x="31285363" y="18959243"/>
            <a:ext cx="9056141" cy="769441"/>
          </a:xfrm>
          <a:prstGeom prst="rect">
            <a:avLst/>
          </a:prstGeom>
          <a:noFill/>
        </p:spPr>
        <p:txBody>
          <a:bodyPr wrap="square" rtlCol="0">
            <a:spAutoFit/>
          </a:bodyPr>
          <a:lstStyle/>
          <a:p>
            <a:pPr algn="r"/>
            <a:r>
              <a:rPr lang="en-US" sz="4400" dirty="0">
                <a:latin typeface="Bahnschrift Condensed" panose="020B0502040204020203" pitchFamily="34" charset="0"/>
              </a:rPr>
              <a:t>Valid your setting and exit menu</a:t>
            </a:r>
          </a:p>
        </p:txBody>
      </p:sp>
      <p:sp>
        <p:nvSpPr>
          <p:cNvPr id="137" name="Rectangle: Rounded Corners 136">
            <a:extLst>
              <a:ext uri="{FF2B5EF4-FFF2-40B4-BE49-F238E27FC236}">
                <a16:creationId xmlns:a16="http://schemas.microsoft.com/office/drawing/2014/main" id="{26A70719-0F11-46B2-821D-0696F674745D}"/>
              </a:ext>
            </a:extLst>
          </p:cNvPr>
          <p:cNvSpPr/>
          <p:nvPr/>
        </p:nvSpPr>
        <p:spPr>
          <a:xfrm>
            <a:off x="14050540" y="10612442"/>
            <a:ext cx="5120702" cy="9232511"/>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8" name="Oval 137">
            <a:extLst>
              <a:ext uri="{FF2B5EF4-FFF2-40B4-BE49-F238E27FC236}">
                <a16:creationId xmlns:a16="http://schemas.microsoft.com/office/drawing/2014/main" id="{1E0B16EB-6AA8-4CCC-80D1-1D2BA6B66307}"/>
              </a:ext>
            </a:extLst>
          </p:cNvPr>
          <p:cNvSpPr/>
          <p:nvPr/>
        </p:nvSpPr>
        <p:spPr>
          <a:xfrm>
            <a:off x="33065957" y="12528878"/>
            <a:ext cx="313512"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39" name="Connector: Elbow 138">
            <a:extLst>
              <a:ext uri="{FF2B5EF4-FFF2-40B4-BE49-F238E27FC236}">
                <a16:creationId xmlns:a16="http://schemas.microsoft.com/office/drawing/2014/main" id="{DA4B24D2-2C3B-4457-BD66-22DD9556534E}"/>
              </a:ext>
            </a:extLst>
          </p:cNvPr>
          <p:cNvCxnSpPr>
            <a:cxnSpLocks/>
            <a:stCxn id="138" idx="0"/>
            <a:endCxn id="137" idx="0"/>
          </p:cNvCxnSpPr>
          <p:nvPr/>
        </p:nvCxnSpPr>
        <p:spPr>
          <a:xfrm rot="16200000" flipV="1">
            <a:off x="23958584" y="3264749"/>
            <a:ext cx="1916436" cy="16611822"/>
          </a:xfrm>
          <a:prstGeom prst="bentConnector3">
            <a:avLst>
              <a:gd name="adj1" fmla="val 292466"/>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2" name="Arrow: Right 141">
            <a:extLst>
              <a:ext uri="{FF2B5EF4-FFF2-40B4-BE49-F238E27FC236}">
                <a16:creationId xmlns:a16="http://schemas.microsoft.com/office/drawing/2014/main" id="{34702D36-D110-4892-86A8-E4159536B9A9}"/>
              </a:ext>
            </a:extLst>
          </p:cNvPr>
          <p:cNvSpPr/>
          <p:nvPr/>
        </p:nvSpPr>
        <p:spPr>
          <a:xfrm>
            <a:off x="7380383" y="12706362"/>
            <a:ext cx="1055732" cy="891185"/>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a:extLst>
              <a:ext uri="{FF2B5EF4-FFF2-40B4-BE49-F238E27FC236}">
                <a16:creationId xmlns:a16="http://schemas.microsoft.com/office/drawing/2014/main" id="{8B455553-09F4-4018-9CAF-D7EF0A2D4961}"/>
              </a:ext>
            </a:extLst>
          </p:cNvPr>
          <p:cNvSpPr txBox="1"/>
          <p:nvPr/>
        </p:nvSpPr>
        <p:spPr>
          <a:xfrm>
            <a:off x="8436114" y="1710339"/>
            <a:ext cx="25311950"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MERL menu</a:t>
            </a:r>
            <a:endParaRPr lang="en-US" sz="6000" dirty="0">
              <a:ln>
                <a:solidFill>
                  <a:schemeClr val="tx1"/>
                </a:solidFill>
              </a:ln>
              <a:solidFill>
                <a:schemeClr val="bg1"/>
              </a:solidFill>
              <a:latin typeface="Bahnschrift SemiBold" panose="020B0502040204020203" pitchFamily="34" charset="0"/>
            </a:endParaRPr>
          </a:p>
        </p:txBody>
      </p:sp>
      <p:sp>
        <p:nvSpPr>
          <p:cNvPr id="146" name="TextBox 145">
            <a:extLst>
              <a:ext uri="{FF2B5EF4-FFF2-40B4-BE49-F238E27FC236}">
                <a16:creationId xmlns:a16="http://schemas.microsoft.com/office/drawing/2014/main" id="{62033848-49D2-4E72-A376-572467655C55}"/>
              </a:ext>
            </a:extLst>
          </p:cNvPr>
          <p:cNvSpPr txBox="1"/>
          <p:nvPr/>
        </p:nvSpPr>
        <p:spPr>
          <a:xfrm>
            <a:off x="8329378" y="3662033"/>
            <a:ext cx="25311950" cy="1938992"/>
          </a:xfrm>
          <a:prstGeom prst="rect">
            <a:avLst/>
          </a:prstGeom>
          <a:noFill/>
        </p:spPr>
        <p:txBody>
          <a:bodyPr wrap="square">
            <a:spAutoFit/>
          </a:bodyPr>
          <a:lstStyle/>
          <a:p>
            <a:r>
              <a:rPr lang="en-US" sz="4000" dirty="0">
                <a:latin typeface="Bahnschrift Condensed" panose="020B0502040204020203" pitchFamily="34" charset="0"/>
              </a:rPr>
              <a:t>The MERL menu allows to choose which rating criteria will be used to evaluate both the controls, the domains including several controls and the overall system : The criteria is chosen among a list of predefined criteria. The neutral setting allows to fix the level for control considered as “OK” or without any security issue.</a:t>
            </a:r>
          </a:p>
        </p:txBody>
      </p:sp>
    </p:spTree>
    <p:extLst>
      <p:ext uri="{BB962C8B-B14F-4D97-AF65-F5344CB8AC3E}">
        <p14:creationId xmlns:p14="http://schemas.microsoft.com/office/powerpoint/2010/main" val="274278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31CE4-D4C4-4E27-8CD1-C2A8B7D9C53A}"/>
              </a:ext>
            </a:extLst>
          </p:cNvPr>
          <p:cNvPicPr>
            <a:picLocks noChangeAspect="1"/>
          </p:cNvPicPr>
          <p:nvPr/>
        </p:nvPicPr>
        <p:blipFill>
          <a:blip r:embed="rId2"/>
          <a:srcRect/>
          <a:stretch/>
        </p:blipFill>
        <p:spPr>
          <a:xfrm>
            <a:off x="9691154" y="4542095"/>
            <a:ext cx="23083210" cy="18508793"/>
          </a:xfrm>
          <a:prstGeom prst="rect">
            <a:avLst/>
          </a:prstGeom>
        </p:spPr>
      </p:pic>
      <p:cxnSp>
        <p:nvCxnSpPr>
          <p:cNvPr id="4" name="Connector: Elbow 3">
            <a:extLst>
              <a:ext uri="{FF2B5EF4-FFF2-40B4-BE49-F238E27FC236}">
                <a16:creationId xmlns:a16="http://schemas.microsoft.com/office/drawing/2014/main" id="{5B4BE5A9-0264-4A40-8FF5-6549F584AFBB}"/>
              </a:ext>
            </a:extLst>
          </p:cNvPr>
          <p:cNvCxnSpPr>
            <a:cxnSpLocks/>
            <a:endCxn id="12" idx="1"/>
          </p:cNvCxnSpPr>
          <p:nvPr/>
        </p:nvCxnSpPr>
        <p:spPr>
          <a:xfrm>
            <a:off x="8436115" y="7109971"/>
            <a:ext cx="1350522" cy="619"/>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88CDB525-9408-46E4-98D7-CFA4FCDD5F51}"/>
              </a:ext>
            </a:extLst>
          </p:cNvPr>
          <p:cNvSpPr/>
          <p:nvPr/>
        </p:nvSpPr>
        <p:spPr>
          <a:xfrm>
            <a:off x="24986890" y="12042967"/>
            <a:ext cx="7701753" cy="5827022"/>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 name="Connector: Elbow 8">
            <a:extLst>
              <a:ext uri="{FF2B5EF4-FFF2-40B4-BE49-F238E27FC236}">
                <a16:creationId xmlns:a16="http://schemas.microsoft.com/office/drawing/2014/main" id="{4F644A17-C44F-437C-965D-DFB5E6C6FD3F}"/>
              </a:ext>
            </a:extLst>
          </p:cNvPr>
          <p:cNvCxnSpPr>
            <a:cxnSpLocks/>
          </p:cNvCxnSpPr>
          <p:nvPr/>
        </p:nvCxnSpPr>
        <p:spPr>
          <a:xfrm rot="16200000" flipV="1">
            <a:off x="6584984" y="-3230779"/>
            <a:ext cx="1916436" cy="16611822"/>
          </a:xfrm>
          <a:prstGeom prst="bentConnector3">
            <a:avLst>
              <a:gd name="adj1" fmla="val 292466"/>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E6A097-A316-4230-846C-B04CF88F2324}"/>
              </a:ext>
            </a:extLst>
          </p:cNvPr>
          <p:cNvSpPr txBox="1"/>
          <p:nvPr/>
        </p:nvSpPr>
        <p:spPr>
          <a:xfrm>
            <a:off x="8436113" y="1106226"/>
            <a:ext cx="25311950"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Rating </a:t>
            </a:r>
            <a:r>
              <a:rPr lang="fr-FR" sz="6000" dirty="0" err="1">
                <a:ln>
                  <a:solidFill>
                    <a:schemeClr val="tx1"/>
                  </a:solidFill>
                </a:ln>
                <a:solidFill>
                  <a:schemeClr val="bg1"/>
                </a:solidFill>
                <a:latin typeface="Bahnschrift SemiBold" panose="020B0502040204020203" pitchFamily="34" charset="0"/>
              </a:rPr>
              <a:t>Scale</a:t>
            </a:r>
            <a:r>
              <a:rPr lang="fr-FR" sz="6000" dirty="0">
                <a:ln>
                  <a:solidFill>
                    <a:schemeClr val="tx1"/>
                  </a:solidFill>
                </a:ln>
                <a:solidFill>
                  <a:schemeClr val="bg1"/>
                </a:solidFill>
                <a:latin typeface="Bahnschrift SemiBold" panose="020B0502040204020203" pitchFamily="34" charset="0"/>
              </a:rPr>
              <a:t>  Setting menu</a:t>
            </a:r>
            <a:endParaRPr lang="en-US" sz="6000" dirty="0">
              <a:ln>
                <a:solidFill>
                  <a:schemeClr val="tx1"/>
                </a:solidFill>
              </a:ln>
              <a:solidFill>
                <a:schemeClr val="bg1"/>
              </a:solidFill>
              <a:latin typeface="Bahnschrift SemiBold" panose="020B0502040204020203" pitchFamily="34" charset="0"/>
            </a:endParaRPr>
          </a:p>
        </p:txBody>
      </p:sp>
      <p:sp>
        <p:nvSpPr>
          <p:cNvPr id="11" name="TextBox 10">
            <a:extLst>
              <a:ext uri="{FF2B5EF4-FFF2-40B4-BE49-F238E27FC236}">
                <a16:creationId xmlns:a16="http://schemas.microsoft.com/office/drawing/2014/main" id="{831B136C-2847-40E2-AA74-ECB97C95DAEF}"/>
              </a:ext>
            </a:extLst>
          </p:cNvPr>
          <p:cNvSpPr txBox="1"/>
          <p:nvPr/>
        </p:nvSpPr>
        <p:spPr>
          <a:xfrm>
            <a:off x="8436115" y="2177922"/>
            <a:ext cx="25311950" cy="1938992"/>
          </a:xfrm>
          <a:prstGeom prst="rect">
            <a:avLst/>
          </a:prstGeom>
          <a:noFill/>
        </p:spPr>
        <p:txBody>
          <a:bodyPr wrap="square">
            <a:spAutoFit/>
          </a:bodyPr>
          <a:lstStyle/>
          <a:p>
            <a:r>
              <a:rPr lang="en-US" sz="4000" dirty="0">
                <a:latin typeface="Bahnschrift Condensed" panose="020B0502040204020203" pitchFamily="34" charset="0"/>
              </a:rPr>
              <a:t>The Rating Scale Setting Menu allows changing the labelling of the different scales used in a report i.e. the labelling of the control rating scale and the domains rating scale and also to access to specific sub-menu to change the labelling of the symbols used in the rating of recommendations, correctives actions and mitigations.</a:t>
            </a:r>
          </a:p>
        </p:txBody>
      </p:sp>
      <p:sp>
        <p:nvSpPr>
          <p:cNvPr id="12" name="Rectangle: Rounded Corners 11">
            <a:extLst>
              <a:ext uri="{FF2B5EF4-FFF2-40B4-BE49-F238E27FC236}">
                <a16:creationId xmlns:a16="http://schemas.microsoft.com/office/drawing/2014/main" id="{B04E4FF0-CB76-431A-B721-D8E25BEEE07B}"/>
              </a:ext>
            </a:extLst>
          </p:cNvPr>
          <p:cNvSpPr/>
          <p:nvPr/>
        </p:nvSpPr>
        <p:spPr>
          <a:xfrm>
            <a:off x="9786637" y="6458533"/>
            <a:ext cx="14017872" cy="1304114"/>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TextBox 13">
            <a:extLst>
              <a:ext uri="{FF2B5EF4-FFF2-40B4-BE49-F238E27FC236}">
                <a16:creationId xmlns:a16="http://schemas.microsoft.com/office/drawing/2014/main" id="{5140E047-083A-4DEE-8EBD-AE57FAFD0302}"/>
              </a:ext>
            </a:extLst>
          </p:cNvPr>
          <p:cNvSpPr txBox="1"/>
          <p:nvPr/>
        </p:nvSpPr>
        <p:spPr>
          <a:xfrm>
            <a:off x="1260593" y="6151752"/>
            <a:ext cx="7175522" cy="191643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4400" dirty="0">
                <a:solidFill>
                  <a:schemeClr val="tx1"/>
                </a:solidFill>
              </a:rPr>
              <a:t>Click on this button to choose the scale to set</a:t>
            </a:r>
          </a:p>
        </p:txBody>
      </p:sp>
      <p:sp>
        <p:nvSpPr>
          <p:cNvPr id="17" name="Rectangle: Rounded Corners 16">
            <a:extLst>
              <a:ext uri="{FF2B5EF4-FFF2-40B4-BE49-F238E27FC236}">
                <a16:creationId xmlns:a16="http://schemas.microsoft.com/office/drawing/2014/main" id="{33DE7529-A5A1-4616-9F45-2A33C3DD3046}"/>
              </a:ext>
            </a:extLst>
          </p:cNvPr>
          <p:cNvSpPr/>
          <p:nvPr/>
        </p:nvSpPr>
        <p:spPr>
          <a:xfrm>
            <a:off x="9786637" y="8099655"/>
            <a:ext cx="6986072" cy="157943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TextBox 17">
            <a:extLst>
              <a:ext uri="{FF2B5EF4-FFF2-40B4-BE49-F238E27FC236}">
                <a16:creationId xmlns:a16="http://schemas.microsoft.com/office/drawing/2014/main" id="{13056E92-3D53-479A-B280-84AD48BF9578}"/>
              </a:ext>
            </a:extLst>
          </p:cNvPr>
          <p:cNvSpPr txBox="1"/>
          <p:nvPr/>
        </p:nvSpPr>
        <p:spPr>
          <a:xfrm>
            <a:off x="1260591" y="8429385"/>
            <a:ext cx="7175522" cy="96233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4400" dirty="0">
                <a:solidFill>
                  <a:schemeClr val="tx1"/>
                </a:solidFill>
              </a:rPr>
              <a:t>Choose one of labelling list</a:t>
            </a:r>
          </a:p>
        </p:txBody>
      </p:sp>
      <p:cxnSp>
        <p:nvCxnSpPr>
          <p:cNvPr id="19" name="Connector: Elbow 3">
            <a:extLst>
              <a:ext uri="{FF2B5EF4-FFF2-40B4-BE49-F238E27FC236}">
                <a16:creationId xmlns:a16="http://schemas.microsoft.com/office/drawing/2014/main" id="{0D80D4D0-9DE2-4EDD-B3B0-051CCE39E949}"/>
              </a:ext>
            </a:extLst>
          </p:cNvPr>
          <p:cNvCxnSpPr>
            <a:cxnSpLocks/>
            <a:stCxn id="18" idx="3"/>
            <a:endCxn id="17" idx="1"/>
          </p:cNvCxnSpPr>
          <p:nvPr/>
        </p:nvCxnSpPr>
        <p:spPr>
          <a:xfrm flipV="1">
            <a:off x="8436113" y="8889370"/>
            <a:ext cx="1350524" cy="21183"/>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A8B4653-CF14-4D3F-8CC6-2230C899BB10}"/>
              </a:ext>
            </a:extLst>
          </p:cNvPr>
          <p:cNvSpPr/>
          <p:nvPr/>
        </p:nvSpPr>
        <p:spPr>
          <a:xfrm>
            <a:off x="9809501" y="9839701"/>
            <a:ext cx="14226156" cy="11507102"/>
          </a:xfrm>
          <a:prstGeom prst="rect">
            <a:avLst/>
          </a:prstGeom>
          <a:noFill/>
          <a:ln w="76200">
            <a:solidFill>
              <a:srgbClr val="72FF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a:extLst>
              <a:ext uri="{FF2B5EF4-FFF2-40B4-BE49-F238E27FC236}">
                <a16:creationId xmlns:a16="http://schemas.microsoft.com/office/drawing/2014/main" id="{EB50874A-3A9C-408D-9DF3-DE46C9C52334}"/>
              </a:ext>
            </a:extLst>
          </p:cNvPr>
          <p:cNvSpPr txBox="1"/>
          <p:nvPr/>
        </p:nvSpPr>
        <p:spPr>
          <a:xfrm>
            <a:off x="1310467" y="12761076"/>
            <a:ext cx="7175522" cy="3648656"/>
          </a:xfrm>
          <a:prstGeom prst="rect">
            <a:avLst/>
          </a:prstGeom>
          <a:noFill/>
          <a:ln w="12700">
            <a:solidFill>
              <a:srgbClr val="72FF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400" dirty="0">
                <a:solidFill>
                  <a:schemeClr val="tx1"/>
                </a:solidFill>
              </a:rPr>
              <a:t>This panel describes the Current and New labeling classified in three categories : positive rating, negative rating and fixed parameters</a:t>
            </a:r>
          </a:p>
        </p:txBody>
      </p:sp>
      <p:cxnSp>
        <p:nvCxnSpPr>
          <p:cNvPr id="22" name="Connector: Elbow 3">
            <a:extLst>
              <a:ext uri="{FF2B5EF4-FFF2-40B4-BE49-F238E27FC236}">
                <a16:creationId xmlns:a16="http://schemas.microsoft.com/office/drawing/2014/main" id="{6B947CE6-E721-4E3C-84AF-87B54E9E1118}"/>
              </a:ext>
            </a:extLst>
          </p:cNvPr>
          <p:cNvCxnSpPr>
            <a:cxnSpLocks/>
            <a:stCxn id="21" idx="3"/>
          </p:cNvCxnSpPr>
          <p:nvPr/>
        </p:nvCxnSpPr>
        <p:spPr>
          <a:xfrm>
            <a:off x="8485989" y="14585404"/>
            <a:ext cx="1323512" cy="0"/>
          </a:xfrm>
          <a:prstGeom prst="straightConnector1">
            <a:avLst/>
          </a:prstGeom>
          <a:ln w="69850">
            <a:solidFill>
              <a:srgbClr val="72FF17"/>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C28EF10-29E4-47BE-9847-8E3EDEA509DD}"/>
              </a:ext>
            </a:extLst>
          </p:cNvPr>
          <p:cNvSpPr/>
          <p:nvPr/>
        </p:nvSpPr>
        <p:spPr>
          <a:xfrm>
            <a:off x="16940920" y="8099655"/>
            <a:ext cx="6986072" cy="157943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extLst>
              <a:ext uri="{FF2B5EF4-FFF2-40B4-BE49-F238E27FC236}">
                <a16:creationId xmlns:a16="http://schemas.microsoft.com/office/drawing/2014/main" id="{C75EFD71-D7C7-46B7-BA21-2A2931C62EE9}"/>
              </a:ext>
            </a:extLst>
          </p:cNvPr>
          <p:cNvSpPr txBox="1"/>
          <p:nvPr/>
        </p:nvSpPr>
        <p:spPr>
          <a:xfrm>
            <a:off x="1310467" y="10332199"/>
            <a:ext cx="7175522" cy="1350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4400" dirty="0">
                <a:solidFill>
                  <a:schemeClr val="tx1"/>
                </a:solidFill>
              </a:rPr>
              <a:t>Used this button to validate your choice</a:t>
            </a:r>
          </a:p>
        </p:txBody>
      </p:sp>
      <p:cxnSp>
        <p:nvCxnSpPr>
          <p:cNvPr id="8" name="Connector: Elbow 7">
            <a:extLst>
              <a:ext uri="{FF2B5EF4-FFF2-40B4-BE49-F238E27FC236}">
                <a16:creationId xmlns:a16="http://schemas.microsoft.com/office/drawing/2014/main" id="{B2A447FC-8E73-4E2A-9DB3-9F4FB0D7CF5B}"/>
              </a:ext>
            </a:extLst>
          </p:cNvPr>
          <p:cNvCxnSpPr>
            <a:cxnSpLocks/>
            <a:stCxn id="27" idx="3"/>
            <a:endCxn id="25" idx="2"/>
          </p:cNvCxnSpPr>
          <p:nvPr/>
        </p:nvCxnSpPr>
        <p:spPr>
          <a:xfrm flipV="1">
            <a:off x="8485989" y="9679085"/>
            <a:ext cx="11947967" cy="1328314"/>
          </a:xfrm>
          <a:prstGeom prst="bentConnector2">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D9BDD18-4FF8-47ED-9A80-19C67382283F}"/>
              </a:ext>
            </a:extLst>
          </p:cNvPr>
          <p:cNvSpPr/>
          <p:nvPr/>
        </p:nvSpPr>
        <p:spPr>
          <a:xfrm>
            <a:off x="24988842" y="6510531"/>
            <a:ext cx="7740000" cy="237600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TextBox 36">
            <a:extLst>
              <a:ext uri="{FF2B5EF4-FFF2-40B4-BE49-F238E27FC236}">
                <a16:creationId xmlns:a16="http://schemas.microsoft.com/office/drawing/2014/main" id="{7C5AF611-73D9-4EA6-B480-8E2267A31EF8}"/>
              </a:ext>
            </a:extLst>
          </p:cNvPr>
          <p:cNvSpPr txBox="1"/>
          <p:nvPr/>
        </p:nvSpPr>
        <p:spPr>
          <a:xfrm>
            <a:off x="33958697" y="4542095"/>
            <a:ext cx="7650510" cy="370116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4400" dirty="0">
                <a:solidFill>
                  <a:schemeClr val="tx1"/>
                </a:solidFill>
              </a:rPr>
              <a:t>If you want to edit or create a  labelling set, click here. The button will turn green, and you can choose one of option below (edit or new)</a:t>
            </a:r>
          </a:p>
        </p:txBody>
      </p:sp>
      <p:cxnSp>
        <p:nvCxnSpPr>
          <p:cNvPr id="38" name="Connector: Elbow 3">
            <a:extLst>
              <a:ext uri="{FF2B5EF4-FFF2-40B4-BE49-F238E27FC236}">
                <a16:creationId xmlns:a16="http://schemas.microsoft.com/office/drawing/2014/main" id="{67A5A774-353E-430E-904B-2D8A377D1C54}"/>
              </a:ext>
            </a:extLst>
          </p:cNvPr>
          <p:cNvCxnSpPr>
            <a:cxnSpLocks/>
            <a:stCxn id="37" idx="1"/>
            <a:endCxn id="36" idx="3"/>
          </p:cNvCxnSpPr>
          <p:nvPr/>
        </p:nvCxnSpPr>
        <p:spPr>
          <a:xfrm rot="10800000" flipV="1">
            <a:off x="32728843" y="6392677"/>
            <a:ext cx="1229855" cy="1305854"/>
          </a:xfrm>
          <a:prstGeom prst="bentConnector3">
            <a:avLst>
              <a:gd name="adj1" fmla="val 50000"/>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6A9BDF21-A766-4D7C-8858-6C6829062BC4}"/>
              </a:ext>
            </a:extLst>
          </p:cNvPr>
          <p:cNvSpPr/>
          <p:nvPr/>
        </p:nvSpPr>
        <p:spPr>
          <a:xfrm>
            <a:off x="24985604" y="9072448"/>
            <a:ext cx="7701753" cy="270000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a:extLst>
              <a:ext uri="{FF2B5EF4-FFF2-40B4-BE49-F238E27FC236}">
                <a16:creationId xmlns:a16="http://schemas.microsoft.com/office/drawing/2014/main" id="{03AC458F-9041-4A67-85AA-50AD2584C91A}"/>
              </a:ext>
            </a:extLst>
          </p:cNvPr>
          <p:cNvSpPr txBox="1"/>
          <p:nvPr/>
        </p:nvSpPr>
        <p:spPr>
          <a:xfrm>
            <a:off x="33979529" y="9378320"/>
            <a:ext cx="7650510" cy="208825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4400" dirty="0">
                <a:solidFill>
                  <a:schemeClr val="tx1"/>
                </a:solidFill>
              </a:rPr>
              <a:t>Create a new title for the set and don’t forget to valid the title with the button below</a:t>
            </a:r>
          </a:p>
        </p:txBody>
      </p:sp>
      <p:cxnSp>
        <p:nvCxnSpPr>
          <p:cNvPr id="49" name="Connector: Elbow 3">
            <a:extLst>
              <a:ext uri="{FF2B5EF4-FFF2-40B4-BE49-F238E27FC236}">
                <a16:creationId xmlns:a16="http://schemas.microsoft.com/office/drawing/2014/main" id="{AFD1C576-2A79-4865-B01D-3A3ACC618534}"/>
              </a:ext>
            </a:extLst>
          </p:cNvPr>
          <p:cNvCxnSpPr>
            <a:cxnSpLocks/>
            <a:stCxn id="48" idx="1"/>
            <a:endCxn id="46" idx="3"/>
          </p:cNvCxnSpPr>
          <p:nvPr/>
        </p:nvCxnSpPr>
        <p:spPr>
          <a:xfrm flipH="1">
            <a:off x="32687357" y="10422448"/>
            <a:ext cx="1292172" cy="0"/>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AA548F-4DE4-42A1-8EAB-F25F75ECB175}"/>
              </a:ext>
            </a:extLst>
          </p:cNvPr>
          <p:cNvSpPr txBox="1"/>
          <p:nvPr/>
        </p:nvSpPr>
        <p:spPr>
          <a:xfrm>
            <a:off x="34030772" y="13912350"/>
            <a:ext cx="7650510" cy="208825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4400" dirty="0">
                <a:solidFill>
                  <a:schemeClr val="tx1"/>
                </a:solidFill>
              </a:rPr>
              <a:t>Create a label for each level of the set and don’t forget to save each one with button below</a:t>
            </a:r>
          </a:p>
        </p:txBody>
      </p:sp>
      <p:cxnSp>
        <p:nvCxnSpPr>
          <p:cNvPr id="56" name="Connector: Elbow 3">
            <a:extLst>
              <a:ext uri="{FF2B5EF4-FFF2-40B4-BE49-F238E27FC236}">
                <a16:creationId xmlns:a16="http://schemas.microsoft.com/office/drawing/2014/main" id="{2C009169-F5A6-46E3-86B6-90932393DE86}"/>
              </a:ext>
            </a:extLst>
          </p:cNvPr>
          <p:cNvCxnSpPr>
            <a:cxnSpLocks/>
            <a:stCxn id="55" idx="1"/>
            <a:endCxn id="6" idx="3"/>
          </p:cNvCxnSpPr>
          <p:nvPr/>
        </p:nvCxnSpPr>
        <p:spPr>
          <a:xfrm flipH="1">
            <a:off x="32688643" y="14956478"/>
            <a:ext cx="1342129" cy="0"/>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364AC545-46D2-4D17-B0E2-E1587B27AF1F}"/>
              </a:ext>
            </a:extLst>
          </p:cNvPr>
          <p:cNvSpPr/>
          <p:nvPr/>
        </p:nvSpPr>
        <p:spPr>
          <a:xfrm>
            <a:off x="9691153" y="21341141"/>
            <a:ext cx="7081555" cy="157943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TextBox 69">
            <a:extLst>
              <a:ext uri="{FF2B5EF4-FFF2-40B4-BE49-F238E27FC236}">
                <a16:creationId xmlns:a16="http://schemas.microsoft.com/office/drawing/2014/main" id="{34C276B3-27F7-495D-9C65-7AE7F74A603B}"/>
              </a:ext>
            </a:extLst>
          </p:cNvPr>
          <p:cNvSpPr txBox="1"/>
          <p:nvPr/>
        </p:nvSpPr>
        <p:spPr>
          <a:xfrm>
            <a:off x="1165108" y="21440847"/>
            <a:ext cx="7175522" cy="138001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4400" dirty="0">
                <a:solidFill>
                  <a:schemeClr val="tx1"/>
                </a:solidFill>
              </a:rPr>
              <a:t>Use this button to migrate to the new labelling sets</a:t>
            </a:r>
          </a:p>
        </p:txBody>
      </p:sp>
      <p:cxnSp>
        <p:nvCxnSpPr>
          <p:cNvPr id="71" name="Connector: Elbow 3">
            <a:extLst>
              <a:ext uri="{FF2B5EF4-FFF2-40B4-BE49-F238E27FC236}">
                <a16:creationId xmlns:a16="http://schemas.microsoft.com/office/drawing/2014/main" id="{EF14B834-F8C8-454C-99AB-4EA49BC1D968}"/>
              </a:ext>
            </a:extLst>
          </p:cNvPr>
          <p:cNvCxnSpPr>
            <a:cxnSpLocks/>
            <a:stCxn id="70" idx="3"/>
            <a:endCxn id="69" idx="1"/>
          </p:cNvCxnSpPr>
          <p:nvPr/>
        </p:nvCxnSpPr>
        <p:spPr>
          <a:xfrm>
            <a:off x="8340630" y="22130856"/>
            <a:ext cx="1350523" cy="0"/>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6D372F2-2F4A-4BFF-94CA-514175446A1A}"/>
              </a:ext>
            </a:extLst>
          </p:cNvPr>
          <p:cNvSpPr txBox="1"/>
          <p:nvPr/>
        </p:nvSpPr>
        <p:spPr>
          <a:xfrm>
            <a:off x="1165108" y="23265174"/>
            <a:ext cx="7175522" cy="138001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4400" dirty="0">
                <a:solidFill>
                  <a:schemeClr val="tx1"/>
                </a:solidFill>
              </a:rPr>
              <a:t>Use this button to cancel or exit after migration</a:t>
            </a:r>
          </a:p>
        </p:txBody>
      </p:sp>
      <p:sp>
        <p:nvSpPr>
          <p:cNvPr id="76" name="Rectangle: Rounded Corners 75">
            <a:extLst>
              <a:ext uri="{FF2B5EF4-FFF2-40B4-BE49-F238E27FC236}">
                <a16:creationId xmlns:a16="http://schemas.microsoft.com/office/drawing/2014/main" id="{6F841089-B10E-4450-931D-E3F3E5C7CC6A}"/>
              </a:ext>
            </a:extLst>
          </p:cNvPr>
          <p:cNvSpPr/>
          <p:nvPr/>
        </p:nvSpPr>
        <p:spPr>
          <a:xfrm>
            <a:off x="16893178" y="21341141"/>
            <a:ext cx="7081555" cy="157943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77" name="Connector: Elbow 3">
            <a:extLst>
              <a:ext uri="{FF2B5EF4-FFF2-40B4-BE49-F238E27FC236}">
                <a16:creationId xmlns:a16="http://schemas.microsoft.com/office/drawing/2014/main" id="{A6004C4F-A29D-474C-8E74-54E02F10322B}"/>
              </a:ext>
            </a:extLst>
          </p:cNvPr>
          <p:cNvCxnSpPr>
            <a:cxnSpLocks/>
            <a:stCxn id="75" idx="3"/>
            <a:endCxn id="76" idx="2"/>
          </p:cNvCxnSpPr>
          <p:nvPr/>
        </p:nvCxnSpPr>
        <p:spPr>
          <a:xfrm flipV="1">
            <a:off x="8340630" y="22920571"/>
            <a:ext cx="12093326" cy="1034612"/>
          </a:xfrm>
          <a:prstGeom prst="bentConnector2">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08CF4E67-C3B5-49F8-AE3E-434BCF23BB9A}"/>
              </a:ext>
            </a:extLst>
          </p:cNvPr>
          <p:cNvSpPr/>
          <p:nvPr/>
        </p:nvSpPr>
        <p:spPr>
          <a:xfrm>
            <a:off x="24985604" y="21470864"/>
            <a:ext cx="7436407" cy="1350000"/>
          </a:xfrm>
          <a:prstGeom prst="roundRect">
            <a:avLst>
              <a:gd name="adj" fmla="val 1441"/>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TextBox 80">
            <a:extLst>
              <a:ext uri="{FF2B5EF4-FFF2-40B4-BE49-F238E27FC236}">
                <a16:creationId xmlns:a16="http://schemas.microsoft.com/office/drawing/2014/main" id="{69A91473-1F6E-4080-B53E-AD718CE1B9D4}"/>
              </a:ext>
            </a:extLst>
          </p:cNvPr>
          <p:cNvSpPr txBox="1"/>
          <p:nvPr/>
        </p:nvSpPr>
        <p:spPr>
          <a:xfrm>
            <a:off x="33785235" y="21101736"/>
            <a:ext cx="7650510" cy="208825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4400" dirty="0">
                <a:solidFill>
                  <a:schemeClr val="tx1"/>
                </a:solidFill>
              </a:rPr>
              <a:t>Use this button to access to the sub-menu of symbol labelling</a:t>
            </a:r>
          </a:p>
        </p:txBody>
      </p:sp>
      <p:cxnSp>
        <p:nvCxnSpPr>
          <p:cNvPr id="82" name="Connector: Elbow 3">
            <a:extLst>
              <a:ext uri="{FF2B5EF4-FFF2-40B4-BE49-F238E27FC236}">
                <a16:creationId xmlns:a16="http://schemas.microsoft.com/office/drawing/2014/main" id="{C9B20EAB-D6C8-4DD1-8EA5-2E6BC4E7C421}"/>
              </a:ext>
            </a:extLst>
          </p:cNvPr>
          <p:cNvCxnSpPr>
            <a:cxnSpLocks/>
            <a:stCxn id="81" idx="1"/>
            <a:endCxn id="80" idx="3"/>
          </p:cNvCxnSpPr>
          <p:nvPr/>
        </p:nvCxnSpPr>
        <p:spPr>
          <a:xfrm flipH="1">
            <a:off x="32422011" y="22145864"/>
            <a:ext cx="1363224" cy="0"/>
          </a:xfrm>
          <a:prstGeom prst="straightConnector1">
            <a:avLst/>
          </a:prstGeom>
          <a:ln w="69850">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F15B6C7-6281-4A72-A1F9-F02F9DED94B4}"/>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Scale setting</a:t>
            </a:r>
          </a:p>
        </p:txBody>
      </p:sp>
      <p:sp>
        <p:nvSpPr>
          <p:cNvPr id="40" name="TextBox 39">
            <a:extLst>
              <a:ext uri="{FF2B5EF4-FFF2-40B4-BE49-F238E27FC236}">
                <a16:creationId xmlns:a16="http://schemas.microsoft.com/office/drawing/2014/main" id="{E01546CE-7779-4A61-B946-E28731D4C407}"/>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page describe the menu to set the s rating scale used in the audit tool</a:t>
            </a:r>
          </a:p>
        </p:txBody>
      </p:sp>
      <p:sp>
        <p:nvSpPr>
          <p:cNvPr id="2" name="Rectangle 1">
            <a:extLst>
              <a:ext uri="{FF2B5EF4-FFF2-40B4-BE49-F238E27FC236}">
                <a16:creationId xmlns:a16="http://schemas.microsoft.com/office/drawing/2014/main" id="{3ACA20ED-65B0-9E43-801B-74B20157FD49}"/>
              </a:ext>
            </a:extLst>
          </p:cNvPr>
          <p:cNvSpPr/>
          <p:nvPr/>
        </p:nvSpPr>
        <p:spPr>
          <a:xfrm>
            <a:off x="27034435" y="17869989"/>
            <a:ext cx="3578087" cy="34711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018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A42C27B-1D66-4B9E-B830-B6569D3EFB39}"/>
              </a:ext>
            </a:extLst>
          </p:cNvPr>
          <p:cNvPicPr>
            <a:picLocks noChangeAspect="1"/>
          </p:cNvPicPr>
          <p:nvPr/>
        </p:nvPicPr>
        <p:blipFill>
          <a:blip r:embed="rId2"/>
          <a:srcRect/>
          <a:stretch/>
        </p:blipFill>
        <p:spPr>
          <a:xfrm>
            <a:off x="9850113" y="10131363"/>
            <a:ext cx="24144157" cy="9243973"/>
          </a:xfrm>
          <a:prstGeom prst="rect">
            <a:avLst/>
          </a:prstGeom>
        </p:spPr>
      </p:pic>
      <p:cxnSp>
        <p:nvCxnSpPr>
          <p:cNvPr id="46" name="Straight Arrow Connector 45">
            <a:extLst>
              <a:ext uri="{FF2B5EF4-FFF2-40B4-BE49-F238E27FC236}">
                <a16:creationId xmlns:a16="http://schemas.microsoft.com/office/drawing/2014/main" id="{27ABE9C3-D4C6-480A-B818-539B3F2B8E24}"/>
              </a:ext>
            </a:extLst>
          </p:cNvPr>
          <p:cNvCxnSpPr>
            <a:cxnSpLocks/>
            <a:stCxn id="44" idx="3"/>
            <a:endCxn id="92" idx="1"/>
          </p:cNvCxnSpPr>
          <p:nvPr/>
        </p:nvCxnSpPr>
        <p:spPr>
          <a:xfrm>
            <a:off x="16155392" y="20835770"/>
            <a:ext cx="4266080" cy="0"/>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76257C9-34AD-48D5-8ADF-ED893EC15774}"/>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841F8FCC-3179-45BA-AB4F-99EE7735920A}"/>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B7F448A0-76FB-44DF-98D5-44E32B9F3594}"/>
                </a:ext>
              </a:extLst>
            </p:cNvPr>
            <p:cNvSpPr txBox="1"/>
            <p:nvPr/>
          </p:nvSpPr>
          <p:spPr>
            <a:xfrm>
              <a:off x="25551954" y="26201619"/>
              <a:ext cx="10815039" cy="1938992"/>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interface to set up the computing factors and the rules to compute the control level rating according to evaluation results.</a:t>
              </a:r>
            </a:p>
          </p:txBody>
        </p:sp>
        <p:sp>
          <p:nvSpPr>
            <p:cNvPr id="11" name="TextBox 10">
              <a:extLst>
                <a:ext uri="{FF2B5EF4-FFF2-40B4-BE49-F238E27FC236}">
                  <a16:creationId xmlns:a16="http://schemas.microsoft.com/office/drawing/2014/main" id="{D2255AAC-4FEC-4F08-979E-A1AC9BC2C8E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Control Rating Rules Interface</a:t>
              </a:r>
            </a:p>
          </p:txBody>
        </p:sp>
      </p:grpSp>
      <p:sp>
        <p:nvSpPr>
          <p:cNvPr id="41" name="Rectangle 40">
            <a:extLst>
              <a:ext uri="{FF2B5EF4-FFF2-40B4-BE49-F238E27FC236}">
                <a16:creationId xmlns:a16="http://schemas.microsoft.com/office/drawing/2014/main" id="{B9EA695A-8262-42AB-BC6C-2D61BFAF6847}"/>
              </a:ext>
            </a:extLst>
          </p:cNvPr>
          <p:cNvSpPr/>
          <p:nvPr/>
        </p:nvSpPr>
        <p:spPr>
          <a:xfrm>
            <a:off x="2393996" y="20589572"/>
            <a:ext cx="11562248" cy="523220"/>
          </a:xfrm>
          <a:prstGeom prst="rect">
            <a:avLst/>
          </a:prstGeom>
          <a:noFill/>
        </p:spPr>
        <p:txBody>
          <a:bodyPr wrap="square" rtlCol="0">
            <a:spAutoFit/>
          </a:bodyPr>
          <a:lstStyle/>
          <a:p>
            <a:r>
              <a:rPr lang="en-US" sz="2800" i="1" dirty="0">
                <a:solidFill>
                  <a:schemeClr val="accent1"/>
                </a:solidFill>
                <a:latin typeface="Bahnschrift Condensed" panose="020B0502040204020203" pitchFamily="34" charset="0"/>
              </a:rPr>
              <a:t>Rating a control : 5 graduated and disconnected steps of evaluation</a:t>
            </a:r>
            <a:endParaRPr lang="en-US" sz="2800" dirty="0">
              <a:solidFill>
                <a:schemeClr val="accent1"/>
              </a:solidFill>
              <a:latin typeface="Bahnschrift Condensed" panose="020B0502040204020203" pitchFamily="34" charset="0"/>
            </a:endParaRPr>
          </a:p>
        </p:txBody>
      </p:sp>
      <p:sp>
        <p:nvSpPr>
          <p:cNvPr id="12" name="Arrow: Right 11">
            <a:extLst>
              <a:ext uri="{FF2B5EF4-FFF2-40B4-BE49-F238E27FC236}">
                <a16:creationId xmlns:a16="http://schemas.microsoft.com/office/drawing/2014/main" id="{A3725EB9-2782-4F45-A3DE-24CC30127B7F}"/>
              </a:ext>
            </a:extLst>
          </p:cNvPr>
          <p:cNvSpPr/>
          <p:nvPr/>
        </p:nvSpPr>
        <p:spPr>
          <a:xfrm>
            <a:off x="8947417" y="14683219"/>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4A8D5F20-09F9-4128-BC28-B11D5741D4CD}"/>
              </a:ext>
            </a:extLst>
          </p:cNvPr>
          <p:cNvSpPr/>
          <p:nvPr/>
        </p:nvSpPr>
        <p:spPr>
          <a:xfrm>
            <a:off x="14351080" y="18453921"/>
            <a:ext cx="3079920" cy="531180"/>
          </a:xfrm>
          <a:prstGeom prst="rect">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ectangle 64">
            <a:extLst>
              <a:ext uri="{FF2B5EF4-FFF2-40B4-BE49-F238E27FC236}">
                <a16:creationId xmlns:a16="http://schemas.microsoft.com/office/drawing/2014/main" id="{E905B34B-4498-4FC2-A101-06E848940138}"/>
              </a:ext>
            </a:extLst>
          </p:cNvPr>
          <p:cNvSpPr/>
          <p:nvPr/>
        </p:nvSpPr>
        <p:spPr>
          <a:xfrm>
            <a:off x="17681836" y="18453920"/>
            <a:ext cx="5912205" cy="531182"/>
          </a:xfrm>
          <a:prstGeom prst="rect">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Rectangle 65">
            <a:extLst>
              <a:ext uri="{FF2B5EF4-FFF2-40B4-BE49-F238E27FC236}">
                <a16:creationId xmlns:a16="http://schemas.microsoft.com/office/drawing/2014/main" id="{3A5DB42D-647D-4FF7-A6F3-9DE8CD368BDB}"/>
              </a:ext>
            </a:extLst>
          </p:cNvPr>
          <p:cNvSpPr/>
          <p:nvPr/>
        </p:nvSpPr>
        <p:spPr>
          <a:xfrm>
            <a:off x="25516203" y="18453920"/>
            <a:ext cx="691958" cy="531181"/>
          </a:xfrm>
          <a:prstGeom prst="rect">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ectangle 66">
            <a:extLst>
              <a:ext uri="{FF2B5EF4-FFF2-40B4-BE49-F238E27FC236}">
                <a16:creationId xmlns:a16="http://schemas.microsoft.com/office/drawing/2014/main" id="{86CF5DAD-9AA3-41A5-A3BE-4CA5A59AE1F2}"/>
              </a:ext>
            </a:extLst>
          </p:cNvPr>
          <p:cNvSpPr/>
          <p:nvPr/>
        </p:nvSpPr>
        <p:spPr>
          <a:xfrm>
            <a:off x="23844877" y="18453920"/>
            <a:ext cx="1170720" cy="531181"/>
          </a:xfrm>
          <a:prstGeom prst="rect">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29987681-9265-4BEB-A4B5-22FA8CACB587}"/>
              </a:ext>
            </a:extLst>
          </p:cNvPr>
          <p:cNvSpPr txBox="1"/>
          <p:nvPr/>
        </p:nvSpPr>
        <p:spPr>
          <a:xfrm>
            <a:off x="14723350" y="3341249"/>
            <a:ext cx="13020308" cy="5878532"/>
          </a:xfrm>
          <a:prstGeom prst="rect">
            <a:avLst/>
          </a:prstGeom>
          <a:noFill/>
        </p:spPr>
        <p:txBody>
          <a:bodyPr wrap="square" rtlCol="0">
            <a:spAutoFit/>
          </a:bodyPr>
          <a:lstStyle/>
          <a:p>
            <a:pPr marL="571500" indent="-571500">
              <a:buFont typeface="Wingdings" panose="05000000000000000000" pitchFamily="2" charset="2"/>
              <a:buChar char="§"/>
            </a:pPr>
            <a:r>
              <a:rPr lang="en-US" sz="3200" dirty="0">
                <a:latin typeface="Bahnschrift Condensed" panose="020B0502040204020203" pitchFamily="34" charset="0"/>
              </a:rPr>
              <a:t>0) Specific results:</a:t>
            </a:r>
          </a:p>
          <a:p>
            <a:pPr marL="1485900" lvl="2" indent="-571500">
              <a:buFont typeface="Wingdings" panose="05000000000000000000" pitchFamily="2" charset="2"/>
              <a:buChar char="§"/>
            </a:pPr>
            <a:r>
              <a:rPr lang="en-US" sz="2400" dirty="0">
                <a:latin typeface="Bahnschrift Condensed" panose="020B0502040204020203" pitchFamily="34" charset="0"/>
              </a:rPr>
              <a:t>OK </a:t>
            </a:r>
            <a:r>
              <a:rPr lang="en-US" sz="2400" dirty="0">
                <a:latin typeface="Bahnschrift Condensed" panose="020B0502040204020203" pitchFamily="34" charset="0"/>
                <a:sym typeface="Wingdings" panose="05000000000000000000" pitchFamily="2" charset="2"/>
              </a:rPr>
              <a:t> rating : </a:t>
            </a:r>
            <a:r>
              <a:rPr lang="en-US" sz="2400" dirty="0">
                <a:solidFill>
                  <a:srgbClr val="FF0000"/>
                </a:solidFill>
                <a:latin typeface="Bahnschrift Condensed" panose="020B0502040204020203" pitchFamily="34" charset="0"/>
                <a:sym typeface="Wingdings" panose="05000000000000000000" pitchFamily="2" charset="2"/>
              </a:rPr>
              <a:t>Well Implemented</a:t>
            </a:r>
          </a:p>
          <a:p>
            <a:pPr marL="1485900" lvl="2" indent="-571500">
              <a:buFont typeface="Wingdings" panose="05000000000000000000" pitchFamily="2" charset="2"/>
              <a:buChar char="§"/>
            </a:pPr>
            <a:r>
              <a:rPr lang="en-US" sz="2400" dirty="0">
                <a:latin typeface="Bahnschrift Condensed" panose="020B0502040204020203" pitchFamily="34" charset="0"/>
                <a:sym typeface="Wingdings" panose="05000000000000000000" pitchFamily="2" charset="2"/>
              </a:rPr>
              <a:t>Non-Applicable/Out of Scope/Not Tested  rating : respectively </a:t>
            </a:r>
            <a:r>
              <a:rPr lang="en-US" sz="2400" dirty="0">
                <a:solidFill>
                  <a:srgbClr val="FF0000"/>
                </a:solidFill>
                <a:latin typeface="Bahnschrift Condensed" panose="020B0502040204020203" pitchFamily="34" charset="0"/>
                <a:sym typeface="Wingdings" panose="05000000000000000000" pitchFamily="2" charset="2"/>
              </a:rPr>
              <a:t>Non-Applicable/Out of Scope/Not Tested</a:t>
            </a:r>
            <a:endParaRPr lang="en-US" sz="2400" dirty="0">
              <a:solidFill>
                <a:srgbClr val="FF0000"/>
              </a:solidFill>
              <a:latin typeface="Bahnschrift Condensed" panose="020B0502040204020203" pitchFamily="34" charset="0"/>
            </a:endParaRPr>
          </a:p>
          <a:p>
            <a:pPr marL="571500" indent="-571500">
              <a:buFont typeface="Wingdings" panose="05000000000000000000" pitchFamily="2" charset="2"/>
              <a:buChar char="§"/>
            </a:pPr>
            <a:r>
              <a:rPr lang="en-US" sz="3200" dirty="0">
                <a:latin typeface="Bahnschrift Condensed" panose="020B0502040204020203" pitchFamily="34" charset="0"/>
              </a:rPr>
              <a:t>1) Amount and level of non-conformity (if any)</a:t>
            </a:r>
          </a:p>
          <a:p>
            <a:pPr marL="571500" indent="-571500">
              <a:buFont typeface="Wingdings" panose="05000000000000000000" pitchFamily="2" charset="2"/>
              <a:buChar char="§"/>
            </a:pPr>
            <a:r>
              <a:rPr lang="en-US" sz="3200" dirty="0">
                <a:latin typeface="Bahnschrift Condensed" panose="020B0502040204020203" pitchFamily="34" charset="0"/>
              </a:rPr>
              <a:t>2) Amount and level of recommendations (if any)</a:t>
            </a:r>
          </a:p>
          <a:p>
            <a:pPr marL="571500" indent="-571500">
              <a:buFont typeface="Wingdings" panose="05000000000000000000" pitchFamily="2" charset="2"/>
              <a:buChar char="§"/>
            </a:pPr>
            <a:r>
              <a:rPr lang="en-US" sz="3200" dirty="0">
                <a:latin typeface="Bahnschrift Condensed" panose="020B0502040204020203" pitchFamily="34" charset="0"/>
              </a:rPr>
              <a:t>3) Level of an existing point of robustness (if any)</a:t>
            </a:r>
          </a:p>
          <a:p>
            <a:pPr marL="571500" indent="-571500">
              <a:buFont typeface="Wingdings" panose="05000000000000000000" pitchFamily="2" charset="2"/>
              <a:buChar char="§"/>
            </a:pPr>
            <a:r>
              <a:rPr lang="en-US" sz="3200" dirty="0">
                <a:latin typeface="Bahnschrift Condensed" panose="020B0502040204020203" pitchFamily="34" charset="0"/>
              </a:rPr>
              <a:t>4) Amount of point to check (if any)</a:t>
            </a:r>
          </a:p>
          <a:p>
            <a:pPr marL="571500" indent="-571500">
              <a:buFont typeface="Wingdings" panose="05000000000000000000" pitchFamily="2" charset="2"/>
              <a:buChar char="§"/>
            </a:pPr>
            <a:r>
              <a:rPr lang="en-US" sz="3200" dirty="0">
                <a:latin typeface="Bahnschrift Condensed" panose="020B0502040204020203" pitchFamily="34" charset="0"/>
              </a:rPr>
              <a:t>5) Amount of specific point (if any)</a:t>
            </a:r>
          </a:p>
          <a:p>
            <a:endParaRPr lang="en-US" sz="2800" dirty="0">
              <a:solidFill>
                <a:srgbClr val="FF0000"/>
              </a:solidFill>
              <a:latin typeface="Bahnschrift Light Condensed" panose="020B0502040204020203" pitchFamily="34" charset="0"/>
            </a:endParaRPr>
          </a:p>
          <a:p>
            <a:r>
              <a:rPr lang="en-US" sz="2800" dirty="0">
                <a:solidFill>
                  <a:srgbClr val="FF0000"/>
                </a:solidFill>
                <a:latin typeface="Bahnschrift Light Condensed" panose="020B0502040204020203" pitchFamily="34" charset="0"/>
              </a:rPr>
              <a:t>If a relevant result is obtained in one of this 4 levels  (by order), the control is rated accordingly otherwise it is considered as “well-implemented”</a:t>
            </a:r>
          </a:p>
          <a:p>
            <a:endParaRPr lang="en-US" sz="2800" dirty="0">
              <a:solidFill>
                <a:srgbClr val="FF0000"/>
              </a:solidFill>
              <a:latin typeface="Bahnschrift Light Condensed" panose="020B0502040204020203" pitchFamily="34" charset="0"/>
            </a:endParaRPr>
          </a:p>
        </p:txBody>
      </p:sp>
      <p:sp>
        <p:nvSpPr>
          <p:cNvPr id="17" name="Oval 16">
            <a:extLst>
              <a:ext uri="{FF2B5EF4-FFF2-40B4-BE49-F238E27FC236}">
                <a16:creationId xmlns:a16="http://schemas.microsoft.com/office/drawing/2014/main" id="{658908A0-7164-4BA1-B01B-980C09E3D5C5}"/>
              </a:ext>
            </a:extLst>
          </p:cNvPr>
          <p:cNvSpPr/>
          <p:nvPr/>
        </p:nvSpPr>
        <p:spPr>
          <a:xfrm>
            <a:off x="14713818" y="4729201"/>
            <a:ext cx="324000" cy="324000"/>
          </a:xfrm>
          <a:prstGeom prst="ellipse">
            <a:avLst/>
          </a:prstGeom>
          <a:noFill/>
          <a:ln>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a:extLst>
              <a:ext uri="{FF2B5EF4-FFF2-40B4-BE49-F238E27FC236}">
                <a16:creationId xmlns:a16="http://schemas.microsoft.com/office/drawing/2014/main" id="{27D18276-7EA5-4A72-9F36-5FEB3494DADC}"/>
              </a:ext>
            </a:extLst>
          </p:cNvPr>
          <p:cNvSpPr/>
          <p:nvPr/>
        </p:nvSpPr>
        <p:spPr>
          <a:xfrm>
            <a:off x="14695671" y="5189291"/>
            <a:ext cx="324000" cy="324000"/>
          </a:xfrm>
          <a:prstGeom prst="ellipse">
            <a:avLst/>
          </a:prstGeom>
          <a:noFill/>
          <a:ln>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Oval 68">
            <a:extLst>
              <a:ext uri="{FF2B5EF4-FFF2-40B4-BE49-F238E27FC236}">
                <a16:creationId xmlns:a16="http://schemas.microsoft.com/office/drawing/2014/main" id="{6D1612C2-AFE1-46D1-841F-7ED6F12405E2}"/>
              </a:ext>
            </a:extLst>
          </p:cNvPr>
          <p:cNvSpPr/>
          <p:nvPr/>
        </p:nvSpPr>
        <p:spPr>
          <a:xfrm>
            <a:off x="14695669" y="5690259"/>
            <a:ext cx="324000" cy="324000"/>
          </a:xfrm>
          <a:prstGeom prst="ellipse">
            <a:avLst/>
          </a:prstGeom>
          <a:noFill/>
          <a:ln>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Oval 69">
            <a:extLst>
              <a:ext uri="{FF2B5EF4-FFF2-40B4-BE49-F238E27FC236}">
                <a16:creationId xmlns:a16="http://schemas.microsoft.com/office/drawing/2014/main" id="{FD9F92B6-63BA-45D5-A027-FEF2E12A8598}"/>
              </a:ext>
            </a:extLst>
          </p:cNvPr>
          <p:cNvSpPr/>
          <p:nvPr/>
        </p:nvSpPr>
        <p:spPr>
          <a:xfrm>
            <a:off x="14713818" y="6179162"/>
            <a:ext cx="324000" cy="324000"/>
          </a:xfrm>
          <a:prstGeom prst="ellipse">
            <a:avLst/>
          </a:prstGeom>
          <a:noFill/>
          <a:ln>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 name="Connector: Elbow 18">
            <a:extLst>
              <a:ext uri="{FF2B5EF4-FFF2-40B4-BE49-F238E27FC236}">
                <a16:creationId xmlns:a16="http://schemas.microsoft.com/office/drawing/2014/main" id="{83E097BB-8A0A-4144-BA92-EBC7E6C31359}"/>
              </a:ext>
            </a:extLst>
          </p:cNvPr>
          <p:cNvCxnSpPr>
            <a:cxnSpLocks/>
            <a:stCxn id="17" idx="2"/>
            <a:endCxn id="15" idx="1"/>
          </p:cNvCxnSpPr>
          <p:nvPr/>
        </p:nvCxnSpPr>
        <p:spPr>
          <a:xfrm rot="10800000" flipV="1">
            <a:off x="14351080" y="4891201"/>
            <a:ext cx="362738" cy="13828310"/>
          </a:xfrm>
          <a:prstGeom prst="bentConnector3">
            <a:avLst>
              <a:gd name="adj1" fmla="val 253051"/>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FBD1274-3F85-4AF6-94D5-FB887D406082}"/>
              </a:ext>
            </a:extLst>
          </p:cNvPr>
          <p:cNvCxnSpPr>
            <a:cxnSpLocks/>
            <a:stCxn id="68" idx="2"/>
            <a:endCxn id="65" idx="0"/>
          </p:cNvCxnSpPr>
          <p:nvPr/>
        </p:nvCxnSpPr>
        <p:spPr>
          <a:xfrm rot="10800000" flipH="1" flipV="1">
            <a:off x="14695671" y="5351290"/>
            <a:ext cx="5942268" cy="13102629"/>
          </a:xfrm>
          <a:prstGeom prst="bentConnector4">
            <a:avLst>
              <a:gd name="adj1" fmla="val -12091"/>
              <a:gd name="adj2" fmla="val 30180"/>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5C3F5B74-2932-4A57-992B-19BFFC913E87}"/>
              </a:ext>
            </a:extLst>
          </p:cNvPr>
          <p:cNvCxnSpPr>
            <a:cxnSpLocks/>
            <a:stCxn id="69" idx="2"/>
            <a:endCxn id="67" idx="0"/>
          </p:cNvCxnSpPr>
          <p:nvPr/>
        </p:nvCxnSpPr>
        <p:spPr>
          <a:xfrm rot="10800000" flipH="1" flipV="1">
            <a:off x="14695669" y="5852258"/>
            <a:ext cx="9734568" cy="12601661"/>
          </a:xfrm>
          <a:prstGeom prst="bentConnector4">
            <a:avLst>
              <a:gd name="adj1" fmla="val -5367"/>
              <a:gd name="adj2" fmla="val 25117"/>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Connector: Elbow 73">
            <a:extLst>
              <a:ext uri="{FF2B5EF4-FFF2-40B4-BE49-F238E27FC236}">
                <a16:creationId xmlns:a16="http://schemas.microsoft.com/office/drawing/2014/main" id="{8E5F3550-FC4E-4FA3-B40C-1A1972C32CB8}"/>
              </a:ext>
            </a:extLst>
          </p:cNvPr>
          <p:cNvCxnSpPr>
            <a:cxnSpLocks/>
            <a:stCxn id="70" idx="2"/>
            <a:endCxn id="66" idx="0"/>
          </p:cNvCxnSpPr>
          <p:nvPr/>
        </p:nvCxnSpPr>
        <p:spPr>
          <a:xfrm rot="10800000" flipH="1" flipV="1">
            <a:off x="14713818" y="6341162"/>
            <a:ext cx="11148364" cy="12112758"/>
          </a:xfrm>
          <a:prstGeom prst="bentConnector4">
            <a:avLst>
              <a:gd name="adj1" fmla="val -3369"/>
              <a:gd name="adj2" fmla="val 19664"/>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9E3A589-42E9-487C-BC44-DF2777ACA807}"/>
              </a:ext>
            </a:extLst>
          </p:cNvPr>
          <p:cNvSpPr txBox="1"/>
          <p:nvPr/>
        </p:nvSpPr>
        <p:spPr>
          <a:xfrm>
            <a:off x="3166599" y="14753349"/>
            <a:ext cx="5536134" cy="523220"/>
          </a:xfrm>
          <a:prstGeom prst="rect">
            <a:avLst/>
          </a:prstGeom>
          <a:noFill/>
        </p:spPr>
        <p:txBody>
          <a:bodyPr wrap="square" rtlCol="0">
            <a:spAutoFit/>
          </a:bodyPr>
          <a:lstStyle/>
          <a:p>
            <a:pPr algn="r"/>
            <a:r>
              <a:rPr lang="en-US" sz="2800" dirty="0">
                <a:latin typeface="Bahnschrift Condensed" panose="020B0502040204020203" pitchFamily="34" charset="0"/>
              </a:rPr>
              <a:t>Choose the rating level to set </a:t>
            </a:r>
          </a:p>
        </p:txBody>
      </p:sp>
      <p:sp>
        <p:nvSpPr>
          <p:cNvPr id="83" name="Arrow: Right 82">
            <a:extLst>
              <a:ext uri="{FF2B5EF4-FFF2-40B4-BE49-F238E27FC236}">
                <a16:creationId xmlns:a16="http://schemas.microsoft.com/office/drawing/2014/main" id="{A50D28EC-FD27-4CA3-882C-011F3ED43AED}"/>
              </a:ext>
            </a:extLst>
          </p:cNvPr>
          <p:cNvSpPr/>
          <p:nvPr/>
        </p:nvSpPr>
        <p:spPr>
          <a:xfrm>
            <a:off x="8870086" y="16143303"/>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TextBox 83">
            <a:extLst>
              <a:ext uri="{FF2B5EF4-FFF2-40B4-BE49-F238E27FC236}">
                <a16:creationId xmlns:a16="http://schemas.microsoft.com/office/drawing/2014/main" id="{8B264448-85C6-4527-B24B-EBE662590D92}"/>
              </a:ext>
            </a:extLst>
          </p:cNvPr>
          <p:cNvSpPr txBox="1"/>
          <p:nvPr/>
        </p:nvSpPr>
        <p:spPr>
          <a:xfrm>
            <a:off x="2762904" y="16243684"/>
            <a:ext cx="5939829" cy="523220"/>
          </a:xfrm>
          <a:prstGeom prst="rect">
            <a:avLst/>
          </a:prstGeom>
          <a:noFill/>
        </p:spPr>
        <p:txBody>
          <a:bodyPr wrap="square" rtlCol="0">
            <a:spAutoFit/>
          </a:bodyPr>
          <a:lstStyle/>
          <a:p>
            <a:pPr algn="r"/>
            <a:r>
              <a:rPr lang="en-US" sz="2800" dirty="0">
                <a:latin typeface="Bahnschrift Condensed" panose="020B0502040204020203" pitchFamily="34" charset="0"/>
              </a:rPr>
              <a:t>Enabling Indicator of the level</a:t>
            </a:r>
          </a:p>
        </p:txBody>
      </p:sp>
      <p:sp>
        <p:nvSpPr>
          <p:cNvPr id="85" name="TextBox 84">
            <a:extLst>
              <a:ext uri="{FF2B5EF4-FFF2-40B4-BE49-F238E27FC236}">
                <a16:creationId xmlns:a16="http://schemas.microsoft.com/office/drawing/2014/main" id="{E9270E39-5FFD-4D7E-A933-E0F698B86854}"/>
              </a:ext>
            </a:extLst>
          </p:cNvPr>
          <p:cNvSpPr txBox="1"/>
          <p:nvPr/>
        </p:nvSpPr>
        <p:spPr>
          <a:xfrm>
            <a:off x="2308857" y="17807590"/>
            <a:ext cx="6274841" cy="523220"/>
          </a:xfrm>
          <a:prstGeom prst="rect">
            <a:avLst/>
          </a:prstGeom>
          <a:noFill/>
        </p:spPr>
        <p:txBody>
          <a:bodyPr wrap="square" rtlCol="0">
            <a:spAutoFit/>
          </a:bodyPr>
          <a:lstStyle/>
          <a:p>
            <a:pPr algn="r"/>
            <a:r>
              <a:rPr lang="en-US" sz="2800" dirty="0">
                <a:latin typeface="Bahnschrift Condensed" panose="020B0502040204020203" pitchFamily="34" charset="0"/>
              </a:rPr>
              <a:t>Valid the rules of rating for one level</a:t>
            </a:r>
          </a:p>
        </p:txBody>
      </p:sp>
      <p:sp>
        <p:nvSpPr>
          <p:cNvPr id="86" name="Arrow: Right 85">
            <a:extLst>
              <a:ext uri="{FF2B5EF4-FFF2-40B4-BE49-F238E27FC236}">
                <a16:creationId xmlns:a16="http://schemas.microsoft.com/office/drawing/2014/main" id="{C3CD5654-08EA-462C-ADB4-945B800D1B83}"/>
              </a:ext>
            </a:extLst>
          </p:cNvPr>
          <p:cNvSpPr/>
          <p:nvPr/>
        </p:nvSpPr>
        <p:spPr>
          <a:xfrm>
            <a:off x="8870086" y="17717539"/>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TextBox 86">
            <a:extLst>
              <a:ext uri="{FF2B5EF4-FFF2-40B4-BE49-F238E27FC236}">
                <a16:creationId xmlns:a16="http://schemas.microsoft.com/office/drawing/2014/main" id="{F66DF42A-8CD0-4BD3-95DE-510837B00A10}"/>
              </a:ext>
            </a:extLst>
          </p:cNvPr>
          <p:cNvSpPr txBox="1"/>
          <p:nvPr/>
        </p:nvSpPr>
        <p:spPr>
          <a:xfrm>
            <a:off x="2308857" y="18475734"/>
            <a:ext cx="6274841" cy="523220"/>
          </a:xfrm>
          <a:prstGeom prst="rect">
            <a:avLst/>
          </a:prstGeom>
          <a:noFill/>
        </p:spPr>
        <p:txBody>
          <a:bodyPr wrap="square" rtlCol="0">
            <a:spAutoFit/>
          </a:bodyPr>
          <a:lstStyle/>
          <a:p>
            <a:pPr algn="r"/>
            <a:r>
              <a:rPr lang="en-US" sz="2800" dirty="0">
                <a:latin typeface="Bahnschrift Condensed" panose="020B0502040204020203" pitchFamily="34" charset="0"/>
              </a:rPr>
              <a:t>Valid the set of rules and exit menu </a:t>
            </a:r>
          </a:p>
        </p:txBody>
      </p:sp>
      <p:sp>
        <p:nvSpPr>
          <p:cNvPr id="88" name="Arrow: Right 87">
            <a:extLst>
              <a:ext uri="{FF2B5EF4-FFF2-40B4-BE49-F238E27FC236}">
                <a16:creationId xmlns:a16="http://schemas.microsoft.com/office/drawing/2014/main" id="{AE4B8E28-65DC-4D4F-8DFF-0D8656D36BBE}"/>
              </a:ext>
            </a:extLst>
          </p:cNvPr>
          <p:cNvSpPr/>
          <p:nvPr/>
        </p:nvSpPr>
        <p:spPr>
          <a:xfrm>
            <a:off x="8872925" y="18402065"/>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lowchart: Decision 43">
            <a:extLst>
              <a:ext uri="{FF2B5EF4-FFF2-40B4-BE49-F238E27FC236}">
                <a16:creationId xmlns:a16="http://schemas.microsoft.com/office/drawing/2014/main" id="{44769E64-4EB5-44DB-9DCB-473C3CD2D110}"/>
              </a:ext>
            </a:extLst>
          </p:cNvPr>
          <p:cNvSpPr/>
          <p:nvPr/>
        </p:nvSpPr>
        <p:spPr>
          <a:xfrm>
            <a:off x="15795392" y="20655770"/>
            <a:ext cx="360000" cy="360000"/>
          </a:xfrm>
          <a:prstGeom prst="flowChartDecision">
            <a:avLst/>
          </a:prstGeom>
          <a:solidFill>
            <a:srgbClr val="F32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6" name="Group 55">
            <a:extLst>
              <a:ext uri="{FF2B5EF4-FFF2-40B4-BE49-F238E27FC236}">
                <a16:creationId xmlns:a16="http://schemas.microsoft.com/office/drawing/2014/main" id="{11073FEC-22B3-4BCE-9AFE-B020F071838C}"/>
              </a:ext>
            </a:extLst>
          </p:cNvPr>
          <p:cNvGrpSpPr/>
          <p:nvPr/>
        </p:nvGrpSpPr>
        <p:grpSpPr>
          <a:xfrm>
            <a:off x="16328192" y="20377291"/>
            <a:ext cx="947783" cy="947783"/>
            <a:chOff x="18122803" y="22130780"/>
            <a:chExt cx="947783" cy="947783"/>
          </a:xfrm>
        </p:grpSpPr>
        <p:pic>
          <p:nvPicPr>
            <p:cNvPr id="49" name="Graphic 48" descr="Traffic light">
              <a:extLst>
                <a:ext uri="{FF2B5EF4-FFF2-40B4-BE49-F238E27FC236}">
                  <a16:creationId xmlns:a16="http://schemas.microsoft.com/office/drawing/2014/main" id="{BA310AB9-D45A-44A3-8471-6B6D0DD0A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22803" y="22130780"/>
              <a:ext cx="947783" cy="947783"/>
            </a:xfrm>
            <a:prstGeom prst="rect">
              <a:avLst/>
            </a:prstGeom>
          </p:spPr>
        </p:pic>
        <p:sp>
          <p:nvSpPr>
            <p:cNvPr id="51" name="Oval 50">
              <a:extLst>
                <a:ext uri="{FF2B5EF4-FFF2-40B4-BE49-F238E27FC236}">
                  <a16:creationId xmlns:a16="http://schemas.microsoft.com/office/drawing/2014/main" id="{95322566-6EFF-4A3C-8E2C-087E880F78F1}"/>
                </a:ext>
              </a:extLst>
            </p:cNvPr>
            <p:cNvSpPr/>
            <p:nvPr/>
          </p:nvSpPr>
          <p:spPr>
            <a:xfrm>
              <a:off x="18524694" y="2231798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9" name="Group 78">
            <a:extLst>
              <a:ext uri="{FF2B5EF4-FFF2-40B4-BE49-F238E27FC236}">
                <a16:creationId xmlns:a16="http://schemas.microsoft.com/office/drawing/2014/main" id="{1140A6CB-F28A-4F02-9A13-4FAB6336161D}"/>
              </a:ext>
            </a:extLst>
          </p:cNvPr>
          <p:cNvGrpSpPr/>
          <p:nvPr/>
        </p:nvGrpSpPr>
        <p:grpSpPr>
          <a:xfrm>
            <a:off x="15501501" y="21104492"/>
            <a:ext cx="947783" cy="947783"/>
            <a:chOff x="18122803" y="22130780"/>
            <a:chExt cx="947783" cy="947783"/>
          </a:xfrm>
        </p:grpSpPr>
        <p:pic>
          <p:nvPicPr>
            <p:cNvPr id="80" name="Graphic 79" descr="Traffic light">
              <a:extLst>
                <a:ext uri="{FF2B5EF4-FFF2-40B4-BE49-F238E27FC236}">
                  <a16:creationId xmlns:a16="http://schemas.microsoft.com/office/drawing/2014/main" id="{9912F47E-75F2-4748-9016-D58C95E9BF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2803" y="22130780"/>
              <a:ext cx="947783" cy="947783"/>
            </a:xfrm>
            <a:prstGeom prst="rect">
              <a:avLst/>
            </a:prstGeom>
          </p:spPr>
        </p:pic>
        <p:sp>
          <p:nvSpPr>
            <p:cNvPr id="81" name="Oval 80">
              <a:extLst>
                <a:ext uri="{FF2B5EF4-FFF2-40B4-BE49-F238E27FC236}">
                  <a16:creationId xmlns:a16="http://schemas.microsoft.com/office/drawing/2014/main" id="{A43D3ADD-CA2D-4933-9A2A-C4A22E080811}"/>
                </a:ext>
              </a:extLst>
            </p:cNvPr>
            <p:cNvSpPr/>
            <p:nvPr/>
          </p:nvSpPr>
          <p:spPr>
            <a:xfrm>
              <a:off x="18524694" y="22751070"/>
              <a:ext cx="144000" cy="144000"/>
            </a:xfrm>
            <a:prstGeom prst="ellipse">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89" name="Straight Arrow Connector 88">
            <a:extLst>
              <a:ext uri="{FF2B5EF4-FFF2-40B4-BE49-F238E27FC236}">
                <a16:creationId xmlns:a16="http://schemas.microsoft.com/office/drawing/2014/main" id="{5CE22CB1-EC1B-47B3-A180-F0F1FDA6ABD1}"/>
              </a:ext>
            </a:extLst>
          </p:cNvPr>
          <p:cNvCxnSpPr>
            <a:cxnSpLocks/>
            <a:stCxn id="44" idx="2"/>
            <a:endCxn id="124" idx="0"/>
          </p:cNvCxnSpPr>
          <p:nvPr/>
        </p:nvCxnSpPr>
        <p:spPr>
          <a:xfrm flipH="1">
            <a:off x="15973352" y="21015770"/>
            <a:ext cx="2040" cy="1285373"/>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03E2854-C69B-4AA0-873E-C7B23EBF2958}"/>
              </a:ext>
            </a:extLst>
          </p:cNvPr>
          <p:cNvCxnSpPr>
            <a:cxnSpLocks/>
            <a:stCxn id="41" idx="3"/>
            <a:endCxn id="44" idx="1"/>
          </p:cNvCxnSpPr>
          <p:nvPr/>
        </p:nvCxnSpPr>
        <p:spPr>
          <a:xfrm flipV="1">
            <a:off x="13956244" y="20835770"/>
            <a:ext cx="1839148" cy="15412"/>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806205D-0B42-48DC-8C3C-CFC53E972829}"/>
              </a:ext>
            </a:extLst>
          </p:cNvPr>
          <p:cNvCxnSpPr>
            <a:cxnSpLocks/>
            <a:stCxn id="92" idx="3"/>
            <a:endCxn id="101" idx="1"/>
          </p:cNvCxnSpPr>
          <p:nvPr/>
        </p:nvCxnSpPr>
        <p:spPr>
          <a:xfrm>
            <a:off x="20781472" y="20835770"/>
            <a:ext cx="3415245" cy="0"/>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2" name="Flowchart: Decision 91">
            <a:extLst>
              <a:ext uri="{FF2B5EF4-FFF2-40B4-BE49-F238E27FC236}">
                <a16:creationId xmlns:a16="http://schemas.microsoft.com/office/drawing/2014/main" id="{A5F3F335-EF40-4F3D-9A2C-F1AB99B44C8B}"/>
              </a:ext>
            </a:extLst>
          </p:cNvPr>
          <p:cNvSpPr/>
          <p:nvPr/>
        </p:nvSpPr>
        <p:spPr>
          <a:xfrm>
            <a:off x="20421472" y="20655770"/>
            <a:ext cx="360000" cy="360000"/>
          </a:xfrm>
          <a:prstGeom prst="flowChartDecision">
            <a:avLst/>
          </a:prstGeom>
          <a:solidFill>
            <a:srgbClr val="F32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93" name="Group 92">
            <a:extLst>
              <a:ext uri="{FF2B5EF4-FFF2-40B4-BE49-F238E27FC236}">
                <a16:creationId xmlns:a16="http://schemas.microsoft.com/office/drawing/2014/main" id="{A05E4AAA-9FA1-43D2-A394-5CE78291CAD5}"/>
              </a:ext>
            </a:extLst>
          </p:cNvPr>
          <p:cNvGrpSpPr/>
          <p:nvPr/>
        </p:nvGrpSpPr>
        <p:grpSpPr>
          <a:xfrm>
            <a:off x="20954272" y="20377291"/>
            <a:ext cx="947783" cy="947783"/>
            <a:chOff x="18122803" y="22130780"/>
            <a:chExt cx="947783" cy="947783"/>
          </a:xfrm>
        </p:grpSpPr>
        <p:pic>
          <p:nvPicPr>
            <p:cNvPr id="94" name="Graphic 93" descr="Traffic light">
              <a:extLst>
                <a:ext uri="{FF2B5EF4-FFF2-40B4-BE49-F238E27FC236}">
                  <a16:creationId xmlns:a16="http://schemas.microsoft.com/office/drawing/2014/main" id="{7A1FB853-7F88-4E62-9A3F-6A785BBD0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22803" y="22130780"/>
              <a:ext cx="947783" cy="947783"/>
            </a:xfrm>
            <a:prstGeom prst="rect">
              <a:avLst/>
            </a:prstGeom>
          </p:spPr>
        </p:pic>
        <p:sp>
          <p:nvSpPr>
            <p:cNvPr id="95" name="Oval 94">
              <a:extLst>
                <a:ext uri="{FF2B5EF4-FFF2-40B4-BE49-F238E27FC236}">
                  <a16:creationId xmlns:a16="http://schemas.microsoft.com/office/drawing/2014/main" id="{166822EB-88F2-4F72-96EA-713949FE6DFB}"/>
                </a:ext>
              </a:extLst>
            </p:cNvPr>
            <p:cNvSpPr/>
            <p:nvPr/>
          </p:nvSpPr>
          <p:spPr>
            <a:xfrm>
              <a:off x="18524694" y="2231798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6" name="Group 95">
            <a:extLst>
              <a:ext uri="{FF2B5EF4-FFF2-40B4-BE49-F238E27FC236}">
                <a16:creationId xmlns:a16="http://schemas.microsoft.com/office/drawing/2014/main" id="{388708B2-9DE1-4912-B456-380DE39A7D09}"/>
              </a:ext>
            </a:extLst>
          </p:cNvPr>
          <p:cNvGrpSpPr/>
          <p:nvPr/>
        </p:nvGrpSpPr>
        <p:grpSpPr>
          <a:xfrm>
            <a:off x="20127581" y="21104492"/>
            <a:ext cx="947783" cy="947783"/>
            <a:chOff x="18122803" y="22130780"/>
            <a:chExt cx="947783" cy="947783"/>
          </a:xfrm>
        </p:grpSpPr>
        <p:pic>
          <p:nvPicPr>
            <p:cNvPr id="97" name="Graphic 96" descr="Traffic light">
              <a:extLst>
                <a:ext uri="{FF2B5EF4-FFF2-40B4-BE49-F238E27FC236}">
                  <a16:creationId xmlns:a16="http://schemas.microsoft.com/office/drawing/2014/main" id="{FB678ED2-E3ED-4DAB-BD33-33713C8021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2803" y="22130780"/>
              <a:ext cx="947783" cy="947783"/>
            </a:xfrm>
            <a:prstGeom prst="rect">
              <a:avLst/>
            </a:prstGeom>
          </p:spPr>
        </p:pic>
        <p:sp>
          <p:nvSpPr>
            <p:cNvPr id="98" name="Oval 97">
              <a:extLst>
                <a:ext uri="{FF2B5EF4-FFF2-40B4-BE49-F238E27FC236}">
                  <a16:creationId xmlns:a16="http://schemas.microsoft.com/office/drawing/2014/main" id="{90874574-743F-4F7F-B3E0-34D5A8372FA3}"/>
                </a:ext>
              </a:extLst>
            </p:cNvPr>
            <p:cNvSpPr/>
            <p:nvPr/>
          </p:nvSpPr>
          <p:spPr>
            <a:xfrm>
              <a:off x="18524694" y="22751070"/>
              <a:ext cx="144000" cy="144000"/>
            </a:xfrm>
            <a:prstGeom prst="ellipse">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99" name="Straight Arrow Connector 98">
            <a:extLst>
              <a:ext uri="{FF2B5EF4-FFF2-40B4-BE49-F238E27FC236}">
                <a16:creationId xmlns:a16="http://schemas.microsoft.com/office/drawing/2014/main" id="{ADF49FB4-E422-4D30-8A60-0A2B8BB1E32E}"/>
              </a:ext>
            </a:extLst>
          </p:cNvPr>
          <p:cNvCxnSpPr>
            <a:cxnSpLocks/>
            <a:stCxn id="92" idx="2"/>
            <a:endCxn id="127" idx="0"/>
          </p:cNvCxnSpPr>
          <p:nvPr/>
        </p:nvCxnSpPr>
        <p:spPr>
          <a:xfrm>
            <a:off x="20601472" y="21015770"/>
            <a:ext cx="0" cy="1305226"/>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5E2DF54-7B77-4EE5-9C7B-33B5E7598C31}"/>
              </a:ext>
            </a:extLst>
          </p:cNvPr>
          <p:cNvCxnSpPr>
            <a:cxnSpLocks/>
            <a:stCxn id="101" idx="3"/>
            <a:endCxn id="186" idx="1"/>
          </p:cNvCxnSpPr>
          <p:nvPr/>
        </p:nvCxnSpPr>
        <p:spPr>
          <a:xfrm>
            <a:off x="24556717" y="20835770"/>
            <a:ext cx="1112879" cy="0"/>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1" name="Flowchart: Decision 100">
            <a:extLst>
              <a:ext uri="{FF2B5EF4-FFF2-40B4-BE49-F238E27FC236}">
                <a16:creationId xmlns:a16="http://schemas.microsoft.com/office/drawing/2014/main" id="{C1B7A3E5-E778-4A5B-A789-BB50E7921FC5}"/>
              </a:ext>
            </a:extLst>
          </p:cNvPr>
          <p:cNvSpPr/>
          <p:nvPr/>
        </p:nvSpPr>
        <p:spPr>
          <a:xfrm>
            <a:off x="24196717" y="20655770"/>
            <a:ext cx="360000" cy="360000"/>
          </a:xfrm>
          <a:prstGeom prst="flowChartDecision">
            <a:avLst/>
          </a:prstGeom>
          <a:solidFill>
            <a:srgbClr val="F32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02" name="Group 101">
            <a:extLst>
              <a:ext uri="{FF2B5EF4-FFF2-40B4-BE49-F238E27FC236}">
                <a16:creationId xmlns:a16="http://schemas.microsoft.com/office/drawing/2014/main" id="{62C8ADD9-F9C9-414A-9FCE-A6129AFF3154}"/>
              </a:ext>
            </a:extLst>
          </p:cNvPr>
          <p:cNvGrpSpPr/>
          <p:nvPr/>
        </p:nvGrpSpPr>
        <p:grpSpPr>
          <a:xfrm>
            <a:off x="24410026" y="20377291"/>
            <a:ext cx="947783" cy="947783"/>
            <a:chOff x="18122803" y="22130780"/>
            <a:chExt cx="947783" cy="947783"/>
          </a:xfrm>
        </p:grpSpPr>
        <p:pic>
          <p:nvPicPr>
            <p:cNvPr id="103" name="Graphic 102" descr="Traffic light">
              <a:extLst>
                <a:ext uri="{FF2B5EF4-FFF2-40B4-BE49-F238E27FC236}">
                  <a16:creationId xmlns:a16="http://schemas.microsoft.com/office/drawing/2014/main" id="{2429CBD9-DD01-4B91-A964-E8377629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22803" y="22130780"/>
              <a:ext cx="947783" cy="947783"/>
            </a:xfrm>
            <a:prstGeom prst="rect">
              <a:avLst/>
            </a:prstGeom>
          </p:spPr>
        </p:pic>
        <p:sp>
          <p:nvSpPr>
            <p:cNvPr id="104" name="Oval 103">
              <a:extLst>
                <a:ext uri="{FF2B5EF4-FFF2-40B4-BE49-F238E27FC236}">
                  <a16:creationId xmlns:a16="http://schemas.microsoft.com/office/drawing/2014/main" id="{37CB1C1F-69C5-426C-9643-8308984C4D22}"/>
                </a:ext>
              </a:extLst>
            </p:cNvPr>
            <p:cNvSpPr/>
            <p:nvPr/>
          </p:nvSpPr>
          <p:spPr>
            <a:xfrm>
              <a:off x="18524694" y="2231798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05" name="Group 104">
            <a:extLst>
              <a:ext uri="{FF2B5EF4-FFF2-40B4-BE49-F238E27FC236}">
                <a16:creationId xmlns:a16="http://schemas.microsoft.com/office/drawing/2014/main" id="{5E29C3ED-CFFF-45F1-88C7-3E99388649D4}"/>
              </a:ext>
            </a:extLst>
          </p:cNvPr>
          <p:cNvGrpSpPr/>
          <p:nvPr/>
        </p:nvGrpSpPr>
        <p:grpSpPr>
          <a:xfrm>
            <a:off x="23902826" y="21104492"/>
            <a:ext cx="947783" cy="947783"/>
            <a:chOff x="18122803" y="22130780"/>
            <a:chExt cx="947783" cy="947783"/>
          </a:xfrm>
        </p:grpSpPr>
        <p:pic>
          <p:nvPicPr>
            <p:cNvPr id="106" name="Graphic 105" descr="Traffic light">
              <a:extLst>
                <a:ext uri="{FF2B5EF4-FFF2-40B4-BE49-F238E27FC236}">
                  <a16:creationId xmlns:a16="http://schemas.microsoft.com/office/drawing/2014/main" id="{945955E0-F0EF-467E-A348-40885A7E48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2803" y="22130780"/>
              <a:ext cx="947783" cy="947783"/>
            </a:xfrm>
            <a:prstGeom prst="rect">
              <a:avLst/>
            </a:prstGeom>
          </p:spPr>
        </p:pic>
        <p:sp>
          <p:nvSpPr>
            <p:cNvPr id="107" name="Oval 106">
              <a:extLst>
                <a:ext uri="{FF2B5EF4-FFF2-40B4-BE49-F238E27FC236}">
                  <a16:creationId xmlns:a16="http://schemas.microsoft.com/office/drawing/2014/main" id="{4BF2763F-ABE9-41B3-BA9D-7195CB50F2DC}"/>
                </a:ext>
              </a:extLst>
            </p:cNvPr>
            <p:cNvSpPr/>
            <p:nvPr/>
          </p:nvSpPr>
          <p:spPr>
            <a:xfrm>
              <a:off x="18524694" y="22751070"/>
              <a:ext cx="144000" cy="144000"/>
            </a:xfrm>
            <a:prstGeom prst="ellipse">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08" name="Straight Arrow Connector 107">
            <a:extLst>
              <a:ext uri="{FF2B5EF4-FFF2-40B4-BE49-F238E27FC236}">
                <a16:creationId xmlns:a16="http://schemas.microsoft.com/office/drawing/2014/main" id="{8F038D10-D9FB-4B02-B7ED-C7279159684A}"/>
              </a:ext>
            </a:extLst>
          </p:cNvPr>
          <p:cNvCxnSpPr>
            <a:cxnSpLocks/>
            <a:stCxn id="101" idx="2"/>
            <a:endCxn id="130" idx="1"/>
          </p:cNvCxnSpPr>
          <p:nvPr/>
        </p:nvCxnSpPr>
        <p:spPr>
          <a:xfrm>
            <a:off x="24376717" y="21015770"/>
            <a:ext cx="0" cy="1245673"/>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63E5FD5-AF25-4C76-AAE7-D9754323FD16}"/>
              </a:ext>
            </a:extLst>
          </p:cNvPr>
          <p:cNvCxnSpPr>
            <a:cxnSpLocks/>
            <a:stCxn id="111" idx="3"/>
            <a:endCxn id="120" idx="1"/>
          </p:cNvCxnSpPr>
          <p:nvPr/>
        </p:nvCxnSpPr>
        <p:spPr>
          <a:xfrm>
            <a:off x="27449766" y="20835770"/>
            <a:ext cx="1240170" cy="819"/>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1" name="Flowchart: Decision 110">
            <a:extLst>
              <a:ext uri="{FF2B5EF4-FFF2-40B4-BE49-F238E27FC236}">
                <a16:creationId xmlns:a16="http://schemas.microsoft.com/office/drawing/2014/main" id="{2E196BD3-1008-4B89-9FC4-FEC5972A2E72}"/>
              </a:ext>
            </a:extLst>
          </p:cNvPr>
          <p:cNvSpPr/>
          <p:nvPr/>
        </p:nvSpPr>
        <p:spPr>
          <a:xfrm>
            <a:off x="27089766" y="20655770"/>
            <a:ext cx="360000" cy="360000"/>
          </a:xfrm>
          <a:prstGeom prst="flowChartDecision">
            <a:avLst/>
          </a:prstGeom>
          <a:solidFill>
            <a:srgbClr val="F32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13" name="Group 112">
            <a:extLst>
              <a:ext uri="{FF2B5EF4-FFF2-40B4-BE49-F238E27FC236}">
                <a16:creationId xmlns:a16="http://schemas.microsoft.com/office/drawing/2014/main" id="{E28EC6B2-23DA-451D-B265-BB5A2BFC14BC}"/>
              </a:ext>
            </a:extLst>
          </p:cNvPr>
          <p:cNvGrpSpPr/>
          <p:nvPr/>
        </p:nvGrpSpPr>
        <p:grpSpPr>
          <a:xfrm>
            <a:off x="27314091" y="20377291"/>
            <a:ext cx="947783" cy="947783"/>
            <a:chOff x="18122803" y="22130780"/>
            <a:chExt cx="947783" cy="947783"/>
          </a:xfrm>
        </p:grpSpPr>
        <p:pic>
          <p:nvPicPr>
            <p:cNvPr id="114" name="Graphic 113" descr="Traffic light">
              <a:extLst>
                <a:ext uri="{FF2B5EF4-FFF2-40B4-BE49-F238E27FC236}">
                  <a16:creationId xmlns:a16="http://schemas.microsoft.com/office/drawing/2014/main" id="{9A31E2E3-3411-49C3-B749-7739B986E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22803" y="22130780"/>
              <a:ext cx="947783" cy="947783"/>
            </a:xfrm>
            <a:prstGeom prst="rect">
              <a:avLst/>
            </a:prstGeom>
          </p:spPr>
        </p:pic>
        <p:sp>
          <p:nvSpPr>
            <p:cNvPr id="115" name="Oval 114">
              <a:extLst>
                <a:ext uri="{FF2B5EF4-FFF2-40B4-BE49-F238E27FC236}">
                  <a16:creationId xmlns:a16="http://schemas.microsoft.com/office/drawing/2014/main" id="{476AA86B-4801-41D0-9C5D-8B33AFF5DAC4}"/>
                </a:ext>
              </a:extLst>
            </p:cNvPr>
            <p:cNvSpPr/>
            <p:nvPr/>
          </p:nvSpPr>
          <p:spPr>
            <a:xfrm>
              <a:off x="18524694" y="2231798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16" name="Group 115">
            <a:extLst>
              <a:ext uri="{FF2B5EF4-FFF2-40B4-BE49-F238E27FC236}">
                <a16:creationId xmlns:a16="http://schemas.microsoft.com/office/drawing/2014/main" id="{D614B8A8-0FEB-4784-9A1B-88EBF467F9ED}"/>
              </a:ext>
            </a:extLst>
          </p:cNvPr>
          <p:cNvGrpSpPr/>
          <p:nvPr/>
        </p:nvGrpSpPr>
        <p:grpSpPr>
          <a:xfrm>
            <a:off x="26795875" y="21104492"/>
            <a:ext cx="947783" cy="947783"/>
            <a:chOff x="18122803" y="22130780"/>
            <a:chExt cx="947783" cy="947783"/>
          </a:xfrm>
        </p:grpSpPr>
        <p:pic>
          <p:nvPicPr>
            <p:cNvPr id="117" name="Graphic 116" descr="Traffic light">
              <a:extLst>
                <a:ext uri="{FF2B5EF4-FFF2-40B4-BE49-F238E27FC236}">
                  <a16:creationId xmlns:a16="http://schemas.microsoft.com/office/drawing/2014/main" id="{B34CCCAF-BEF4-4746-81A3-95457CD035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2803" y="22130780"/>
              <a:ext cx="947783" cy="947783"/>
            </a:xfrm>
            <a:prstGeom prst="rect">
              <a:avLst/>
            </a:prstGeom>
          </p:spPr>
        </p:pic>
        <p:sp>
          <p:nvSpPr>
            <p:cNvPr id="118" name="Oval 117">
              <a:extLst>
                <a:ext uri="{FF2B5EF4-FFF2-40B4-BE49-F238E27FC236}">
                  <a16:creationId xmlns:a16="http://schemas.microsoft.com/office/drawing/2014/main" id="{E4E1D000-4497-4CFC-A275-0FE34E8C0226}"/>
                </a:ext>
              </a:extLst>
            </p:cNvPr>
            <p:cNvSpPr/>
            <p:nvPr/>
          </p:nvSpPr>
          <p:spPr>
            <a:xfrm>
              <a:off x="18524694" y="22751070"/>
              <a:ext cx="144000" cy="144000"/>
            </a:xfrm>
            <a:prstGeom prst="ellipse">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19" name="Straight Arrow Connector 118">
            <a:extLst>
              <a:ext uri="{FF2B5EF4-FFF2-40B4-BE49-F238E27FC236}">
                <a16:creationId xmlns:a16="http://schemas.microsoft.com/office/drawing/2014/main" id="{00188E92-5066-4DC3-A311-5638420BD7B5}"/>
              </a:ext>
            </a:extLst>
          </p:cNvPr>
          <p:cNvCxnSpPr>
            <a:cxnSpLocks/>
            <a:stCxn id="111" idx="2"/>
            <a:endCxn id="133" idx="1"/>
          </p:cNvCxnSpPr>
          <p:nvPr/>
        </p:nvCxnSpPr>
        <p:spPr>
          <a:xfrm>
            <a:off x="27269766" y="21015770"/>
            <a:ext cx="0" cy="1220317"/>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8A6CF1D-CD3E-453F-B9F0-241B3A1D220A}"/>
              </a:ext>
            </a:extLst>
          </p:cNvPr>
          <p:cNvSpPr txBox="1"/>
          <p:nvPr/>
        </p:nvSpPr>
        <p:spPr>
          <a:xfrm>
            <a:off x="28689936" y="20574979"/>
            <a:ext cx="2349770" cy="523220"/>
          </a:xfrm>
          <a:prstGeom prst="rect">
            <a:avLst/>
          </a:prstGeom>
          <a:noFill/>
          <a:ln>
            <a:solidFill>
              <a:srgbClr val="0070C0"/>
            </a:solidFill>
          </a:ln>
        </p:spPr>
        <p:txBody>
          <a:bodyPr wrap="square">
            <a:spAutoFit/>
          </a:bodyPr>
          <a:lstStyle/>
          <a:p>
            <a:pPr algn="ctr"/>
            <a:r>
              <a:rPr lang="fr-FR" sz="2800" dirty="0">
                <a:solidFill>
                  <a:srgbClr val="FF0000"/>
                </a:solidFill>
                <a:latin typeface="Bahnschrift Light Condensed" panose="020B0502040204020203" pitchFamily="34" charset="0"/>
              </a:rPr>
              <a:t>F</a:t>
            </a:r>
            <a:r>
              <a:rPr lang="en-US" sz="2800" dirty="0" err="1">
                <a:solidFill>
                  <a:srgbClr val="FF0000"/>
                </a:solidFill>
                <a:latin typeface="Bahnschrift Light Condensed" panose="020B0502040204020203" pitchFamily="34" charset="0"/>
              </a:rPr>
              <a:t>inal</a:t>
            </a:r>
            <a:r>
              <a:rPr lang="en-US" sz="2800" dirty="0">
                <a:solidFill>
                  <a:srgbClr val="FF0000"/>
                </a:solidFill>
                <a:latin typeface="Bahnschrift Light Condensed" panose="020B0502040204020203" pitchFamily="34" charset="0"/>
              </a:rPr>
              <a:t> Rating</a:t>
            </a:r>
            <a:endParaRPr lang="en-US" sz="2800" dirty="0"/>
          </a:p>
        </p:txBody>
      </p:sp>
      <p:sp>
        <p:nvSpPr>
          <p:cNvPr id="124" name="TextBox 123">
            <a:extLst>
              <a:ext uri="{FF2B5EF4-FFF2-40B4-BE49-F238E27FC236}">
                <a16:creationId xmlns:a16="http://schemas.microsoft.com/office/drawing/2014/main" id="{60D86F90-9792-42B1-822D-1A1FEF4F8D2B}"/>
              </a:ext>
            </a:extLst>
          </p:cNvPr>
          <p:cNvSpPr txBox="1"/>
          <p:nvPr/>
        </p:nvSpPr>
        <p:spPr>
          <a:xfrm>
            <a:off x="14603102" y="22301143"/>
            <a:ext cx="2740499" cy="523220"/>
          </a:xfrm>
          <a:prstGeom prst="rect">
            <a:avLst/>
          </a:prstGeom>
          <a:noFill/>
          <a:ln>
            <a:solidFill>
              <a:srgbClr val="0070C0"/>
            </a:solidFill>
          </a:ln>
        </p:spPr>
        <p:txBody>
          <a:bodyPr wrap="square">
            <a:spAutoFit/>
          </a:bodyPr>
          <a:lstStyle/>
          <a:p>
            <a:pPr algn="ctr"/>
            <a:r>
              <a:rPr lang="en-US" sz="2800" dirty="0">
                <a:solidFill>
                  <a:srgbClr val="FF0000"/>
                </a:solidFill>
                <a:latin typeface="Bahnschrift Light Condensed" panose="020B0502040204020203" pitchFamily="34" charset="0"/>
              </a:rPr>
              <a:t>Relevant result</a:t>
            </a:r>
            <a:endParaRPr lang="en-US" sz="2800" dirty="0"/>
          </a:p>
        </p:txBody>
      </p:sp>
      <p:sp>
        <p:nvSpPr>
          <p:cNvPr id="127" name="TextBox 126">
            <a:extLst>
              <a:ext uri="{FF2B5EF4-FFF2-40B4-BE49-F238E27FC236}">
                <a16:creationId xmlns:a16="http://schemas.microsoft.com/office/drawing/2014/main" id="{4455324B-D19D-4D71-9F37-A78DFF5A1B23}"/>
              </a:ext>
            </a:extLst>
          </p:cNvPr>
          <p:cNvSpPr txBox="1"/>
          <p:nvPr/>
        </p:nvSpPr>
        <p:spPr>
          <a:xfrm>
            <a:off x="19231222" y="22320996"/>
            <a:ext cx="2740499" cy="523220"/>
          </a:xfrm>
          <a:prstGeom prst="rect">
            <a:avLst/>
          </a:prstGeom>
          <a:noFill/>
          <a:ln>
            <a:solidFill>
              <a:srgbClr val="0070C0"/>
            </a:solidFill>
          </a:ln>
        </p:spPr>
        <p:txBody>
          <a:bodyPr wrap="square">
            <a:spAutoFit/>
          </a:bodyPr>
          <a:lstStyle/>
          <a:p>
            <a:pPr algn="ctr"/>
            <a:r>
              <a:rPr lang="en-US" sz="2800" dirty="0">
                <a:solidFill>
                  <a:srgbClr val="FF0000"/>
                </a:solidFill>
                <a:latin typeface="Bahnschrift Light Condensed" panose="020B0502040204020203" pitchFamily="34" charset="0"/>
              </a:rPr>
              <a:t>Relevant result</a:t>
            </a:r>
            <a:endParaRPr lang="en-US" sz="2800" dirty="0"/>
          </a:p>
        </p:txBody>
      </p:sp>
      <p:sp>
        <p:nvSpPr>
          <p:cNvPr id="130" name="TextBox 129">
            <a:extLst>
              <a:ext uri="{FF2B5EF4-FFF2-40B4-BE49-F238E27FC236}">
                <a16:creationId xmlns:a16="http://schemas.microsoft.com/office/drawing/2014/main" id="{C9A183DF-A7C4-4027-8A3C-AE425AB7EB87}"/>
              </a:ext>
            </a:extLst>
          </p:cNvPr>
          <p:cNvSpPr txBox="1"/>
          <p:nvPr/>
        </p:nvSpPr>
        <p:spPr>
          <a:xfrm rot="5400000">
            <a:off x="23006467" y="23370082"/>
            <a:ext cx="2740499" cy="523220"/>
          </a:xfrm>
          <a:prstGeom prst="rect">
            <a:avLst/>
          </a:prstGeom>
          <a:noFill/>
          <a:ln>
            <a:solidFill>
              <a:srgbClr val="0070C0"/>
            </a:solidFill>
          </a:ln>
        </p:spPr>
        <p:txBody>
          <a:bodyPr wrap="square">
            <a:spAutoFit/>
          </a:bodyPr>
          <a:lstStyle/>
          <a:p>
            <a:pPr algn="ctr"/>
            <a:r>
              <a:rPr lang="en-US" sz="2800" dirty="0">
                <a:solidFill>
                  <a:srgbClr val="FF0000"/>
                </a:solidFill>
                <a:latin typeface="Bahnschrift Light Condensed" panose="020B0502040204020203" pitchFamily="34" charset="0"/>
              </a:rPr>
              <a:t>Relevant result</a:t>
            </a:r>
            <a:endParaRPr lang="en-US" sz="2800" dirty="0"/>
          </a:p>
        </p:txBody>
      </p:sp>
      <p:sp>
        <p:nvSpPr>
          <p:cNvPr id="133" name="TextBox 132">
            <a:extLst>
              <a:ext uri="{FF2B5EF4-FFF2-40B4-BE49-F238E27FC236}">
                <a16:creationId xmlns:a16="http://schemas.microsoft.com/office/drawing/2014/main" id="{207CC6D8-491E-4964-89A6-831E9036B0AA}"/>
              </a:ext>
            </a:extLst>
          </p:cNvPr>
          <p:cNvSpPr txBox="1"/>
          <p:nvPr/>
        </p:nvSpPr>
        <p:spPr>
          <a:xfrm rot="5400000">
            <a:off x="25899516" y="23344726"/>
            <a:ext cx="2740499" cy="523220"/>
          </a:xfrm>
          <a:prstGeom prst="rect">
            <a:avLst/>
          </a:prstGeom>
          <a:noFill/>
          <a:ln>
            <a:solidFill>
              <a:srgbClr val="0070C0"/>
            </a:solidFill>
          </a:ln>
        </p:spPr>
        <p:txBody>
          <a:bodyPr wrap="square">
            <a:spAutoFit/>
          </a:bodyPr>
          <a:lstStyle/>
          <a:p>
            <a:pPr algn="ctr"/>
            <a:r>
              <a:rPr lang="en-US" sz="2800" dirty="0">
                <a:solidFill>
                  <a:srgbClr val="FF0000"/>
                </a:solidFill>
                <a:latin typeface="Bahnschrift Light Condensed" panose="020B0502040204020203" pitchFamily="34" charset="0"/>
              </a:rPr>
              <a:t>Relevant result</a:t>
            </a:r>
            <a:endParaRPr lang="en-US" sz="2800" dirty="0"/>
          </a:p>
        </p:txBody>
      </p:sp>
      <p:sp>
        <p:nvSpPr>
          <p:cNvPr id="143" name="TextBox 142">
            <a:extLst>
              <a:ext uri="{FF2B5EF4-FFF2-40B4-BE49-F238E27FC236}">
                <a16:creationId xmlns:a16="http://schemas.microsoft.com/office/drawing/2014/main" id="{3838F4D0-D968-4133-8EDE-8BA78C3FB128}"/>
              </a:ext>
            </a:extLst>
          </p:cNvPr>
          <p:cNvSpPr txBox="1"/>
          <p:nvPr/>
        </p:nvSpPr>
        <p:spPr>
          <a:xfrm>
            <a:off x="14875818" y="19802125"/>
            <a:ext cx="2351280" cy="553998"/>
          </a:xfrm>
          <a:prstGeom prst="rect">
            <a:avLst/>
          </a:prstGeom>
          <a:noFill/>
        </p:spPr>
        <p:txBody>
          <a:bodyPr wrap="square" lIns="0" tIns="0" rIns="0" bIns="0" rtlCol="0">
            <a:spAutoFit/>
          </a:bodyPr>
          <a:lstStyle/>
          <a:p>
            <a:pPr algn="ctr"/>
            <a:r>
              <a:rPr lang="en-US" i="1" dirty="0">
                <a:solidFill>
                  <a:srgbClr val="F323CB"/>
                </a:solidFill>
                <a:latin typeface="Bahnschrift Condensed" panose="020B0502040204020203" pitchFamily="34" charset="0"/>
              </a:rPr>
              <a:t>Control includes Nonconformity ? </a:t>
            </a:r>
          </a:p>
        </p:txBody>
      </p:sp>
      <p:sp>
        <p:nvSpPr>
          <p:cNvPr id="145" name="TextBox 144">
            <a:extLst>
              <a:ext uri="{FF2B5EF4-FFF2-40B4-BE49-F238E27FC236}">
                <a16:creationId xmlns:a16="http://schemas.microsoft.com/office/drawing/2014/main" id="{7726190E-3FD3-4534-99E4-BB80CA376E14}"/>
              </a:ext>
            </a:extLst>
          </p:cNvPr>
          <p:cNvSpPr txBox="1"/>
          <p:nvPr/>
        </p:nvSpPr>
        <p:spPr>
          <a:xfrm>
            <a:off x="19458319" y="19752329"/>
            <a:ext cx="2286303" cy="553998"/>
          </a:xfrm>
          <a:prstGeom prst="rect">
            <a:avLst/>
          </a:prstGeom>
          <a:noFill/>
        </p:spPr>
        <p:txBody>
          <a:bodyPr wrap="square" lIns="0" tIns="0" rIns="0" bIns="0" rtlCol="0">
            <a:spAutoFit/>
          </a:bodyPr>
          <a:lstStyle/>
          <a:p>
            <a:pPr algn="ctr"/>
            <a:r>
              <a:rPr lang="en-US" i="1" dirty="0">
                <a:solidFill>
                  <a:srgbClr val="F323CB"/>
                </a:solidFill>
                <a:latin typeface="Bahnschrift Condensed" panose="020B0502040204020203" pitchFamily="34" charset="0"/>
              </a:rPr>
              <a:t>Control includes recommendation ? </a:t>
            </a:r>
          </a:p>
        </p:txBody>
      </p:sp>
      <p:sp>
        <p:nvSpPr>
          <p:cNvPr id="147" name="TextBox 146">
            <a:extLst>
              <a:ext uri="{FF2B5EF4-FFF2-40B4-BE49-F238E27FC236}">
                <a16:creationId xmlns:a16="http://schemas.microsoft.com/office/drawing/2014/main" id="{40C0A79D-90B9-454A-8490-5FCA0EE2961B}"/>
              </a:ext>
            </a:extLst>
          </p:cNvPr>
          <p:cNvSpPr txBox="1"/>
          <p:nvPr/>
        </p:nvSpPr>
        <p:spPr>
          <a:xfrm>
            <a:off x="23211601" y="19791916"/>
            <a:ext cx="1970232" cy="553998"/>
          </a:xfrm>
          <a:prstGeom prst="rect">
            <a:avLst/>
          </a:prstGeom>
          <a:noFill/>
        </p:spPr>
        <p:txBody>
          <a:bodyPr wrap="square" lIns="0" tIns="0" rIns="0" bIns="0" rtlCol="0">
            <a:spAutoFit/>
          </a:bodyPr>
          <a:lstStyle/>
          <a:p>
            <a:pPr algn="ctr"/>
            <a:r>
              <a:rPr lang="en-US" i="1" dirty="0">
                <a:solidFill>
                  <a:srgbClr val="F323CB"/>
                </a:solidFill>
                <a:latin typeface="Bahnschrift Condensed" panose="020B0502040204020203" pitchFamily="34" charset="0"/>
              </a:rPr>
              <a:t>Control includes robustness point ? </a:t>
            </a:r>
          </a:p>
        </p:txBody>
      </p:sp>
      <p:sp>
        <p:nvSpPr>
          <p:cNvPr id="149" name="TextBox 148">
            <a:extLst>
              <a:ext uri="{FF2B5EF4-FFF2-40B4-BE49-F238E27FC236}">
                <a16:creationId xmlns:a16="http://schemas.microsoft.com/office/drawing/2014/main" id="{37403499-4960-4EE0-AA46-4D3EF08B9C63}"/>
              </a:ext>
            </a:extLst>
          </p:cNvPr>
          <p:cNvSpPr txBox="1"/>
          <p:nvPr/>
        </p:nvSpPr>
        <p:spPr>
          <a:xfrm>
            <a:off x="26487792" y="19455875"/>
            <a:ext cx="1553944" cy="830997"/>
          </a:xfrm>
          <a:prstGeom prst="rect">
            <a:avLst/>
          </a:prstGeom>
          <a:noFill/>
        </p:spPr>
        <p:txBody>
          <a:bodyPr wrap="square" lIns="0" tIns="0" rIns="0" bIns="0" rtlCol="0">
            <a:spAutoFit/>
          </a:bodyPr>
          <a:lstStyle/>
          <a:p>
            <a:pPr algn="ctr"/>
            <a:r>
              <a:rPr lang="en-US" i="1" dirty="0">
                <a:solidFill>
                  <a:srgbClr val="F323CB"/>
                </a:solidFill>
                <a:latin typeface="Bahnschrift Condensed" panose="020B0502040204020203" pitchFamily="34" charset="0"/>
              </a:rPr>
              <a:t>Control includes specific point? </a:t>
            </a:r>
          </a:p>
        </p:txBody>
      </p:sp>
      <p:sp>
        <p:nvSpPr>
          <p:cNvPr id="168" name="Rectangle 167">
            <a:extLst>
              <a:ext uri="{FF2B5EF4-FFF2-40B4-BE49-F238E27FC236}">
                <a16:creationId xmlns:a16="http://schemas.microsoft.com/office/drawing/2014/main" id="{B49FA691-F6D5-4E87-BF46-CBE14FA61A6E}"/>
              </a:ext>
            </a:extLst>
          </p:cNvPr>
          <p:cNvSpPr/>
          <p:nvPr/>
        </p:nvSpPr>
        <p:spPr>
          <a:xfrm>
            <a:off x="26851380" y="18421269"/>
            <a:ext cx="691958" cy="531181"/>
          </a:xfrm>
          <a:prstGeom prst="rect">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9" name="Oval 168">
            <a:extLst>
              <a:ext uri="{FF2B5EF4-FFF2-40B4-BE49-F238E27FC236}">
                <a16:creationId xmlns:a16="http://schemas.microsoft.com/office/drawing/2014/main" id="{BC9504ED-681B-4AA3-9565-C2111AAA6EF2}"/>
              </a:ext>
            </a:extLst>
          </p:cNvPr>
          <p:cNvSpPr/>
          <p:nvPr/>
        </p:nvSpPr>
        <p:spPr>
          <a:xfrm>
            <a:off x="14695674" y="6658809"/>
            <a:ext cx="324000" cy="324000"/>
          </a:xfrm>
          <a:prstGeom prst="ellipse">
            <a:avLst/>
          </a:prstGeom>
          <a:noFill/>
          <a:ln>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70" name="Connector: Elbow 73">
            <a:extLst>
              <a:ext uri="{FF2B5EF4-FFF2-40B4-BE49-F238E27FC236}">
                <a16:creationId xmlns:a16="http://schemas.microsoft.com/office/drawing/2014/main" id="{3D069969-1CA1-452D-873F-B869B1AD4341}"/>
              </a:ext>
            </a:extLst>
          </p:cNvPr>
          <p:cNvCxnSpPr>
            <a:cxnSpLocks/>
            <a:stCxn id="169" idx="2"/>
            <a:endCxn id="168" idx="0"/>
          </p:cNvCxnSpPr>
          <p:nvPr/>
        </p:nvCxnSpPr>
        <p:spPr>
          <a:xfrm rot="10800000" flipH="1" flipV="1">
            <a:off x="14695673" y="6820809"/>
            <a:ext cx="12501685" cy="11600460"/>
          </a:xfrm>
          <a:prstGeom prst="bentConnector4">
            <a:avLst>
              <a:gd name="adj1" fmla="val -1829"/>
              <a:gd name="adj2" fmla="val 1438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000DA70A-492C-47B6-B034-6D2AED99CDBC}"/>
              </a:ext>
            </a:extLst>
          </p:cNvPr>
          <p:cNvSpPr txBox="1"/>
          <p:nvPr/>
        </p:nvSpPr>
        <p:spPr>
          <a:xfrm>
            <a:off x="25121015" y="19443776"/>
            <a:ext cx="1397241" cy="1107996"/>
          </a:xfrm>
          <a:prstGeom prst="rect">
            <a:avLst/>
          </a:prstGeom>
          <a:noFill/>
        </p:spPr>
        <p:txBody>
          <a:bodyPr wrap="square" lIns="0" tIns="0" rIns="0" bIns="0" rtlCol="0">
            <a:spAutoFit/>
          </a:bodyPr>
          <a:lstStyle/>
          <a:p>
            <a:pPr algn="ctr"/>
            <a:r>
              <a:rPr lang="en-US" i="1" dirty="0">
                <a:solidFill>
                  <a:srgbClr val="F323CB"/>
                </a:solidFill>
                <a:latin typeface="Bahnschrift Condensed" panose="020B0502040204020203" pitchFamily="34" charset="0"/>
              </a:rPr>
              <a:t>Control includes point to check ? </a:t>
            </a:r>
          </a:p>
        </p:txBody>
      </p:sp>
      <p:cxnSp>
        <p:nvCxnSpPr>
          <p:cNvPr id="185" name="Straight Arrow Connector 184">
            <a:extLst>
              <a:ext uri="{FF2B5EF4-FFF2-40B4-BE49-F238E27FC236}">
                <a16:creationId xmlns:a16="http://schemas.microsoft.com/office/drawing/2014/main" id="{06EF4A87-30E3-4DBD-B6AA-4EEF4A4A5A34}"/>
              </a:ext>
            </a:extLst>
          </p:cNvPr>
          <p:cNvCxnSpPr>
            <a:cxnSpLocks/>
            <a:stCxn id="186" idx="3"/>
            <a:endCxn id="111" idx="1"/>
          </p:cNvCxnSpPr>
          <p:nvPr/>
        </p:nvCxnSpPr>
        <p:spPr>
          <a:xfrm>
            <a:off x="26029596" y="20835770"/>
            <a:ext cx="1060170" cy="0"/>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6" name="Flowchart: Decision 185">
            <a:extLst>
              <a:ext uri="{FF2B5EF4-FFF2-40B4-BE49-F238E27FC236}">
                <a16:creationId xmlns:a16="http://schemas.microsoft.com/office/drawing/2014/main" id="{F344D704-E4A4-4FEA-91F4-B1F46C1CD37F}"/>
              </a:ext>
            </a:extLst>
          </p:cNvPr>
          <p:cNvSpPr/>
          <p:nvPr/>
        </p:nvSpPr>
        <p:spPr>
          <a:xfrm>
            <a:off x="25669596" y="20655770"/>
            <a:ext cx="360000" cy="360000"/>
          </a:xfrm>
          <a:prstGeom prst="flowChartDecision">
            <a:avLst/>
          </a:prstGeom>
          <a:solidFill>
            <a:srgbClr val="F32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7" name="Group 186">
            <a:extLst>
              <a:ext uri="{FF2B5EF4-FFF2-40B4-BE49-F238E27FC236}">
                <a16:creationId xmlns:a16="http://schemas.microsoft.com/office/drawing/2014/main" id="{D379F5D4-ADAD-42F1-A3C2-FBCF41D6374F}"/>
              </a:ext>
            </a:extLst>
          </p:cNvPr>
          <p:cNvGrpSpPr/>
          <p:nvPr/>
        </p:nvGrpSpPr>
        <p:grpSpPr>
          <a:xfrm>
            <a:off x="25882903" y="20377291"/>
            <a:ext cx="947783" cy="947783"/>
            <a:chOff x="18122803" y="22130780"/>
            <a:chExt cx="947783" cy="947783"/>
          </a:xfrm>
        </p:grpSpPr>
        <p:pic>
          <p:nvPicPr>
            <p:cNvPr id="188" name="Graphic 187" descr="Traffic light">
              <a:extLst>
                <a:ext uri="{FF2B5EF4-FFF2-40B4-BE49-F238E27FC236}">
                  <a16:creationId xmlns:a16="http://schemas.microsoft.com/office/drawing/2014/main" id="{EA27222F-D06C-4A41-89E3-B5B3465DA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22803" y="22130780"/>
              <a:ext cx="947783" cy="947783"/>
            </a:xfrm>
            <a:prstGeom prst="rect">
              <a:avLst/>
            </a:prstGeom>
          </p:spPr>
        </p:pic>
        <p:sp>
          <p:nvSpPr>
            <p:cNvPr id="189" name="Oval 188">
              <a:extLst>
                <a:ext uri="{FF2B5EF4-FFF2-40B4-BE49-F238E27FC236}">
                  <a16:creationId xmlns:a16="http://schemas.microsoft.com/office/drawing/2014/main" id="{DDBDDDAB-4B6D-48EB-BCF2-D9505FD75ADD}"/>
                </a:ext>
              </a:extLst>
            </p:cNvPr>
            <p:cNvSpPr/>
            <p:nvPr/>
          </p:nvSpPr>
          <p:spPr>
            <a:xfrm>
              <a:off x="18524694" y="22317981"/>
              <a:ext cx="144000" cy="14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90" name="Group 189">
            <a:extLst>
              <a:ext uri="{FF2B5EF4-FFF2-40B4-BE49-F238E27FC236}">
                <a16:creationId xmlns:a16="http://schemas.microsoft.com/office/drawing/2014/main" id="{FF86C35D-69D4-4AA5-9C4A-4816726B76AB}"/>
              </a:ext>
            </a:extLst>
          </p:cNvPr>
          <p:cNvGrpSpPr/>
          <p:nvPr/>
        </p:nvGrpSpPr>
        <p:grpSpPr>
          <a:xfrm>
            <a:off x="25375705" y="21104492"/>
            <a:ext cx="947783" cy="947783"/>
            <a:chOff x="18122803" y="22130780"/>
            <a:chExt cx="947783" cy="947783"/>
          </a:xfrm>
        </p:grpSpPr>
        <p:pic>
          <p:nvPicPr>
            <p:cNvPr id="191" name="Graphic 190" descr="Traffic light">
              <a:extLst>
                <a:ext uri="{FF2B5EF4-FFF2-40B4-BE49-F238E27FC236}">
                  <a16:creationId xmlns:a16="http://schemas.microsoft.com/office/drawing/2014/main" id="{6510E430-FD92-482B-A19B-5C8256E8FF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22803" y="22130780"/>
              <a:ext cx="947783" cy="947783"/>
            </a:xfrm>
            <a:prstGeom prst="rect">
              <a:avLst/>
            </a:prstGeom>
          </p:spPr>
        </p:pic>
        <p:sp>
          <p:nvSpPr>
            <p:cNvPr id="192" name="Oval 191">
              <a:extLst>
                <a:ext uri="{FF2B5EF4-FFF2-40B4-BE49-F238E27FC236}">
                  <a16:creationId xmlns:a16="http://schemas.microsoft.com/office/drawing/2014/main" id="{09F2A407-32FC-4456-9A00-E510ED30FBF6}"/>
                </a:ext>
              </a:extLst>
            </p:cNvPr>
            <p:cNvSpPr/>
            <p:nvPr/>
          </p:nvSpPr>
          <p:spPr>
            <a:xfrm>
              <a:off x="18524694" y="22751070"/>
              <a:ext cx="144000" cy="144000"/>
            </a:xfrm>
            <a:prstGeom prst="ellipse">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93" name="Straight Arrow Connector 192">
            <a:extLst>
              <a:ext uri="{FF2B5EF4-FFF2-40B4-BE49-F238E27FC236}">
                <a16:creationId xmlns:a16="http://schemas.microsoft.com/office/drawing/2014/main" id="{8E0B41A6-EFB2-4C4D-9B0E-E3C4116362C9}"/>
              </a:ext>
            </a:extLst>
          </p:cNvPr>
          <p:cNvCxnSpPr>
            <a:cxnSpLocks/>
            <a:stCxn id="186" idx="2"/>
            <a:endCxn id="194" idx="1"/>
          </p:cNvCxnSpPr>
          <p:nvPr/>
        </p:nvCxnSpPr>
        <p:spPr>
          <a:xfrm>
            <a:off x="25849596" y="21015770"/>
            <a:ext cx="0" cy="1220317"/>
          </a:xfrm>
          <a:prstGeom prst="straightConnector1">
            <a:avLst/>
          </a:prstGeom>
          <a:ln w="412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F17BB1A9-80A0-4C02-AB3E-2DF4D704813E}"/>
              </a:ext>
            </a:extLst>
          </p:cNvPr>
          <p:cNvSpPr txBox="1"/>
          <p:nvPr/>
        </p:nvSpPr>
        <p:spPr>
          <a:xfrm rot="5400000">
            <a:off x="24479346" y="23344726"/>
            <a:ext cx="2740499" cy="523220"/>
          </a:xfrm>
          <a:prstGeom prst="rect">
            <a:avLst/>
          </a:prstGeom>
          <a:noFill/>
          <a:ln>
            <a:solidFill>
              <a:srgbClr val="0070C0"/>
            </a:solidFill>
          </a:ln>
        </p:spPr>
        <p:txBody>
          <a:bodyPr wrap="square">
            <a:spAutoFit/>
          </a:bodyPr>
          <a:lstStyle/>
          <a:p>
            <a:pPr algn="ctr"/>
            <a:r>
              <a:rPr lang="en-US" sz="2800" dirty="0">
                <a:solidFill>
                  <a:srgbClr val="FF0000"/>
                </a:solidFill>
                <a:latin typeface="Bahnschrift Light Condensed" panose="020B0502040204020203" pitchFamily="34" charset="0"/>
              </a:rPr>
              <a:t>Relevant result</a:t>
            </a:r>
            <a:endParaRPr lang="en-US" sz="2800" dirty="0"/>
          </a:p>
        </p:txBody>
      </p:sp>
      <p:sp>
        <p:nvSpPr>
          <p:cNvPr id="138" name="TextBox 137">
            <a:extLst>
              <a:ext uri="{FF2B5EF4-FFF2-40B4-BE49-F238E27FC236}">
                <a16:creationId xmlns:a16="http://schemas.microsoft.com/office/drawing/2014/main" id="{4F0F1E3E-A261-4F91-AB5C-EF690636DD7D}"/>
              </a:ext>
            </a:extLst>
          </p:cNvPr>
          <p:cNvSpPr txBox="1"/>
          <p:nvPr/>
        </p:nvSpPr>
        <p:spPr>
          <a:xfrm>
            <a:off x="11585475" y="2287942"/>
            <a:ext cx="16007077" cy="707886"/>
          </a:xfrm>
          <a:prstGeom prst="rect">
            <a:avLst/>
          </a:prstGeom>
          <a:noFill/>
        </p:spPr>
        <p:txBody>
          <a:bodyPr wrap="square">
            <a:spAutoFit/>
          </a:bodyPr>
          <a:lstStyle/>
          <a:p>
            <a:r>
              <a:rPr lang="en-US" sz="4000" dirty="0">
                <a:latin typeface="Bahnschrift Condensed" panose="020B0502040204020203" pitchFamily="34" charset="0"/>
              </a:rPr>
              <a:t>The complex rating is based on specific results or 5 graduated rating:</a:t>
            </a:r>
          </a:p>
        </p:txBody>
      </p:sp>
      <p:sp>
        <p:nvSpPr>
          <p:cNvPr id="72" name="Rectangle 71">
            <a:extLst>
              <a:ext uri="{FF2B5EF4-FFF2-40B4-BE49-F238E27FC236}">
                <a16:creationId xmlns:a16="http://schemas.microsoft.com/office/drawing/2014/main" id="{4EFAC562-B602-4FB8-B961-C4A434E1B5F6}"/>
              </a:ext>
            </a:extLst>
          </p:cNvPr>
          <p:cNvSpPr/>
          <p:nvPr/>
        </p:nvSpPr>
        <p:spPr>
          <a:xfrm>
            <a:off x="27724647" y="857144"/>
            <a:ext cx="135044" cy="9763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62061F4-C0AF-44DF-AE92-17F2192BA964}"/>
              </a:ext>
            </a:extLst>
          </p:cNvPr>
          <p:cNvSpPr txBox="1"/>
          <p:nvPr/>
        </p:nvSpPr>
        <p:spPr>
          <a:xfrm>
            <a:off x="9850112" y="857144"/>
            <a:ext cx="17681264"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COMPLEX RATING</a:t>
            </a:r>
            <a:endParaRPr lang="en-US" sz="6000" dirty="0">
              <a:ln>
                <a:solidFill>
                  <a:schemeClr val="tx1"/>
                </a:solidFill>
              </a:ln>
              <a:solidFill>
                <a:schemeClr val="bg1"/>
              </a:solidFill>
              <a:latin typeface="Bahnschrift SemiBold" panose="020B0502040204020203" pitchFamily="34" charset="0"/>
            </a:endParaRPr>
          </a:p>
        </p:txBody>
      </p:sp>
      <p:sp>
        <p:nvSpPr>
          <p:cNvPr id="141" name="TextBox 140">
            <a:extLst>
              <a:ext uri="{FF2B5EF4-FFF2-40B4-BE49-F238E27FC236}">
                <a16:creationId xmlns:a16="http://schemas.microsoft.com/office/drawing/2014/main" id="{11F771FB-4C89-4EAD-BBDD-488025BCD1C7}"/>
              </a:ext>
            </a:extLst>
          </p:cNvPr>
          <p:cNvSpPr txBox="1"/>
          <p:nvPr/>
        </p:nvSpPr>
        <p:spPr>
          <a:xfrm>
            <a:off x="28069851" y="852514"/>
            <a:ext cx="11397838" cy="1015663"/>
          </a:xfrm>
          <a:prstGeom prst="rect">
            <a:avLst/>
          </a:prstGeom>
          <a:solidFill>
            <a:srgbClr val="0070C0"/>
          </a:solidFill>
        </p:spPr>
        <p:txBody>
          <a:bodyPr wrap="square" rtlCol="0">
            <a:spAutoFit/>
          </a:bodyPr>
          <a:lstStyle/>
          <a:p>
            <a:pPr algn="ctr"/>
            <a:r>
              <a:rPr lang="en-US" sz="6000" dirty="0">
                <a:ln>
                  <a:solidFill>
                    <a:schemeClr val="tx1"/>
                  </a:solidFill>
                </a:ln>
                <a:solidFill>
                  <a:schemeClr val="bg1"/>
                </a:solidFill>
                <a:latin typeface="Bahnschrift SemiBold" panose="020B0502040204020203" pitchFamily="34" charset="0"/>
              </a:rPr>
              <a:t>Easy Computing</a:t>
            </a:r>
          </a:p>
        </p:txBody>
      </p:sp>
      <p:sp>
        <p:nvSpPr>
          <p:cNvPr id="142" name="TextBox 141">
            <a:extLst>
              <a:ext uri="{FF2B5EF4-FFF2-40B4-BE49-F238E27FC236}">
                <a16:creationId xmlns:a16="http://schemas.microsoft.com/office/drawing/2014/main" id="{A04770CC-6547-4A2C-B655-B1A5EA213747}"/>
              </a:ext>
            </a:extLst>
          </p:cNvPr>
          <p:cNvSpPr txBox="1"/>
          <p:nvPr/>
        </p:nvSpPr>
        <p:spPr>
          <a:xfrm>
            <a:off x="28243264" y="2296902"/>
            <a:ext cx="11224425" cy="5632311"/>
          </a:xfrm>
          <a:prstGeom prst="rect">
            <a:avLst/>
          </a:prstGeom>
          <a:noFill/>
        </p:spPr>
        <p:txBody>
          <a:bodyPr wrap="square">
            <a:spAutoFit/>
          </a:bodyPr>
          <a:lstStyle/>
          <a:p>
            <a:pPr algn="just"/>
            <a:r>
              <a:rPr lang="en-US" sz="4000" dirty="0">
                <a:latin typeface="Bahnschrift Condensed" panose="020B0502040204020203" pitchFamily="34" charset="0"/>
              </a:rPr>
              <a:t>The rating based on easy computing considered the existence of one and only one type of evaluation criteria in control (in the order of the top-down menu below) . A single evaluation is linked to such criteria:</a:t>
            </a:r>
          </a:p>
          <a:p>
            <a:pPr algn="just"/>
            <a:r>
              <a:rPr lang="en-US" sz="3200" i="1" dirty="0">
                <a:latin typeface="Bahnschrift Light Condensed" panose="020B0502040204020203" pitchFamily="34" charset="0"/>
              </a:rPr>
              <a:t>For example: </a:t>
            </a:r>
          </a:p>
          <a:p>
            <a:pPr marL="457200" indent="-457200" algn="just">
              <a:buFont typeface="Arial" panose="020B0604020202020204" pitchFamily="34" charset="0"/>
              <a:buChar char="•"/>
            </a:pPr>
            <a:r>
              <a:rPr lang="en-US" sz="3200" i="1" dirty="0">
                <a:latin typeface="Bahnschrift Light Condensed" panose="020B0502040204020203" pitchFamily="34" charset="0"/>
              </a:rPr>
              <a:t>if there is one NC major the results is automatically “Failed”.</a:t>
            </a:r>
          </a:p>
          <a:p>
            <a:pPr marL="457200" indent="-457200" algn="just">
              <a:buFont typeface="Arial" panose="020B0604020202020204" pitchFamily="34" charset="0"/>
              <a:buChar char="•"/>
            </a:pPr>
            <a:r>
              <a:rPr lang="en-US" sz="3200" i="1" dirty="0">
                <a:latin typeface="Bahnschrift Light Condensed" panose="020B0502040204020203" pitchFamily="34" charset="0"/>
              </a:rPr>
              <a:t>If there one recommendation with one red bullet: the result is “Can be improved”.</a:t>
            </a:r>
          </a:p>
        </p:txBody>
      </p:sp>
      <p:sp>
        <p:nvSpPr>
          <p:cNvPr id="144" name="Arrow: Right 143">
            <a:extLst>
              <a:ext uri="{FF2B5EF4-FFF2-40B4-BE49-F238E27FC236}">
                <a16:creationId xmlns:a16="http://schemas.microsoft.com/office/drawing/2014/main" id="{92F87D85-A47B-492C-A76A-07371F95F1A7}"/>
              </a:ext>
            </a:extLst>
          </p:cNvPr>
          <p:cNvSpPr/>
          <p:nvPr/>
        </p:nvSpPr>
        <p:spPr>
          <a:xfrm rot="10800000">
            <a:off x="34145980" y="16700815"/>
            <a:ext cx="111598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TextBox 145">
            <a:extLst>
              <a:ext uri="{FF2B5EF4-FFF2-40B4-BE49-F238E27FC236}">
                <a16:creationId xmlns:a16="http://schemas.microsoft.com/office/drawing/2014/main" id="{B4A866AE-0958-4466-95DF-95C58918B9B0}"/>
              </a:ext>
            </a:extLst>
          </p:cNvPr>
          <p:cNvSpPr txBox="1"/>
          <p:nvPr/>
        </p:nvSpPr>
        <p:spPr>
          <a:xfrm>
            <a:off x="34718887" y="16763432"/>
            <a:ext cx="5055895" cy="954107"/>
          </a:xfrm>
          <a:prstGeom prst="rect">
            <a:avLst/>
          </a:prstGeom>
          <a:noFill/>
        </p:spPr>
        <p:txBody>
          <a:bodyPr wrap="square" rtlCol="0">
            <a:spAutoFit/>
          </a:bodyPr>
          <a:lstStyle/>
          <a:p>
            <a:pPr algn="ctr"/>
            <a:r>
              <a:rPr lang="en-US" sz="2800" dirty="0">
                <a:latin typeface="Bahnschrift Condensed" panose="020B0502040204020203" pitchFamily="34" charset="0"/>
              </a:rPr>
              <a:t>Choose the rating level</a:t>
            </a:r>
            <a:br>
              <a:rPr lang="en-US" sz="2800" dirty="0">
                <a:latin typeface="Bahnschrift Condensed" panose="020B0502040204020203" pitchFamily="34" charset="0"/>
              </a:rPr>
            </a:br>
            <a:r>
              <a:rPr lang="en-US" sz="2800" dirty="0">
                <a:latin typeface="Bahnschrift Condensed" panose="020B0502040204020203" pitchFamily="34" charset="0"/>
              </a:rPr>
              <a:t>(for the criteria)</a:t>
            </a:r>
          </a:p>
        </p:txBody>
      </p:sp>
      <p:sp>
        <p:nvSpPr>
          <p:cNvPr id="148" name="Arrow: Right 147">
            <a:extLst>
              <a:ext uri="{FF2B5EF4-FFF2-40B4-BE49-F238E27FC236}">
                <a16:creationId xmlns:a16="http://schemas.microsoft.com/office/drawing/2014/main" id="{23081B87-236C-40BB-ADB5-D8D864D4CA0D}"/>
              </a:ext>
            </a:extLst>
          </p:cNvPr>
          <p:cNvSpPr/>
          <p:nvPr/>
        </p:nvSpPr>
        <p:spPr>
          <a:xfrm rot="10800000">
            <a:off x="34141929" y="14402575"/>
            <a:ext cx="111598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TextBox 149">
            <a:extLst>
              <a:ext uri="{FF2B5EF4-FFF2-40B4-BE49-F238E27FC236}">
                <a16:creationId xmlns:a16="http://schemas.microsoft.com/office/drawing/2014/main" id="{BBB664AA-ED3F-4D39-97C8-8399F8454689}"/>
              </a:ext>
            </a:extLst>
          </p:cNvPr>
          <p:cNvSpPr txBox="1"/>
          <p:nvPr/>
        </p:nvSpPr>
        <p:spPr>
          <a:xfrm>
            <a:off x="34714836" y="14465192"/>
            <a:ext cx="5055895" cy="954107"/>
          </a:xfrm>
          <a:prstGeom prst="rect">
            <a:avLst/>
          </a:prstGeom>
          <a:noFill/>
        </p:spPr>
        <p:txBody>
          <a:bodyPr wrap="square" rtlCol="0">
            <a:spAutoFit/>
          </a:bodyPr>
          <a:lstStyle/>
          <a:p>
            <a:pPr algn="ctr"/>
            <a:r>
              <a:rPr lang="en-US" sz="2800" dirty="0">
                <a:latin typeface="Bahnschrift Condensed" panose="020B0502040204020203" pitchFamily="34" charset="0"/>
              </a:rPr>
              <a:t>Click to valid the criteria</a:t>
            </a:r>
            <a:br>
              <a:rPr lang="en-US" sz="2800" dirty="0">
                <a:latin typeface="Bahnschrift Condensed" panose="020B0502040204020203" pitchFamily="34" charset="0"/>
              </a:rPr>
            </a:br>
            <a:r>
              <a:rPr lang="en-US" sz="2800" dirty="0">
                <a:latin typeface="Bahnschrift Condensed" panose="020B0502040204020203" pitchFamily="34" charset="0"/>
              </a:rPr>
              <a:t>(In blue now)</a:t>
            </a:r>
          </a:p>
        </p:txBody>
      </p:sp>
      <p:sp>
        <p:nvSpPr>
          <p:cNvPr id="151" name="TextBox 150">
            <a:extLst>
              <a:ext uri="{FF2B5EF4-FFF2-40B4-BE49-F238E27FC236}">
                <a16:creationId xmlns:a16="http://schemas.microsoft.com/office/drawing/2014/main" id="{86D24438-3792-4B37-A267-F90403AA9965}"/>
              </a:ext>
            </a:extLst>
          </p:cNvPr>
          <p:cNvSpPr txBox="1"/>
          <p:nvPr/>
        </p:nvSpPr>
        <p:spPr>
          <a:xfrm>
            <a:off x="33994270" y="18225278"/>
            <a:ext cx="5634007" cy="954107"/>
          </a:xfrm>
          <a:prstGeom prst="rect">
            <a:avLst/>
          </a:prstGeom>
          <a:noFill/>
        </p:spPr>
        <p:txBody>
          <a:bodyPr wrap="square" rtlCol="0">
            <a:spAutoFit/>
          </a:bodyPr>
          <a:lstStyle/>
          <a:p>
            <a:pPr algn="ctr"/>
            <a:r>
              <a:rPr lang="en-US" sz="2800" i="1" dirty="0">
                <a:solidFill>
                  <a:srgbClr val="FF0000"/>
                </a:solidFill>
                <a:latin typeface="Bahnschrift Condensed" panose="020B0502040204020203" pitchFamily="34" charset="0"/>
              </a:rPr>
              <a:t>The validation of the rules set is done by using the valid button</a:t>
            </a:r>
          </a:p>
        </p:txBody>
      </p:sp>
      <p:sp>
        <p:nvSpPr>
          <p:cNvPr id="152" name="Arrow: Right 151">
            <a:extLst>
              <a:ext uri="{FF2B5EF4-FFF2-40B4-BE49-F238E27FC236}">
                <a16:creationId xmlns:a16="http://schemas.microsoft.com/office/drawing/2014/main" id="{D888D533-CDE4-45A6-9EEF-91F2AEF9B0C0}"/>
              </a:ext>
            </a:extLst>
          </p:cNvPr>
          <p:cNvSpPr/>
          <p:nvPr/>
        </p:nvSpPr>
        <p:spPr>
          <a:xfrm>
            <a:off x="8854742" y="16850178"/>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TextBox 152">
            <a:extLst>
              <a:ext uri="{FF2B5EF4-FFF2-40B4-BE49-F238E27FC236}">
                <a16:creationId xmlns:a16="http://schemas.microsoft.com/office/drawing/2014/main" id="{8FC1AFAA-BA4C-4B8B-9273-37E7E6441779}"/>
              </a:ext>
            </a:extLst>
          </p:cNvPr>
          <p:cNvSpPr txBox="1"/>
          <p:nvPr/>
        </p:nvSpPr>
        <p:spPr>
          <a:xfrm>
            <a:off x="2747560" y="16950559"/>
            <a:ext cx="5939829" cy="523220"/>
          </a:xfrm>
          <a:prstGeom prst="rect">
            <a:avLst/>
          </a:prstGeom>
          <a:noFill/>
        </p:spPr>
        <p:txBody>
          <a:bodyPr wrap="square" rtlCol="0">
            <a:spAutoFit/>
          </a:bodyPr>
          <a:lstStyle/>
          <a:p>
            <a:pPr algn="r"/>
            <a:r>
              <a:rPr lang="en-US" sz="2800" dirty="0">
                <a:latin typeface="Bahnschrift Condensed" panose="020B0502040204020203" pitchFamily="34" charset="0"/>
              </a:rPr>
              <a:t>Click to enable Easy Computing</a:t>
            </a:r>
          </a:p>
        </p:txBody>
      </p:sp>
      <p:sp>
        <p:nvSpPr>
          <p:cNvPr id="154" name="Arrow: Right 153">
            <a:extLst>
              <a:ext uri="{FF2B5EF4-FFF2-40B4-BE49-F238E27FC236}">
                <a16:creationId xmlns:a16="http://schemas.microsoft.com/office/drawing/2014/main" id="{7D9005F3-3EDC-4266-91A3-FD3D29194E45}"/>
              </a:ext>
            </a:extLst>
          </p:cNvPr>
          <p:cNvSpPr/>
          <p:nvPr/>
        </p:nvSpPr>
        <p:spPr>
          <a:xfrm rot="10800000">
            <a:off x="34247158" y="10619117"/>
            <a:ext cx="111598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TextBox 154">
            <a:extLst>
              <a:ext uri="{FF2B5EF4-FFF2-40B4-BE49-F238E27FC236}">
                <a16:creationId xmlns:a16="http://schemas.microsoft.com/office/drawing/2014/main" id="{4BF0E99F-8E08-4F15-8BA7-EBBB45553C5A}"/>
              </a:ext>
            </a:extLst>
          </p:cNvPr>
          <p:cNvSpPr txBox="1"/>
          <p:nvPr/>
        </p:nvSpPr>
        <p:spPr>
          <a:xfrm>
            <a:off x="35115457" y="10504705"/>
            <a:ext cx="4512820" cy="1384995"/>
          </a:xfrm>
          <a:prstGeom prst="rect">
            <a:avLst/>
          </a:prstGeom>
          <a:noFill/>
        </p:spPr>
        <p:txBody>
          <a:bodyPr wrap="square" rtlCol="0">
            <a:spAutoFit/>
          </a:bodyPr>
          <a:lstStyle/>
          <a:p>
            <a:pPr algn="ctr"/>
            <a:r>
              <a:rPr lang="en-US" sz="2800" dirty="0">
                <a:latin typeface="Bahnschrift Condensed" panose="020B0502040204020203" pitchFamily="34" charset="0"/>
              </a:rPr>
              <a:t>The green color shows that easy computing is enabled )</a:t>
            </a:r>
          </a:p>
        </p:txBody>
      </p:sp>
    </p:spTree>
    <p:extLst>
      <p:ext uri="{BB962C8B-B14F-4D97-AF65-F5344CB8AC3E}">
        <p14:creationId xmlns:p14="http://schemas.microsoft.com/office/powerpoint/2010/main" val="88393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ADC1C-80FD-4925-9510-F841E891AC12}"/>
              </a:ext>
            </a:extLst>
          </p:cNvPr>
          <p:cNvPicPr>
            <a:picLocks noChangeAspect="1"/>
          </p:cNvPicPr>
          <p:nvPr/>
        </p:nvPicPr>
        <p:blipFill>
          <a:blip r:embed="rId2"/>
          <a:srcRect/>
          <a:stretch/>
        </p:blipFill>
        <p:spPr>
          <a:xfrm>
            <a:off x="7533525" y="2459300"/>
            <a:ext cx="26289505" cy="12115079"/>
          </a:xfrm>
          <a:prstGeom prst="rect">
            <a:avLst/>
          </a:prstGeom>
        </p:spPr>
      </p:pic>
      <p:sp>
        <p:nvSpPr>
          <p:cNvPr id="10" name="Rectangle 9">
            <a:extLst>
              <a:ext uri="{FF2B5EF4-FFF2-40B4-BE49-F238E27FC236}">
                <a16:creationId xmlns:a16="http://schemas.microsoft.com/office/drawing/2014/main" id="{5870392E-A12A-4B0D-9E34-F5F1BD441BE3}"/>
              </a:ext>
            </a:extLst>
          </p:cNvPr>
          <p:cNvSpPr/>
          <p:nvPr/>
        </p:nvSpPr>
        <p:spPr>
          <a:xfrm>
            <a:off x="7533525" y="14815978"/>
            <a:ext cx="25873750" cy="707886"/>
          </a:xfrm>
          <a:prstGeom prst="rect">
            <a:avLst/>
          </a:prstGeom>
          <a:noFill/>
        </p:spPr>
        <p:txBody>
          <a:bodyPr wrap="square" rtlCol="0">
            <a:spAutoFit/>
          </a:bodyPr>
          <a:lstStyle/>
          <a:p>
            <a:r>
              <a:rPr lang="en-US" sz="4000" i="1" dirty="0">
                <a:solidFill>
                  <a:schemeClr val="accent1"/>
                </a:solidFill>
                <a:latin typeface="Bahnschrift Condensed" panose="020B0502040204020203" pitchFamily="34" charset="0"/>
              </a:rPr>
              <a:t>2 concurrent steps of evaluation:                   </a:t>
            </a:r>
            <a:r>
              <a:rPr lang="en-US" sz="4000" dirty="0">
                <a:solidFill>
                  <a:schemeClr val="accent1"/>
                </a:solidFill>
                <a:latin typeface="Bahnschrift Condensed" panose="020B0502040204020203" pitchFamily="34" charset="0"/>
                <a:sym typeface="Wingdings 2" panose="05020102010507070707" pitchFamily="18" charset="2"/>
              </a:rPr>
              <a:t> </a:t>
            </a:r>
            <a:r>
              <a:rPr lang="en-US" sz="4000" dirty="0">
                <a:solidFill>
                  <a:schemeClr val="accent1"/>
                </a:solidFill>
                <a:latin typeface="Bahnschrift Condensed" panose="020B0502040204020203" pitchFamily="34" charset="0"/>
                <a:sym typeface="Wingdings" panose="05000000000000000000" pitchFamily="2" charset="2"/>
              </a:rPr>
              <a:t></a:t>
            </a:r>
            <a:r>
              <a:rPr lang="en-US" sz="4000" dirty="0">
                <a:solidFill>
                  <a:schemeClr val="accent1"/>
                </a:solidFill>
                <a:latin typeface="Bahnschrift Condensed" panose="020B0502040204020203" pitchFamily="34" charset="0"/>
                <a:sym typeface="Wingdings 2" panose="05020102010507070707" pitchFamily="18" charset="2"/>
              </a:rPr>
              <a:t>  </a:t>
            </a:r>
            <a:r>
              <a:rPr lang="en-US" sz="4000" dirty="0">
                <a:solidFill>
                  <a:schemeClr val="accent1"/>
                </a:solidFill>
                <a:latin typeface="Bahnschrift Condensed" panose="020B0502040204020203" pitchFamily="34" charset="0"/>
                <a:sym typeface="Wingdings" panose="05000000000000000000" pitchFamily="2" charset="2"/>
              </a:rPr>
              <a:t></a:t>
            </a:r>
            <a:r>
              <a:rPr lang="en-US" sz="4000" dirty="0">
                <a:solidFill>
                  <a:schemeClr val="accent1"/>
                </a:solidFill>
                <a:latin typeface="Bahnschrift Condensed" panose="020B0502040204020203" pitchFamily="34" charset="0"/>
                <a:sym typeface="Wingdings 2" panose="05020102010507070707" pitchFamily="18" charset="2"/>
              </a:rPr>
              <a:t> </a:t>
            </a:r>
            <a:endParaRPr lang="en-US" sz="4000" dirty="0">
              <a:solidFill>
                <a:schemeClr val="accent1"/>
              </a:solidFill>
              <a:latin typeface="Bahnschrift Condensed" panose="020B0502040204020203" pitchFamily="34" charset="0"/>
            </a:endParaRPr>
          </a:p>
        </p:txBody>
      </p:sp>
      <p:sp>
        <p:nvSpPr>
          <p:cNvPr id="11" name="Arrow: Right 10">
            <a:extLst>
              <a:ext uri="{FF2B5EF4-FFF2-40B4-BE49-F238E27FC236}">
                <a16:creationId xmlns:a16="http://schemas.microsoft.com/office/drawing/2014/main" id="{9D56AFD8-0E5C-4A72-AE4E-1A1C565FE38D}"/>
              </a:ext>
            </a:extLst>
          </p:cNvPr>
          <p:cNvSpPr/>
          <p:nvPr/>
        </p:nvSpPr>
        <p:spPr>
          <a:xfrm>
            <a:off x="6319863" y="6763083"/>
            <a:ext cx="1122502" cy="831906"/>
          </a:xfrm>
          <a:prstGeom prst="rightArrow">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F130815-DFF4-4F81-B875-F8CBEE94CF6C}"/>
              </a:ext>
            </a:extLst>
          </p:cNvPr>
          <p:cNvSpPr txBox="1"/>
          <p:nvPr/>
        </p:nvSpPr>
        <p:spPr>
          <a:xfrm>
            <a:off x="783728" y="6826382"/>
            <a:ext cx="5536134" cy="646331"/>
          </a:xfrm>
          <a:prstGeom prst="rect">
            <a:avLst/>
          </a:prstGeom>
          <a:noFill/>
        </p:spPr>
        <p:txBody>
          <a:bodyPr wrap="square" rtlCol="0">
            <a:spAutoFit/>
          </a:bodyPr>
          <a:lstStyle/>
          <a:p>
            <a:pPr algn="r"/>
            <a:r>
              <a:rPr lang="en-US" sz="3600" dirty="0">
                <a:latin typeface="Bahnschrift Condensed" panose="020B0502040204020203" pitchFamily="34" charset="0"/>
              </a:rPr>
              <a:t>Choose the rating level to set </a:t>
            </a:r>
          </a:p>
        </p:txBody>
      </p:sp>
      <p:sp>
        <p:nvSpPr>
          <p:cNvPr id="14" name="TextBox 13">
            <a:extLst>
              <a:ext uri="{FF2B5EF4-FFF2-40B4-BE49-F238E27FC236}">
                <a16:creationId xmlns:a16="http://schemas.microsoft.com/office/drawing/2014/main" id="{1B348117-EA1A-410F-99B2-9EE53A5995FC}"/>
              </a:ext>
            </a:extLst>
          </p:cNvPr>
          <p:cNvSpPr txBox="1"/>
          <p:nvPr/>
        </p:nvSpPr>
        <p:spPr>
          <a:xfrm>
            <a:off x="7688632" y="19905852"/>
            <a:ext cx="8250098" cy="646331"/>
          </a:xfrm>
          <a:prstGeom prst="rect">
            <a:avLst/>
          </a:prstGeom>
          <a:noFill/>
        </p:spPr>
        <p:txBody>
          <a:bodyPr wrap="square" rtlCol="0">
            <a:spAutoFit/>
          </a:bodyPr>
          <a:lstStyle/>
          <a:p>
            <a:r>
              <a:rPr lang="en-US" sz="3600" dirty="0">
                <a:latin typeface="Bahnschrift Condensed" panose="020B0502040204020203" pitchFamily="34" charset="0"/>
              </a:rPr>
              <a:t>Enabling indicator for the level (*)</a:t>
            </a:r>
          </a:p>
        </p:txBody>
      </p:sp>
      <p:sp>
        <p:nvSpPr>
          <p:cNvPr id="15" name="TextBox 14">
            <a:extLst>
              <a:ext uri="{FF2B5EF4-FFF2-40B4-BE49-F238E27FC236}">
                <a16:creationId xmlns:a16="http://schemas.microsoft.com/office/drawing/2014/main" id="{A6DFCBD9-C81D-425A-8076-63BF62E52759}"/>
              </a:ext>
            </a:extLst>
          </p:cNvPr>
          <p:cNvSpPr txBox="1"/>
          <p:nvPr/>
        </p:nvSpPr>
        <p:spPr>
          <a:xfrm>
            <a:off x="7688633" y="18525118"/>
            <a:ext cx="11884957" cy="646331"/>
          </a:xfrm>
          <a:prstGeom prst="rect">
            <a:avLst/>
          </a:prstGeom>
          <a:noFill/>
        </p:spPr>
        <p:txBody>
          <a:bodyPr wrap="square" rtlCol="0">
            <a:spAutoFit/>
          </a:bodyPr>
          <a:lstStyle/>
          <a:p>
            <a:r>
              <a:rPr lang="en-US" sz="3600" dirty="0">
                <a:latin typeface="Bahnschrift Condensed" panose="020B0502040204020203" pitchFamily="34" charset="0"/>
              </a:rPr>
              <a:t>Valid the rules of rating for the selected  level</a:t>
            </a:r>
          </a:p>
        </p:txBody>
      </p:sp>
      <p:sp>
        <p:nvSpPr>
          <p:cNvPr id="17" name="TextBox 16">
            <a:extLst>
              <a:ext uri="{FF2B5EF4-FFF2-40B4-BE49-F238E27FC236}">
                <a16:creationId xmlns:a16="http://schemas.microsoft.com/office/drawing/2014/main" id="{B5CF1D42-A9EE-4E33-8DF2-759596328BC2}"/>
              </a:ext>
            </a:extLst>
          </p:cNvPr>
          <p:cNvSpPr txBox="1"/>
          <p:nvPr/>
        </p:nvSpPr>
        <p:spPr>
          <a:xfrm>
            <a:off x="7688633" y="17849585"/>
            <a:ext cx="8909635" cy="646331"/>
          </a:xfrm>
          <a:prstGeom prst="rect">
            <a:avLst/>
          </a:prstGeom>
          <a:noFill/>
        </p:spPr>
        <p:txBody>
          <a:bodyPr wrap="square" rtlCol="0">
            <a:spAutoFit/>
          </a:bodyPr>
          <a:lstStyle/>
          <a:p>
            <a:r>
              <a:rPr lang="en-US" sz="3600" dirty="0">
                <a:latin typeface="Bahnschrift Condensed" panose="020B0502040204020203" pitchFamily="34" charset="0"/>
              </a:rPr>
              <a:t>Valid all the rules and exit menu</a:t>
            </a:r>
          </a:p>
        </p:txBody>
      </p:sp>
      <p:sp>
        <p:nvSpPr>
          <p:cNvPr id="19" name="Arrow: Right 18">
            <a:extLst>
              <a:ext uri="{FF2B5EF4-FFF2-40B4-BE49-F238E27FC236}">
                <a16:creationId xmlns:a16="http://schemas.microsoft.com/office/drawing/2014/main" id="{4F816B25-0A90-4DC1-9A56-3EF78566A6B3}"/>
              </a:ext>
            </a:extLst>
          </p:cNvPr>
          <p:cNvSpPr/>
          <p:nvPr/>
        </p:nvSpPr>
        <p:spPr>
          <a:xfrm>
            <a:off x="6319863" y="4678789"/>
            <a:ext cx="1122502" cy="831906"/>
          </a:xfrm>
          <a:prstGeom prst="rightArrow">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2D5109-320A-499B-BEFB-45C48D06D0DF}"/>
              </a:ext>
            </a:extLst>
          </p:cNvPr>
          <p:cNvSpPr txBox="1"/>
          <p:nvPr/>
        </p:nvSpPr>
        <p:spPr>
          <a:xfrm>
            <a:off x="783728" y="4742088"/>
            <a:ext cx="5536134" cy="646331"/>
          </a:xfrm>
          <a:prstGeom prst="rect">
            <a:avLst/>
          </a:prstGeom>
          <a:noFill/>
        </p:spPr>
        <p:txBody>
          <a:bodyPr wrap="square" rtlCol="0">
            <a:spAutoFit/>
          </a:bodyPr>
          <a:lstStyle/>
          <a:p>
            <a:pPr algn="r"/>
            <a:r>
              <a:rPr lang="en-US" sz="3600" dirty="0">
                <a:latin typeface="Bahnschrift Condensed" panose="020B0502040204020203" pitchFamily="34" charset="0"/>
              </a:rPr>
              <a:t>Choose the rule set to define </a:t>
            </a:r>
          </a:p>
        </p:txBody>
      </p:sp>
      <p:sp>
        <p:nvSpPr>
          <p:cNvPr id="21" name="Rectangle: Rounded Corners 20">
            <a:extLst>
              <a:ext uri="{FF2B5EF4-FFF2-40B4-BE49-F238E27FC236}">
                <a16:creationId xmlns:a16="http://schemas.microsoft.com/office/drawing/2014/main" id="{F6E174C9-687D-4A92-BFE1-67EA83B5148F}"/>
              </a:ext>
            </a:extLst>
          </p:cNvPr>
          <p:cNvSpPr/>
          <p:nvPr/>
        </p:nvSpPr>
        <p:spPr>
          <a:xfrm>
            <a:off x="12186834" y="10876284"/>
            <a:ext cx="14922438" cy="3628987"/>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E017463-EA62-4707-BCA8-2509AD664042}"/>
              </a:ext>
            </a:extLst>
          </p:cNvPr>
          <p:cNvSpPr/>
          <p:nvPr/>
        </p:nvSpPr>
        <p:spPr>
          <a:xfrm>
            <a:off x="27223470" y="10837898"/>
            <a:ext cx="6622599" cy="3600917"/>
          </a:xfrm>
          <a:prstGeom prst="roundRect">
            <a:avLst>
              <a:gd name="adj" fmla="val 10599"/>
            </a:avLst>
          </a:prstGeom>
          <a:noFill/>
          <a:ln w="7620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2B3A30B-F5D6-4B9A-BD21-712CAAAF1912}"/>
              </a:ext>
            </a:extLst>
          </p:cNvPr>
          <p:cNvSpPr/>
          <p:nvPr/>
        </p:nvSpPr>
        <p:spPr>
          <a:xfrm>
            <a:off x="19740435" y="4106326"/>
            <a:ext cx="13067569" cy="666811"/>
          </a:xfrm>
          <a:prstGeom prst="roundRect">
            <a:avLst>
              <a:gd name="adj" fmla="val 10599"/>
            </a:avLst>
          </a:prstGeom>
          <a:noFill/>
          <a:ln w="7620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E468FB4-8D13-450C-90A9-67977411F94B}"/>
              </a:ext>
            </a:extLst>
          </p:cNvPr>
          <p:cNvSpPr txBox="1"/>
          <p:nvPr/>
        </p:nvSpPr>
        <p:spPr>
          <a:xfrm>
            <a:off x="34237144" y="7161820"/>
            <a:ext cx="8022964" cy="4955203"/>
          </a:xfrm>
          <a:prstGeom prst="rect">
            <a:avLst/>
          </a:prstGeom>
          <a:noFill/>
        </p:spPr>
        <p:txBody>
          <a:bodyPr wrap="square" rtlCol="0">
            <a:spAutoFit/>
          </a:bodyPr>
          <a:lstStyle/>
          <a:p>
            <a:r>
              <a:rPr lang="en-US" sz="3600" dirty="0">
                <a:latin typeface="Bahnschrift Condensed" panose="020B0502040204020203" pitchFamily="34" charset="0"/>
              </a:rPr>
              <a:t>The rating is based on a concurrent rating:</a:t>
            </a:r>
          </a:p>
          <a:p>
            <a:pPr marL="571500" indent="-571500">
              <a:buFont typeface="Wingdings" panose="05000000000000000000" pitchFamily="2" charset="2"/>
              <a:buChar char="§"/>
            </a:pPr>
            <a:r>
              <a:rPr lang="en-US" sz="3600" dirty="0">
                <a:latin typeface="Bahnschrift Condensed" panose="020B0502040204020203" pitchFamily="34" charset="0"/>
              </a:rPr>
              <a:t>The % and level of defined positive level of controls or domains</a:t>
            </a:r>
          </a:p>
          <a:p>
            <a:pPr marL="571500" indent="-571500">
              <a:buFont typeface="Wingdings" panose="05000000000000000000" pitchFamily="2" charset="2"/>
              <a:buChar char="§"/>
            </a:pPr>
            <a:r>
              <a:rPr lang="en-US" sz="3600" dirty="0">
                <a:latin typeface="Bahnschrift Condensed" panose="020B0502040204020203" pitchFamily="34" charset="0"/>
              </a:rPr>
              <a:t>The % and level of defined negative rating of controls or domains.</a:t>
            </a:r>
          </a:p>
          <a:p>
            <a:r>
              <a:rPr lang="en-US" sz="3200" dirty="0">
                <a:solidFill>
                  <a:srgbClr val="FF0000"/>
                </a:solidFill>
                <a:latin typeface="Bahnschrift Light Condensed" panose="020B0502040204020203" pitchFamily="34" charset="0"/>
              </a:rPr>
              <a:t>A relevant result shall be obtained in one of the two sets of rules.</a:t>
            </a:r>
          </a:p>
          <a:p>
            <a:pPr marL="571500" indent="-571500">
              <a:buFont typeface="Wingdings" panose="05000000000000000000" pitchFamily="2" charset="2"/>
              <a:buChar char="§"/>
            </a:pPr>
            <a:endParaRPr lang="en-US" sz="3600" dirty="0">
              <a:latin typeface="Bahnschrift Condensed" panose="020B0502040204020203" pitchFamily="34" charset="0"/>
            </a:endParaRPr>
          </a:p>
        </p:txBody>
      </p:sp>
      <p:sp>
        <p:nvSpPr>
          <p:cNvPr id="25" name="Oval 24">
            <a:extLst>
              <a:ext uri="{FF2B5EF4-FFF2-40B4-BE49-F238E27FC236}">
                <a16:creationId xmlns:a16="http://schemas.microsoft.com/office/drawing/2014/main" id="{F8C8CD50-31E2-454E-8B79-A71C1A943DF6}"/>
              </a:ext>
            </a:extLst>
          </p:cNvPr>
          <p:cNvSpPr/>
          <p:nvPr/>
        </p:nvSpPr>
        <p:spPr>
          <a:xfrm>
            <a:off x="32281091" y="12501571"/>
            <a:ext cx="324000" cy="324000"/>
          </a:xfrm>
          <a:prstGeom prst="ellipse">
            <a:avLst/>
          </a:prstGeom>
          <a:noFill/>
          <a:ln>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044607A-2161-4E89-BB05-1ACD626187C3}"/>
              </a:ext>
            </a:extLst>
          </p:cNvPr>
          <p:cNvSpPr/>
          <p:nvPr/>
        </p:nvSpPr>
        <p:spPr>
          <a:xfrm>
            <a:off x="34275703" y="9535942"/>
            <a:ext cx="324000"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DD21F50-A9B6-4F7E-A844-28697E70C62F}"/>
              </a:ext>
            </a:extLst>
          </p:cNvPr>
          <p:cNvCxnSpPr>
            <a:cxnSpLocks/>
            <a:stCxn id="45" idx="2"/>
            <a:endCxn id="21" idx="0"/>
          </p:cNvCxnSpPr>
          <p:nvPr/>
        </p:nvCxnSpPr>
        <p:spPr>
          <a:xfrm rot="10800000" flipV="1">
            <a:off x="19648053" y="8589682"/>
            <a:ext cx="14627650" cy="2286602"/>
          </a:xfrm>
          <a:prstGeom prst="bent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5FBE102-FE91-48C8-8318-92A6C2592CD8}"/>
              </a:ext>
            </a:extLst>
          </p:cNvPr>
          <p:cNvCxnSpPr>
            <a:cxnSpLocks/>
            <a:stCxn id="26" idx="2"/>
            <a:endCxn id="22" idx="0"/>
          </p:cNvCxnSpPr>
          <p:nvPr/>
        </p:nvCxnSpPr>
        <p:spPr>
          <a:xfrm rot="10800000" flipV="1">
            <a:off x="30534771" y="9697942"/>
            <a:ext cx="3740933" cy="1139956"/>
          </a:xfrm>
          <a:prstGeom prst="bentConnector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1E36D0-DE18-4A38-8307-D8A97F47BCF2}"/>
              </a:ext>
            </a:extLst>
          </p:cNvPr>
          <p:cNvSpPr/>
          <p:nvPr/>
        </p:nvSpPr>
        <p:spPr>
          <a:xfrm>
            <a:off x="34475441" y="4106326"/>
            <a:ext cx="7347473" cy="1938992"/>
          </a:xfrm>
          <a:prstGeom prst="rect">
            <a:avLst/>
          </a:prstGeom>
        </p:spPr>
        <p:txBody>
          <a:bodyPr wrap="square">
            <a:spAutoFit/>
          </a:bodyPr>
          <a:lstStyle/>
          <a:p>
            <a:r>
              <a:rPr lang="en-US" sz="4000" dirty="0">
                <a:latin typeface="Bahnschrift Condensed" panose="020B0502040204020203" pitchFamily="34" charset="0"/>
              </a:rPr>
              <a:t>Constraint indicator: if orange, the domain or overall security levels could be lower than expected.</a:t>
            </a:r>
          </a:p>
        </p:txBody>
      </p:sp>
      <p:sp>
        <p:nvSpPr>
          <p:cNvPr id="30" name="Arrow: Right 29">
            <a:extLst>
              <a:ext uri="{FF2B5EF4-FFF2-40B4-BE49-F238E27FC236}">
                <a16:creationId xmlns:a16="http://schemas.microsoft.com/office/drawing/2014/main" id="{F4307FF5-67F7-45C7-BFF0-675BD21B8D5C}"/>
              </a:ext>
            </a:extLst>
          </p:cNvPr>
          <p:cNvSpPr/>
          <p:nvPr/>
        </p:nvSpPr>
        <p:spPr>
          <a:xfrm>
            <a:off x="33114642" y="4045680"/>
            <a:ext cx="1122502" cy="831906"/>
          </a:xfrm>
          <a:prstGeom prst="rightArrow">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DC71276-BBDC-4B03-8789-DC8B78EDB0D3}"/>
              </a:ext>
            </a:extLst>
          </p:cNvPr>
          <p:cNvSpPr txBox="1"/>
          <p:nvPr/>
        </p:nvSpPr>
        <p:spPr>
          <a:xfrm>
            <a:off x="7688634" y="19200651"/>
            <a:ext cx="26587070" cy="646331"/>
          </a:xfrm>
          <a:prstGeom prst="rect">
            <a:avLst/>
          </a:prstGeom>
          <a:noFill/>
        </p:spPr>
        <p:txBody>
          <a:bodyPr wrap="square" rtlCol="0">
            <a:spAutoFit/>
          </a:bodyPr>
          <a:lstStyle/>
          <a:p>
            <a:r>
              <a:rPr lang="en-US" sz="3600" dirty="0">
                <a:latin typeface="Bahnschrift Condensed" panose="020B0502040204020203" pitchFamily="34" charset="0"/>
              </a:rPr>
              <a:t>Enable “Easy computing” mode  for all rules sets: </a:t>
            </a:r>
            <a:r>
              <a:rPr lang="en-US" sz="3600" i="1" dirty="0">
                <a:solidFill>
                  <a:srgbClr val="C00000"/>
                </a:solidFill>
                <a:latin typeface="Bahnschrift Condensed" panose="020B0502040204020203" pitchFamily="34" charset="0"/>
              </a:rPr>
              <a:t>the worst rating is chosen for domain rating or for the overall system rating</a:t>
            </a:r>
          </a:p>
        </p:txBody>
      </p:sp>
      <p:sp>
        <p:nvSpPr>
          <p:cNvPr id="45" name="Oval 44">
            <a:extLst>
              <a:ext uri="{FF2B5EF4-FFF2-40B4-BE49-F238E27FC236}">
                <a16:creationId xmlns:a16="http://schemas.microsoft.com/office/drawing/2014/main" id="{1C201A2B-B45B-4E94-AEA4-C94459B131F9}"/>
              </a:ext>
            </a:extLst>
          </p:cNvPr>
          <p:cNvSpPr/>
          <p:nvPr/>
        </p:nvSpPr>
        <p:spPr>
          <a:xfrm>
            <a:off x="34275703" y="8427682"/>
            <a:ext cx="324000" cy="324000"/>
          </a:xfrm>
          <a:prstGeom prst="ellipse">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2EB7BB83-5F7E-47E2-8E5F-6DF7AB186D05}"/>
              </a:ext>
            </a:extLst>
          </p:cNvPr>
          <p:cNvCxnSpPr>
            <a:cxnSpLocks/>
            <a:stCxn id="55" idx="1"/>
            <a:endCxn id="14" idx="1"/>
          </p:cNvCxnSpPr>
          <p:nvPr/>
        </p:nvCxnSpPr>
        <p:spPr>
          <a:xfrm rot="10800000" flipH="1" flipV="1">
            <a:off x="7617224" y="11253454"/>
            <a:ext cx="71407" cy="8975563"/>
          </a:xfrm>
          <a:prstGeom prst="bentConnector3">
            <a:avLst>
              <a:gd name="adj1" fmla="val -1669902"/>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F3F2C650-DFAB-4E14-AE8B-D93D78DD93DF}"/>
              </a:ext>
            </a:extLst>
          </p:cNvPr>
          <p:cNvSpPr/>
          <p:nvPr/>
        </p:nvSpPr>
        <p:spPr>
          <a:xfrm>
            <a:off x="7617225" y="10876284"/>
            <a:ext cx="4455411" cy="754342"/>
          </a:xfrm>
          <a:prstGeom prst="roundRect">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F3773093-0BC8-401A-8B49-1E2001ECD169}"/>
              </a:ext>
            </a:extLst>
          </p:cNvPr>
          <p:cNvSpPr/>
          <p:nvPr/>
        </p:nvSpPr>
        <p:spPr>
          <a:xfrm>
            <a:off x="7599456" y="11872225"/>
            <a:ext cx="4455411" cy="754342"/>
          </a:xfrm>
          <a:prstGeom prst="roundRect">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641B6FF0-7E0C-4A25-A91B-D35C7E91BE5A}"/>
              </a:ext>
            </a:extLst>
          </p:cNvPr>
          <p:cNvSpPr/>
          <p:nvPr/>
        </p:nvSpPr>
        <p:spPr>
          <a:xfrm>
            <a:off x="7599455" y="12752677"/>
            <a:ext cx="4455411" cy="754342"/>
          </a:xfrm>
          <a:prstGeom prst="roundRect">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D00FDE8D-F7B3-43A9-8C18-99A6AB074C6A}"/>
              </a:ext>
            </a:extLst>
          </p:cNvPr>
          <p:cNvSpPr/>
          <p:nvPr/>
        </p:nvSpPr>
        <p:spPr>
          <a:xfrm>
            <a:off x="7584384" y="13624236"/>
            <a:ext cx="4455411" cy="754342"/>
          </a:xfrm>
          <a:prstGeom prst="roundRect">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DEC0E87-5839-4F99-BEF4-B3447F09A008}"/>
              </a:ext>
            </a:extLst>
          </p:cNvPr>
          <p:cNvCxnSpPr>
            <a:cxnSpLocks/>
            <a:stCxn id="57" idx="1"/>
            <a:endCxn id="34" idx="1"/>
          </p:cNvCxnSpPr>
          <p:nvPr/>
        </p:nvCxnSpPr>
        <p:spPr>
          <a:xfrm rot="10800000" flipH="1" flipV="1">
            <a:off x="7599456" y="12249395"/>
            <a:ext cx="89178" cy="7274421"/>
          </a:xfrm>
          <a:prstGeom prst="bentConnector3">
            <a:avLst>
              <a:gd name="adj1" fmla="val -921444"/>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E444A73-6889-4432-9CB5-E36FCB9F7736}"/>
              </a:ext>
            </a:extLst>
          </p:cNvPr>
          <p:cNvCxnSpPr>
            <a:cxnSpLocks/>
            <a:stCxn id="59" idx="1"/>
            <a:endCxn id="15" idx="1"/>
          </p:cNvCxnSpPr>
          <p:nvPr/>
        </p:nvCxnSpPr>
        <p:spPr>
          <a:xfrm rot="10800000" flipH="1" flipV="1">
            <a:off x="7599455" y="13129848"/>
            <a:ext cx="89178" cy="5718436"/>
          </a:xfrm>
          <a:prstGeom prst="bentConnector3">
            <a:avLst>
              <a:gd name="adj1" fmla="val -561179"/>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4E8C48D-BCED-4BAB-8C83-AE6B1B2968A6}"/>
              </a:ext>
            </a:extLst>
          </p:cNvPr>
          <p:cNvCxnSpPr>
            <a:cxnSpLocks/>
            <a:stCxn id="61" idx="1"/>
            <a:endCxn id="17" idx="1"/>
          </p:cNvCxnSpPr>
          <p:nvPr/>
        </p:nvCxnSpPr>
        <p:spPr>
          <a:xfrm rot="10800000" flipH="1" flipV="1">
            <a:off x="7584383" y="14001407"/>
            <a:ext cx="104249" cy="4171344"/>
          </a:xfrm>
          <a:prstGeom prst="bentConnector3">
            <a:avLst>
              <a:gd name="adj1" fmla="val -219283"/>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AA07357-880C-4A5B-8D92-241104D5F967}"/>
              </a:ext>
            </a:extLst>
          </p:cNvPr>
          <p:cNvSpPr/>
          <p:nvPr/>
        </p:nvSpPr>
        <p:spPr>
          <a:xfrm>
            <a:off x="21124170" y="12512005"/>
            <a:ext cx="2940133" cy="632900"/>
          </a:xfrm>
          <a:prstGeom prst="roundRect">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9B59113B-340C-4160-A185-7D6AED73AC1B}"/>
              </a:ext>
            </a:extLst>
          </p:cNvPr>
          <p:cNvSpPr txBox="1"/>
          <p:nvPr/>
        </p:nvSpPr>
        <p:spPr>
          <a:xfrm>
            <a:off x="7617225" y="16861004"/>
            <a:ext cx="17151179" cy="646331"/>
          </a:xfrm>
          <a:prstGeom prst="rect">
            <a:avLst/>
          </a:prstGeom>
          <a:noFill/>
        </p:spPr>
        <p:txBody>
          <a:bodyPr wrap="square" rtlCol="0">
            <a:spAutoFit/>
          </a:bodyPr>
          <a:lstStyle/>
          <a:p>
            <a:r>
              <a:rPr lang="en-US" sz="3600" dirty="0">
                <a:latin typeface="Bahnschrift Condensed" panose="020B0502040204020203" pitchFamily="34" charset="0"/>
              </a:rPr>
              <a:t>Enabling indicator for each factor used to rate the domain or the overall system (*)   </a:t>
            </a:r>
          </a:p>
        </p:txBody>
      </p:sp>
      <p:cxnSp>
        <p:nvCxnSpPr>
          <p:cNvPr id="89" name="Connector: Elbow 88">
            <a:extLst>
              <a:ext uri="{FF2B5EF4-FFF2-40B4-BE49-F238E27FC236}">
                <a16:creationId xmlns:a16="http://schemas.microsoft.com/office/drawing/2014/main" id="{1F00CBF4-64D7-4985-94FC-A702FFEC3005}"/>
              </a:ext>
            </a:extLst>
          </p:cNvPr>
          <p:cNvCxnSpPr>
            <a:cxnSpLocks/>
            <a:stCxn id="88" idx="3"/>
            <a:endCxn id="79" idx="2"/>
          </p:cNvCxnSpPr>
          <p:nvPr/>
        </p:nvCxnSpPr>
        <p:spPr>
          <a:xfrm flipH="1" flipV="1">
            <a:off x="22594237" y="13144905"/>
            <a:ext cx="2174167" cy="4039265"/>
          </a:xfrm>
          <a:prstGeom prst="bentConnector4">
            <a:avLst>
              <a:gd name="adj1" fmla="val -42341"/>
              <a:gd name="adj2" fmla="val 58895"/>
            </a:avLst>
          </a:prstGeom>
          <a:ln w="5397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65E8D96-8486-45C1-9F49-A480A05274EA}"/>
              </a:ext>
            </a:extLst>
          </p:cNvPr>
          <p:cNvSpPr txBox="1"/>
          <p:nvPr/>
        </p:nvSpPr>
        <p:spPr>
          <a:xfrm>
            <a:off x="5818167" y="23988673"/>
            <a:ext cx="26587070" cy="646331"/>
          </a:xfrm>
          <a:prstGeom prst="rect">
            <a:avLst/>
          </a:prstGeom>
          <a:noFill/>
        </p:spPr>
        <p:txBody>
          <a:bodyPr wrap="square" rtlCol="0">
            <a:spAutoFit/>
          </a:bodyPr>
          <a:lstStyle/>
          <a:p>
            <a:r>
              <a:rPr lang="en-US" sz="3600" i="1" dirty="0">
                <a:solidFill>
                  <a:schemeClr val="accent1"/>
                </a:solidFill>
                <a:latin typeface="Bahnschrift Condensed" panose="020B0502040204020203" pitchFamily="34" charset="0"/>
              </a:rPr>
              <a:t>*  To enable a level or a factor use the dedicated menu ‘MERL” for Matrix Enable Rating Level Enabling indicator for the level</a:t>
            </a:r>
          </a:p>
        </p:txBody>
      </p:sp>
      <p:sp>
        <p:nvSpPr>
          <p:cNvPr id="101" name="TextBox 100">
            <a:extLst>
              <a:ext uri="{FF2B5EF4-FFF2-40B4-BE49-F238E27FC236}">
                <a16:creationId xmlns:a16="http://schemas.microsoft.com/office/drawing/2014/main" id="{FCE3129C-D1A4-47DC-9259-5DDCC92DA7E4}"/>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interface to set up the rules of domain and overall system level rating</a:t>
            </a:r>
          </a:p>
        </p:txBody>
      </p:sp>
      <p:grpSp>
        <p:nvGrpSpPr>
          <p:cNvPr id="37" name="Group 36">
            <a:extLst>
              <a:ext uri="{FF2B5EF4-FFF2-40B4-BE49-F238E27FC236}">
                <a16:creationId xmlns:a16="http://schemas.microsoft.com/office/drawing/2014/main" id="{17F4BDD9-F23D-45C8-B2BF-CC85332A4C79}"/>
              </a:ext>
            </a:extLst>
          </p:cNvPr>
          <p:cNvGrpSpPr/>
          <p:nvPr/>
        </p:nvGrpSpPr>
        <p:grpSpPr>
          <a:xfrm>
            <a:off x="805030" y="27502751"/>
            <a:ext cx="15527887" cy="1938992"/>
            <a:chOff x="805030" y="27502751"/>
            <a:chExt cx="15527887" cy="1938992"/>
          </a:xfrm>
        </p:grpSpPr>
        <p:sp>
          <p:nvSpPr>
            <p:cNvPr id="39" name="TextBox 38">
              <a:extLst>
                <a:ext uri="{FF2B5EF4-FFF2-40B4-BE49-F238E27FC236}">
                  <a16:creationId xmlns:a16="http://schemas.microsoft.com/office/drawing/2014/main" id="{82B6DB78-5681-465B-937E-EF3F5930C99C}"/>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41" name="TextBox 40">
              <a:extLst>
                <a:ext uri="{FF2B5EF4-FFF2-40B4-BE49-F238E27FC236}">
                  <a16:creationId xmlns:a16="http://schemas.microsoft.com/office/drawing/2014/main" id="{A4BE6787-E5CB-4883-84DA-7CB0357C1B0D}"/>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Domaine Rating Rules Interface</a:t>
              </a:r>
            </a:p>
          </p:txBody>
        </p:sp>
      </p:grpSp>
    </p:spTree>
    <p:extLst>
      <p:ext uri="{BB962C8B-B14F-4D97-AF65-F5344CB8AC3E}">
        <p14:creationId xmlns:p14="http://schemas.microsoft.com/office/powerpoint/2010/main" val="195112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E158E2-45A7-4B5B-BC42-77741BD69D35}"/>
              </a:ext>
            </a:extLst>
          </p:cNvPr>
          <p:cNvSpPr txBox="1"/>
          <p:nvPr/>
        </p:nvSpPr>
        <p:spPr>
          <a:xfrm>
            <a:off x="9107737" y="1093686"/>
            <a:ext cx="24551776"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Insertion Conclusion Menu</a:t>
            </a:r>
            <a:endParaRPr lang="en-US" sz="6000" dirty="0">
              <a:ln>
                <a:solidFill>
                  <a:schemeClr val="tx1"/>
                </a:solidFill>
              </a:ln>
              <a:solidFill>
                <a:schemeClr val="bg1"/>
              </a:solidFill>
              <a:latin typeface="Bahnschrift SemiBold" panose="020B0502040204020203" pitchFamily="34" charset="0"/>
            </a:endParaRPr>
          </a:p>
        </p:txBody>
      </p:sp>
      <p:sp>
        <p:nvSpPr>
          <p:cNvPr id="10" name="TextBox 9">
            <a:extLst>
              <a:ext uri="{FF2B5EF4-FFF2-40B4-BE49-F238E27FC236}">
                <a16:creationId xmlns:a16="http://schemas.microsoft.com/office/drawing/2014/main" id="{41A77D6F-1FB1-49B8-BA5D-A6460A39830C}"/>
              </a:ext>
            </a:extLst>
          </p:cNvPr>
          <p:cNvSpPr txBox="1"/>
          <p:nvPr/>
        </p:nvSpPr>
        <p:spPr>
          <a:xfrm>
            <a:off x="883835" y="5820771"/>
            <a:ext cx="7867117" cy="1754326"/>
          </a:xfrm>
          <a:prstGeom prst="rect">
            <a:avLst/>
          </a:prstGeom>
          <a:noFill/>
        </p:spPr>
        <p:txBody>
          <a:bodyPr wrap="square" rtlCol="0">
            <a:spAutoFit/>
          </a:bodyPr>
          <a:lstStyle/>
          <a:p>
            <a:pPr algn="just"/>
            <a:r>
              <a:rPr lang="en-US" sz="3600" dirty="0">
                <a:latin typeface="Bahnschrift Condensed" panose="020B0502040204020203" pitchFamily="34" charset="0"/>
              </a:rPr>
              <a:t>Select what you want insert in the conclusion among the different topic included in the list. You can include 8 sections maximum</a:t>
            </a:r>
          </a:p>
        </p:txBody>
      </p:sp>
      <p:sp>
        <p:nvSpPr>
          <p:cNvPr id="11" name="Rectangle 10">
            <a:extLst>
              <a:ext uri="{FF2B5EF4-FFF2-40B4-BE49-F238E27FC236}">
                <a16:creationId xmlns:a16="http://schemas.microsoft.com/office/drawing/2014/main" id="{EF2CA1C4-D2E3-43CE-9127-7A0483A614E9}"/>
              </a:ext>
            </a:extLst>
          </p:cNvPr>
          <p:cNvSpPr/>
          <p:nvPr/>
        </p:nvSpPr>
        <p:spPr>
          <a:xfrm>
            <a:off x="9775869" y="5861511"/>
            <a:ext cx="10889572" cy="1770877"/>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E93BCF1-0445-438D-AD63-AF366AD1CA51}"/>
              </a:ext>
            </a:extLst>
          </p:cNvPr>
          <p:cNvSpPr/>
          <p:nvPr/>
        </p:nvSpPr>
        <p:spPr>
          <a:xfrm>
            <a:off x="8200727" y="6912388"/>
            <a:ext cx="1457236"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a:extLst>
              <a:ext uri="{FF2B5EF4-FFF2-40B4-BE49-F238E27FC236}">
                <a16:creationId xmlns:a16="http://schemas.microsoft.com/office/drawing/2014/main" id="{D5DDE114-C6DA-40F5-A3C5-B21055574022}"/>
              </a:ext>
            </a:extLst>
          </p:cNvPr>
          <p:cNvSpPr/>
          <p:nvPr/>
        </p:nvSpPr>
        <p:spPr>
          <a:xfrm>
            <a:off x="9775869" y="7739265"/>
            <a:ext cx="10889572" cy="1807937"/>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7E9457-AE3C-4A9F-931F-7A8090656119}"/>
              </a:ext>
            </a:extLst>
          </p:cNvPr>
          <p:cNvSpPr/>
          <p:nvPr/>
        </p:nvSpPr>
        <p:spPr>
          <a:xfrm>
            <a:off x="9775869" y="18741607"/>
            <a:ext cx="10889572" cy="1951479"/>
          </a:xfrm>
          <a:prstGeom prst="rect">
            <a:avLst/>
          </a:prstGeom>
          <a:noFill/>
          <a:ln w="571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0DBA51CC-E94A-47DD-AE04-926B6D224688}"/>
              </a:ext>
            </a:extLst>
          </p:cNvPr>
          <p:cNvCxnSpPr>
            <a:cxnSpLocks/>
            <a:endCxn id="16" idx="1"/>
          </p:cNvCxnSpPr>
          <p:nvPr/>
        </p:nvCxnSpPr>
        <p:spPr>
          <a:xfrm>
            <a:off x="8380196" y="7272387"/>
            <a:ext cx="1395673" cy="1370847"/>
          </a:xfrm>
          <a:prstGeom prst="bentConnector3">
            <a:avLst>
              <a:gd name="adj1" fmla="val 50000"/>
            </a:avLst>
          </a:prstGeom>
          <a:ln w="76200">
            <a:solidFill>
              <a:srgbClr val="FF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Arrow: Right 32">
            <a:extLst>
              <a:ext uri="{FF2B5EF4-FFF2-40B4-BE49-F238E27FC236}">
                <a16:creationId xmlns:a16="http://schemas.microsoft.com/office/drawing/2014/main" id="{E524343B-CE9E-4FBA-A088-84B753BE7351}"/>
              </a:ext>
            </a:extLst>
          </p:cNvPr>
          <p:cNvSpPr/>
          <p:nvPr/>
        </p:nvSpPr>
        <p:spPr>
          <a:xfrm flipH="1">
            <a:off x="33455047" y="12003908"/>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TextBox 33">
            <a:extLst>
              <a:ext uri="{FF2B5EF4-FFF2-40B4-BE49-F238E27FC236}">
                <a16:creationId xmlns:a16="http://schemas.microsoft.com/office/drawing/2014/main" id="{F110E970-273E-4CBB-B8A6-C1780AFF3558}"/>
              </a:ext>
            </a:extLst>
          </p:cNvPr>
          <p:cNvSpPr txBox="1"/>
          <p:nvPr/>
        </p:nvSpPr>
        <p:spPr>
          <a:xfrm>
            <a:off x="34774564" y="12071520"/>
            <a:ext cx="6268934" cy="1077218"/>
          </a:xfrm>
          <a:prstGeom prst="rect">
            <a:avLst/>
          </a:prstGeom>
          <a:noFill/>
        </p:spPr>
        <p:txBody>
          <a:bodyPr wrap="square" rtlCol="0">
            <a:spAutoFit/>
          </a:bodyPr>
          <a:lstStyle/>
          <a:p>
            <a:r>
              <a:rPr lang="en-US" sz="3200" dirty="0">
                <a:latin typeface="Bahnschrift Condensed" panose="020B0502040204020203" pitchFamily="34" charset="0"/>
              </a:rPr>
              <a:t>This text square describe the structure of your </a:t>
            </a:r>
            <a:r>
              <a:rPr lang="en-US" sz="3200" dirty="0" err="1">
                <a:latin typeface="Bahnschrift Condensed" panose="020B0502040204020203" pitchFamily="34" charset="0"/>
              </a:rPr>
              <a:t>conlusion</a:t>
            </a:r>
            <a:endParaRPr lang="en-US" sz="3200" dirty="0">
              <a:latin typeface="Bahnschrift Condensed" panose="020B0502040204020203" pitchFamily="34" charset="0"/>
            </a:endParaRPr>
          </a:p>
        </p:txBody>
      </p:sp>
      <p:sp>
        <p:nvSpPr>
          <p:cNvPr id="37" name="Rectangle 36">
            <a:extLst>
              <a:ext uri="{FF2B5EF4-FFF2-40B4-BE49-F238E27FC236}">
                <a16:creationId xmlns:a16="http://schemas.microsoft.com/office/drawing/2014/main" id="{3A3765AF-D75F-46DA-BD52-F889FCDF2A50}"/>
              </a:ext>
            </a:extLst>
          </p:cNvPr>
          <p:cNvSpPr/>
          <p:nvPr/>
        </p:nvSpPr>
        <p:spPr>
          <a:xfrm>
            <a:off x="26736236" y="11905935"/>
            <a:ext cx="6521797" cy="548922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A3260D-D4A3-4443-B2AC-7B12AF518726}"/>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interface to include a Conclusion in the document</a:t>
            </a:r>
          </a:p>
        </p:txBody>
      </p:sp>
      <p:grpSp>
        <p:nvGrpSpPr>
          <p:cNvPr id="41" name="Group 40">
            <a:extLst>
              <a:ext uri="{FF2B5EF4-FFF2-40B4-BE49-F238E27FC236}">
                <a16:creationId xmlns:a16="http://schemas.microsoft.com/office/drawing/2014/main" id="{DFC2DF2B-26AF-453B-8646-57CD6EFCCB48}"/>
              </a:ext>
            </a:extLst>
          </p:cNvPr>
          <p:cNvGrpSpPr/>
          <p:nvPr/>
        </p:nvGrpSpPr>
        <p:grpSpPr>
          <a:xfrm>
            <a:off x="805030" y="27502751"/>
            <a:ext cx="15527887" cy="1938992"/>
            <a:chOff x="805030" y="27502751"/>
            <a:chExt cx="15527887" cy="1938992"/>
          </a:xfrm>
        </p:grpSpPr>
        <p:sp>
          <p:nvSpPr>
            <p:cNvPr id="42" name="TextBox 41">
              <a:extLst>
                <a:ext uri="{FF2B5EF4-FFF2-40B4-BE49-F238E27FC236}">
                  <a16:creationId xmlns:a16="http://schemas.microsoft.com/office/drawing/2014/main" id="{89FF5185-771A-4143-B91F-6487DEA1C44C}"/>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43" name="TextBox 42">
              <a:extLst>
                <a:ext uri="{FF2B5EF4-FFF2-40B4-BE49-F238E27FC236}">
                  <a16:creationId xmlns:a16="http://schemas.microsoft.com/office/drawing/2014/main" id="{54CC6B49-6E03-4474-97CB-68B564E11797}"/>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Conclusion Interface</a:t>
              </a:r>
            </a:p>
          </p:txBody>
        </p:sp>
      </p:grpSp>
      <p:cxnSp>
        <p:nvCxnSpPr>
          <p:cNvPr id="38" name="Connector: Elbow 37">
            <a:extLst>
              <a:ext uri="{FF2B5EF4-FFF2-40B4-BE49-F238E27FC236}">
                <a16:creationId xmlns:a16="http://schemas.microsoft.com/office/drawing/2014/main" id="{0ED55D95-E185-4E5E-AE2A-BF356941F895}"/>
              </a:ext>
            </a:extLst>
          </p:cNvPr>
          <p:cNvCxnSpPr>
            <a:cxnSpLocks/>
            <a:endCxn id="17" idx="1"/>
          </p:cNvCxnSpPr>
          <p:nvPr/>
        </p:nvCxnSpPr>
        <p:spPr>
          <a:xfrm rot="16200000" flipH="1">
            <a:off x="2855552" y="12797030"/>
            <a:ext cx="12444960" cy="1395674"/>
          </a:xfrm>
          <a:prstGeom prst="bentConnector2">
            <a:avLst/>
          </a:prstGeom>
          <a:ln w="76200">
            <a:solidFill>
              <a:srgbClr val="FF00F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5FA0954-0D1D-48D9-80B1-CD8A589CB0A2}"/>
              </a:ext>
            </a:extLst>
          </p:cNvPr>
          <p:cNvSpPr/>
          <p:nvPr/>
        </p:nvSpPr>
        <p:spPr>
          <a:xfrm>
            <a:off x="5833342" y="23135590"/>
            <a:ext cx="33773241" cy="1754326"/>
          </a:xfrm>
          <a:prstGeom prst="rect">
            <a:avLst/>
          </a:prstGeom>
          <a:noFill/>
        </p:spPr>
        <p:txBody>
          <a:bodyPr wrap="square" rtlCol="0">
            <a:spAutoFit/>
          </a:bodyPr>
          <a:lstStyle/>
          <a:p>
            <a:r>
              <a:rPr lang="en-US" sz="5400" dirty="0">
                <a:solidFill>
                  <a:srgbClr val="FF0000"/>
                </a:solidFill>
                <a:latin typeface="Bahnschrift Condensed" panose="020B0502040204020203" pitchFamily="34" charset="0"/>
              </a:rPr>
              <a:t>As the display of this menu requires several computation to identify the available topic, it could take some time. In the same line the insertion of the conclusion  content and their updating could also takes some time.</a:t>
            </a:r>
          </a:p>
        </p:txBody>
      </p:sp>
      <p:pic>
        <p:nvPicPr>
          <p:cNvPr id="45" name="Graphic 44" descr="High voltage">
            <a:extLst>
              <a:ext uri="{FF2B5EF4-FFF2-40B4-BE49-F238E27FC236}">
                <a16:creationId xmlns:a16="http://schemas.microsoft.com/office/drawing/2014/main" id="{D3ADEDDE-1518-4195-957F-5589FFBA34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5894" y="22888769"/>
            <a:ext cx="2048988" cy="1891421"/>
          </a:xfrm>
          <a:prstGeom prst="rect">
            <a:avLst/>
          </a:prstGeom>
        </p:spPr>
      </p:pic>
      <p:grpSp>
        <p:nvGrpSpPr>
          <p:cNvPr id="3" name="Group 2">
            <a:extLst>
              <a:ext uri="{FF2B5EF4-FFF2-40B4-BE49-F238E27FC236}">
                <a16:creationId xmlns:a16="http://schemas.microsoft.com/office/drawing/2014/main" id="{FD9202B4-A153-B30F-BB34-7745974CF919}"/>
              </a:ext>
            </a:extLst>
          </p:cNvPr>
          <p:cNvGrpSpPr/>
          <p:nvPr/>
        </p:nvGrpSpPr>
        <p:grpSpPr>
          <a:xfrm>
            <a:off x="9107737" y="2629895"/>
            <a:ext cx="24551776" cy="20357514"/>
            <a:chOff x="9107737" y="2629895"/>
            <a:chExt cx="24551776" cy="20357514"/>
          </a:xfrm>
        </p:grpSpPr>
        <p:pic>
          <p:nvPicPr>
            <p:cNvPr id="18" name="Picture 17">
              <a:extLst>
                <a:ext uri="{FF2B5EF4-FFF2-40B4-BE49-F238E27FC236}">
                  <a16:creationId xmlns:a16="http://schemas.microsoft.com/office/drawing/2014/main" id="{EC8B7B6F-0567-47AC-BBD2-1DCBAB6E62F2}"/>
                </a:ext>
              </a:extLst>
            </p:cNvPr>
            <p:cNvPicPr>
              <a:picLocks noChangeAspect="1"/>
            </p:cNvPicPr>
            <p:nvPr/>
          </p:nvPicPr>
          <p:blipFill>
            <a:blip r:embed="rId4"/>
            <a:stretch>
              <a:fillRect/>
            </a:stretch>
          </p:blipFill>
          <p:spPr>
            <a:xfrm>
              <a:off x="9107737" y="2629895"/>
              <a:ext cx="24551776" cy="20357514"/>
            </a:xfrm>
            <a:prstGeom prst="rect">
              <a:avLst/>
            </a:prstGeom>
          </p:spPr>
        </p:pic>
        <p:sp>
          <p:nvSpPr>
            <p:cNvPr id="2" name="Rectangle 1">
              <a:extLst>
                <a:ext uri="{FF2B5EF4-FFF2-40B4-BE49-F238E27FC236}">
                  <a16:creationId xmlns:a16="http://schemas.microsoft.com/office/drawing/2014/main" id="{B05849A1-6C05-5A4F-F410-2F4DD25ECF8A}"/>
                </a:ext>
              </a:extLst>
            </p:cNvPr>
            <p:cNvSpPr/>
            <p:nvPr/>
          </p:nvSpPr>
          <p:spPr>
            <a:xfrm>
              <a:off x="26869561" y="4777404"/>
              <a:ext cx="6255145" cy="592372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1">
                      <a:lumMod val="40000"/>
                      <a:lumOff val="60000"/>
                    </a:schemeClr>
                  </a:solidFill>
                </a:ln>
                <a:solidFill>
                  <a:schemeClr val="accent1">
                    <a:lumMod val="20000"/>
                    <a:lumOff val="80000"/>
                  </a:schemeClr>
                </a:solidFill>
              </a:endParaRPr>
            </a:p>
          </p:txBody>
        </p:sp>
      </p:grpSp>
    </p:spTree>
    <p:extLst>
      <p:ext uri="{BB962C8B-B14F-4D97-AF65-F5344CB8AC3E}">
        <p14:creationId xmlns:p14="http://schemas.microsoft.com/office/powerpoint/2010/main" val="385827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A00133F4-7E98-401D-B9BC-86A066F2C3E3}"/>
              </a:ext>
            </a:extLst>
          </p:cNvPr>
          <p:cNvSpPr/>
          <p:nvPr/>
        </p:nvSpPr>
        <p:spPr>
          <a:xfrm>
            <a:off x="10977399" y="5277962"/>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TextBox 4">
            <a:extLst>
              <a:ext uri="{FF2B5EF4-FFF2-40B4-BE49-F238E27FC236}">
                <a16:creationId xmlns:a16="http://schemas.microsoft.com/office/drawing/2014/main" id="{6A28B81E-740E-44AC-AE0B-D0F8586A0081}"/>
              </a:ext>
            </a:extLst>
          </p:cNvPr>
          <p:cNvSpPr txBox="1"/>
          <p:nvPr/>
        </p:nvSpPr>
        <p:spPr>
          <a:xfrm>
            <a:off x="1854926" y="5348092"/>
            <a:ext cx="8877789" cy="584775"/>
          </a:xfrm>
          <a:prstGeom prst="rect">
            <a:avLst/>
          </a:prstGeom>
          <a:noFill/>
        </p:spPr>
        <p:txBody>
          <a:bodyPr wrap="square" rtlCol="0">
            <a:spAutoFit/>
          </a:bodyPr>
          <a:lstStyle/>
          <a:p>
            <a:pPr algn="r"/>
            <a:r>
              <a:rPr lang="en-US" sz="3200" dirty="0">
                <a:latin typeface="Bahnschrift Condensed" panose="020B0502040204020203" pitchFamily="34" charset="0"/>
              </a:rPr>
              <a:t>Choose the type of Summary (Classic or with Graphs)</a:t>
            </a:r>
          </a:p>
        </p:txBody>
      </p:sp>
      <p:sp>
        <p:nvSpPr>
          <p:cNvPr id="6" name="TextBox 5">
            <a:extLst>
              <a:ext uri="{FF2B5EF4-FFF2-40B4-BE49-F238E27FC236}">
                <a16:creationId xmlns:a16="http://schemas.microsoft.com/office/drawing/2014/main" id="{FB322DED-A3E2-4FBB-8B99-D784ECC23432}"/>
              </a:ext>
            </a:extLst>
          </p:cNvPr>
          <p:cNvSpPr txBox="1"/>
          <p:nvPr/>
        </p:nvSpPr>
        <p:spPr>
          <a:xfrm>
            <a:off x="11538650" y="2441167"/>
            <a:ext cx="17681265" cy="830997"/>
          </a:xfrm>
          <a:prstGeom prst="rect">
            <a:avLst/>
          </a:prstGeom>
          <a:noFill/>
        </p:spPr>
        <p:txBody>
          <a:bodyPr wrap="square">
            <a:spAutoFit/>
          </a:bodyPr>
          <a:lstStyle/>
          <a:p>
            <a:r>
              <a:rPr lang="en-US" sz="4800" dirty="0">
                <a:latin typeface="Bahnschrift Condensed" panose="020B0502040204020203" pitchFamily="34" charset="0"/>
              </a:rPr>
              <a:t>To select an option, click on the title : if selected it turns in green</a:t>
            </a:r>
          </a:p>
        </p:txBody>
      </p:sp>
      <p:sp>
        <p:nvSpPr>
          <p:cNvPr id="7" name="TextBox 6">
            <a:extLst>
              <a:ext uri="{FF2B5EF4-FFF2-40B4-BE49-F238E27FC236}">
                <a16:creationId xmlns:a16="http://schemas.microsoft.com/office/drawing/2014/main" id="{83E158E2-45A7-4B5B-BC42-77741BD69D35}"/>
              </a:ext>
            </a:extLst>
          </p:cNvPr>
          <p:cNvSpPr txBox="1"/>
          <p:nvPr/>
        </p:nvSpPr>
        <p:spPr>
          <a:xfrm>
            <a:off x="11538650" y="1093686"/>
            <a:ext cx="17681264"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Insertion </a:t>
            </a:r>
            <a:r>
              <a:rPr lang="fr-FR" sz="6000" dirty="0" err="1">
                <a:ln>
                  <a:solidFill>
                    <a:schemeClr val="tx1"/>
                  </a:solidFill>
                </a:ln>
                <a:solidFill>
                  <a:schemeClr val="bg1"/>
                </a:solidFill>
                <a:latin typeface="Bahnschrift SemiBold" panose="020B0502040204020203" pitchFamily="34" charset="0"/>
              </a:rPr>
              <a:t>Executive</a:t>
            </a:r>
            <a:r>
              <a:rPr lang="fr-FR" sz="6000" dirty="0">
                <a:ln>
                  <a:solidFill>
                    <a:schemeClr val="tx1"/>
                  </a:solidFill>
                </a:ln>
                <a:solidFill>
                  <a:schemeClr val="bg1"/>
                </a:solidFill>
                <a:latin typeface="Bahnschrift SemiBold" panose="020B0502040204020203" pitchFamily="34" charset="0"/>
              </a:rPr>
              <a:t> </a:t>
            </a:r>
            <a:r>
              <a:rPr lang="fr-FR" sz="6000" dirty="0" err="1">
                <a:ln>
                  <a:solidFill>
                    <a:schemeClr val="tx1"/>
                  </a:solidFill>
                </a:ln>
                <a:solidFill>
                  <a:schemeClr val="bg1"/>
                </a:solidFill>
                <a:latin typeface="Bahnschrift SemiBold" panose="020B0502040204020203" pitchFamily="34" charset="0"/>
              </a:rPr>
              <a:t>Summary</a:t>
            </a:r>
            <a:r>
              <a:rPr lang="fr-FR" sz="6000" dirty="0">
                <a:ln>
                  <a:solidFill>
                    <a:schemeClr val="tx1"/>
                  </a:solidFill>
                </a:ln>
                <a:solidFill>
                  <a:schemeClr val="bg1"/>
                </a:solidFill>
                <a:latin typeface="Bahnschrift SemiBold" panose="020B0502040204020203" pitchFamily="34" charset="0"/>
              </a:rPr>
              <a:t> Menu</a:t>
            </a:r>
            <a:endParaRPr lang="en-US" sz="6000" dirty="0">
              <a:ln>
                <a:solidFill>
                  <a:schemeClr val="tx1"/>
                </a:solidFill>
              </a:ln>
              <a:solidFill>
                <a:schemeClr val="bg1"/>
              </a:solidFill>
              <a:latin typeface="Bahnschrift SemiBold" panose="020B0502040204020203" pitchFamily="34" charset="0"/>
            </a:endParaRPr>
          </a:p>
        </p:txBody>
      </p:sp>
      <p:sp>
        <p:nvSpPr>
          <p:cNvPr id="8" name="Rectangle 7">
            <a:extLst>
              <a:ext uri="{FF2B5EF4-FFF2-40B4-BE49-F238E27FC236}">
                <a16:creationId xmlns:a16="http://schemas.microsoft.com/office/drawing/2014/main" id="{720DF172-AF82-4ADA-928B-F1C35CCDDD4E}"/>
              </a:ext>
            </a:extLst>
          </p:cNvPr>
          <p:cNvSpPr/>
          <p:nvPr/>
        </p:nvSpPr>
        <p:spPr>
          <a:xfrm>
            <a:off x="12435839" y="5208508"/>
            <a:ext cx="16007077" cy="972000"/>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7C1066-C0E1-45A0-99A1-FE57FE4427CD}"/>
              </a:ext>
            </a:extLst>
          </p:cNvPr>
          <p:cNvSpPr/>
          <p:nvPr/>
        </p:nvSpPr>
        <p:spPr>
          <a:xfrm>
            <a:off x="10977399" y="6438753"/>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a:extLst>
              <a:ext uri="{FF2B5EF4-FFF2-40B4-BE49-F238E27FC236}">
                <a16:creationId xmlns:a16="http://schemas.microsoft.com/office/drawing/2014/main" id="{41A77D6F-1FB1-49B8-BA5D-A6460A39830C}"/>
              </a:ext>
            </a:extLst>
          </p:cNvPr>
          <p:cNvSpPr txBox="1"/>
          <p:nvPr/>
        </p:nvSpPr>
        <p:spPr>
          <a:xfrm>
            <a:off x="1201784" y="6508883"/>
            <a:ext cx="9530932" cy="1200329"/>
          </a:xfrm>
          <a:prstGeom prst="rect">
            <a:avLst/>
          </a:prstGeom>
          <a:noFill/>
        </p:spPr>
        <p:txBody>
          <a:bodyPr wrap="square" rtlCol="0">
            <a:spAutoFit/>
          </a:bodyPr>
          <a:lstStyle/>
          <a:p>
            <a:pPr algn="just"/>
            <a:r>
              <a:rPr lang="en-US" sz="3600" dirty="0">
                <a:latin typeface="Bahnschrift Condensed" panose="020B0502040204020203" pitchFamily="34" charset="0"/>
              </a:rPr>
              <a:t>Select what you want insert in the summary by check the checking box. If the title is on grey the option is not available</a:t>
            </a:r>
          </a:p>
        </p:txBody>
      </p:sp>
      <p:sp>
        <p:nvSpPr>
          <p:cNvPr id="11" name="Rectangle 10">
            <a:extLst>
              <a:ext uri="{FF2B5EF4-FFF2-40B4-BE49-F238E27FC236}">
                <a16:creationId xmlns:a16="http://schemas.microsoft.com/office/drawing/2014/main" id="{EF2CA1C4-D2E3-43CE-9127-7A0483A614E9}"/>
              </a:ext>
            </a:extLst>
          </p:cNvPr>
          <p:cNvSpPr/>
          <p:nvPr/>
        </p:nvSpPr>
        <p:spPr>
          <a:xfrm>
            <a:off x="12435839" y="6332907"/>
            <a:ext cx="16007077" cy="416962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73CC991-25B3-4BDF-963A-6EE4675A9559}"/>
              </a:ext>
            </a:extLst>
          </p:cNvPr>
          <p:cNvSpPr/>
          <p:nvPr/>
        </p:nvSpPr>
        <p:spPr>
          <a:xfrm>
            <a:off x="11538650" y="10717072"/>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ECD68F6A-02B3-465F-BCA8-DAC86F7CE154}"/>
              </a:ext>
            </a:extLst>
          </p:cNvPr>
          <p:cNvSpPr txBox="1"/>
          <p:nvPr/>
        </p:nvSpPr>
        <p:spPr>
          <a:xfrm>
            <a:off x="2190864" y="10754161"/>
            <a:ext cx="8877789" cy="1077218"/>
          </a:xfrm>
          <a:prstGeom prst="rect">
            <a:avLst/>
          </a:prstGeom>
          <a:noFill/>
        </p:spPr>
        <p:txBody>
          <a:bodyPr wrap="square" rtlCol="0">
            <a:spAutoFit/>
          </a:bodyPr>
          <a:lstStyle/>
          <a:p>
            <a:pPr algn="r"/>
            <a:r>
              <a:rPr lang="en-US" sz="3200" dirty="0">
                <a:latin typeface="Bahnschrift Condensed" panose="020B0502040204020203" pitchFamily="34" charset="0"/>
              </a:rPr>
              <a:t>Choose this option to include more details in the Summary such as major recommendation or major results</a:t>
            </a:r>
          </a:p>
        </p:txBody>
      </p:sp>
      <p:sp>
        <p:nvSpPr>
          <p:cNvPr id="14" name="Arrow: Right 13">
            <a:extLst>
              <a:ext uri="{FF2B5EF4-FFF2-40B4-BE49-F238E27FC236}">
                <a16:creationId xmlns:a16="http://schemas.microsoft.com/office/drawing/2014/main" id="{8E93BCF1-0445-438D-AD63-AF366AD1CA51}"/>
              </a:ext>
            </a:extLst>
          </p:cNvPr>
          <p:cNvSpPr/>
          <p:nvPr/>
        </p:nvSpPr>
        <p:spPr>
          <a:xfrm>
            <a:off x="11203916" y="12536325"/>
            <a:ext cx="1457236"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48139C0B-1AD8-4901-8DEE-DF30FFFDBA46}"/>
              </a:ext>
            </a:extLst>
          </p:cNvPr>
          <p:cNvSpPr txBox="1"/>
          <p:nvPr/>
        </p:nvSpPr>
        <p:spPr>
          <a:xfrm>
            <a:off x="2190864" y="12536325"/>
            <a:ext cx="8877789" cy="1077218"/>
          </a:xfrm>
          <a:prstGeom prst="rect">
            <a:avLst/>
          </a:prstGeom>
          <a:noFill/>
        </p:spPr>
        <p:txBody>
          <a:bodyPr wrap="square" rtlCol="0">
            <a:spAutoFit/>
          </a:bodyPr>
          <a:lstStyle/>
          <a:p>
            <a:pPr algn="just"/>
            <a:r>
              <a:rPr lang="en-US" sz="3200" dirty="0">
                <a:latin typeface="Bahnschrift Condensed" panose="020B0502040204020203" pitchFamily="34" charset="0"/>
              </a:rPr>
              <a:t>Click on the title to include specific detail concerning the topic of the title</a:t>
            </a:r>
          </a:p>
        </p:txBody>
      </p:sp>
      <p:sp>
        <p:nvSpPr>
          <p:cNvPr id="16" name="Rectangle 15">
            <a:extLst>
              <a:ext uri="{FF2B5EF4-FFF2-40B4-BE49-F238E27FC236}">
                <a16:creationId xmlns:a16="http://schemas.microsoft.com/office/drawing/2014/main" id="{D5DDE114-C6DA-40F5-A3C5-B21055574022}"/>
              </a:ext>
            </a:extLst>
          </p:cNvPr>
          <p:cNvSpPr/>
          <p:nvPr/>
        </p:nvSpPr>
        <p:spPr>
          <a:xfrm>
            <a:off x="12661153" y="12572600"/>
            <a:ext cx="10198848" cy="756000"/>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7E9457-AE3C-4A9F-931F-7A8090656119}"/>
              </a:ext>
            </a:extLst>
          </p:cNvPr>
          <p:cNvSpPr/>
          <p:nvPr/>
        </p:nvSpPr>
        <p:spPr>
          <a:xfrm>
            <a:off x="12718844" y="18215016"/>
            <a:ext cx="10198848" cy="756000"/>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3AA49A46-5905-400D-9B91-8DC118B10845}"/>
              </a:ext>
            </a:extLst>
          </p:cNvPr>
          <p:cNvSpPr/>
          <p:nvPr/>
        </p:nvSpPr>
        <p:spPr>
          <a:xfrm>
            <a:off x="11740865" y="16648487"/>
            <a:ext cx="1122502" cy="720000"/>
          </a:xfrm>
          <a:prstGeom prst="rightArrow">
            <a:avLst/>
          </a:prstGeom>
          <a:solidFill>
            <a:srgbClr val="72FF17"/>
          </a:solidFill>
          <a:ln>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FA2696E0-3AB8-4CEA-ADAF-4F3B8C246A17}"/>
              </a:ext>
            </a:extLst>
          </p:cNvPr>
          <p:cNvSpPr txBox="1"/>
          <p:nvPr/>
        </p:nvSpPr>
        <p:spPr>
          <a:xfrm>
            <a:off x="2505595" y="16735316"/>
            <a:ext cx="8877789" cy="1077218"/>
          </a:xfrm>
          <a:prstGeom prst="rect">
            <a:avLst/>
          </a:prstGeom>
          <a:noFill/>
        </p:spPr>
        <p:txBody>
          <a:bodyPr wrap="square" rtlCol="0">
            <a:spAutoFit/>
          </a:bodyPr>
          <a:lstStyle/>
          <a:p>
            <a:pPr algn="just"/>
            <a:r>
              <a:rPr lang="en-US" sz="3200" dirty="0">
                <a:latin typeface="Bahnschrift Condensed" panose="020B0502040204020203" pitchFamily="34" charset="0"/>
              </a:rPr>
              <a:t>Choose the level of detail regarding the topic by fixing the </a:t>
            </a:r>
            <a:r>
              <a:rPr lang="en-US" sz="3200" dirty="0" err="1">
                <a:latin typeface="Bahnschrift Condensed" panose="020B0502040204020203" pitchFamily="34" charset="0"/>
              </a:rPr>
              <a:t>thresrhodl</a:t>
            </a:r>
            <a:endParaRPr lang="en-US" sz="3200" dirty="0">
              <a:latin typeface="Bahnschrift Condensed" panose="020B0502040204020203" pitchFamily="34" charset="0"/>
            </a:endParaRPr>
          </a:p>
        </p:txBody>
      </p:sp>
      <p:cxnSp>
        <p:nvCxnSpPr>
          <p:cNvPr id="22" name="Connector: Elbow 21">
            <a:extLst>
              <a:ext uri="{FF2B5EF4-FFF2-40B4-BE49-F238E27FC236}">
                <a16:creationId xmlns:a16="http://schemas.microsoft.com/office/drawing/2014/main" id="{0DBA51CC-E94A-47DD-AE04-926B6D224688}"/>
              </a:ext>
            </a:extLst>
          </p:cNvPr>
          <p:cNvCxnSpPr>
            <a:cxnSpLocks/>
          </p:cNvCxnSpPr>
          <p:nvPr/>
        </p:nvCxnSpPr>
        <p:spPr>
          <a:xfrm rot="10800000" flipH="1" flipV="1">
            <a:off x="11383385" y="12896324"/>
            <a:ext cx="1180194" cy="5690313"/>
          </a:xfrm>
          <a:prstGeom prst="bentConnector3">
            <a:avLst>
              <a:gd name="adj1" fmla="val 18263"/>
            </a:avLst>
          </a:prstGeom>
          <a:ln w="76200">
            <a:solidFill>
              <a:srgbClr val="FF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C62221A-2785-4FC0-B0BA-4B9E4D822E73}"/>
              </a:ext>
            </a:extLst>
          </p:cNvPr>
          <p:cNvSpPr/>
          <p:nvPr/>
        </p:nvSpPr>
        <p:spPr>
          <a:xfrm>
            <a:off x="12721038" y="19072491"/>
            <a:ext cx="10198848" cy="4500000"/>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1C03F7CC-510B-4423-884E-1E07F1B5B7E8}"/>
              </a:ext>
            </a:extLst>
          </p:cNvPr>
          <p:cNvCxnSpPr>
            <a:cxnSpLocks/>
            <a:stCxn id="19" idx="1"/>
            <a:endCxn id="24" idx="1"/>
          </p:cNvCxnSpPr>
          <p:nvPr/>
        </p:nvCxnSpPr>
        <p:spPr>
          <a:xfrm rot="10800000" flipH="1" flipV="1">
            <a:off x="11740864" y="17008487"/>
            <a:ext cx="980173" cy="4314004"/>
          </a:xfrm>
          <a:prstGeom prst="bentConnector3">
            <a:avLst>
              <a:gd name="adj1" fmla="val -23322"/>
            </a:avLst>
          </a:prstGeom>
          <a:ln w="76200">
            <a:solidFill>
              <a:srgbClr val="72FF17"/>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1FFA492-21C9-4B6E-A1DE-55D28DAE90D0}"/>
              </a:ext>
            </a:extLst>
          </p:cNvPr>
          <p:cNvSpPr/>
          <p:nvPr/>
        </p:nvSpPr>
        <p:spPr>
          <a:xfrm>
            <a:off x="12853436" y="13402622"/>
            <a:ext cx="10198848" cy="4500000"/>
          </a:xfrm>
          <a:prstGeom prst="rect">
            <a:avLst/>
          </a:prstGeom>
          <a:noFill/>
          <a:ln w="5715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E524343B-CE9E-4FBA-A088-84B753BE7351}"/>
              </a:ext>
            </a:extLst>
          </p:cNvPr>
          <p:cNvSpPr/>
          <p:nvPr/>
        </p:nvSpPr>
        <p:spPr>
          <a:xfrm flipH="1">
            <a:off x="28037526" y="17915711"/>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TextBox 33">
            <a:extLst>
              <a:ext uri="{FF2B5EF4-FFF2-40B4-BE49-F238E27FC236}">
                <a16:creationId xmlns:a16="http://schemas.microsoft.com/office/drawing/2014/main" id="{F110E970-273E-4CBB-B8A6-C1780AFF3558}"/>
              </a:ext>
            </a:extLst>
          </p:cNvPr>
          <p:cNvSpPr txBox="1"/>
          <p:nvPr/>
        </p:nvSpPr>
        <p:spPr>
          <a:xfrm>
            <a:off x="29295291" y="17984657"/>
            <a:ext cx="10102285" cy="584775"/>
          </a:xfrm>
          <a:prstGeom prst="rect">
            <a:avLst/>
          </a:prstGeom>
          <a:noFill/>
        </p:spPr>
        <p:txBody>
          <a:bodyPr wrap="square" rtlCol="0">
            <a:spAutoFit/>
          </a:bodyPr>
          <a:lstStyle/>
          <a:p>
            <a:r>
              <a:rPr lang="en-US" sz="3200" dirty="0">
                <a:latin typeface="Bahnschrift Condensed" panose="020B0502040204020203" pitchFamily="34" charset="0"/>
              </a:rPr>
              <a:t>Choose this option to include the robustness point of the implementation</a:t>
            </a:r>
          </a:p>
        </p:txBody>
      </p:sp>
      <p:sp>
        <p:nvSpPr>
          <p:cNvPr id="35" name="Arrow: Right 34">
            <a:extLst>
              <a:ext uri="{FF2B5EF4-FFF2-40B4-BE49-F238E27FC236}">
                <a16:creationId xmlns:a16="http://schemas.microsoft.com/office/drawing/2014/main" id="{309E842D-FA6F-449B-AE7D-5FC34D367999}"/>
              </a:ext>
            </a:extLst>
          </p:cNvPr>
          <p:cNvSpPr/>
          <p:nvPr/>
        </p:nvSpPr>
        <p:spPr>
          <a:xfrm flipH="1">
            <a:off x="28097411" y="19792408"/>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TextBox 35">
            <a:extLst>
              <a:ext uri="{FF2B5EF4-FFF2-40B4-BE49-F238E27FC236}">
                <a16:creationId xmlns:a16="http://schemas.microsoft.com/office/drawing/2014/main" id="{CC3EA2DA-A1D7-46F6-901F-D97C4F3711E1}"/>
              </a:ext>
            </a:extLst>
          </p:cNvPr>
          <p:cNvSpPr txBox="1"/>
          <p:nvPr/>
        </p:nvSpPr>
        <p:spPr>
          <a:xfrm>
            <a:off x="29355176" y="19861354"/>
            <a:ext cx="10102285" cy="1077218"/>
          </a:xfrm>
          <a:prstGeom prst="rect">
            <a:avLst/>
          </a:prstGeom>
          <a:noFill/>
        </p:spPr>
        <p:txBody>
          <a:bodyPr wrap="square" rtlCol="0">
            <a:spAutoFit/>
          </a:bodyPr>
          <a:lstStyle/>
          <a:p>
            <a:r>
              <a:rPr lang="en-US" sz="3200" dirty="0">
                <a:latin typeface="Bahnschrift Condensed" panose="020B0502040204020203" pitchFamily="34" charset="0"/>
              </a:rPr>
              <a:t>Choose one of this option to include the additional recommendations (additional control of specific points)</a:t>
            </a:r>
          </a:p>
        </p:txBody>
      </p:sp>
      <p:sp>
        <p:nvSpPr>
          <p:cNvPr id="37" name="Rectangle 36">
            <a:extLst>
              <a:ext uri="{FF2B5EF4-FFF2-40B4-BE49-F238E27FC236}">
                <a16:creationId xmlns:a16="http://schemas.microsoft.com/office/drawing/2014/main" id="{3A3765AF-D75F-46DA-BD52-F889FCDF2A50}"/>
              </a:ext>
            </a:extLst>
          </p:cNvPr>
          <p:cNvSpPr/>
          <p:nvPr/>
        </p:nvSpPr>
        <p:spPr>
          <a:xfrm>
            <a:off x="23054681" y="19774408"/>
            <a:ext cx="4847582" cy="1805432"/>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3A3260D-D4A3-4443-B2AC-7B12AF518726}"/>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interface to include a Executive Summary in the document</a:t>
            </a:r>
          </a:p>
        </p:txBody>
      </p:sp>
      <p:grpSp>
        <p:nvGrpSpPr>
          <p:cNvPr id="41" name="Group 40">
            <a:extLst>
              <a:ext uri="{FF2B5EF4-FFF2-40B4-BE49-F238E27FC236}">
                <a16:creationId xmlns:a16="http://schemas.microsoft.com/office/drawing/2014/main" id="{DFC2DF2B-26AF-453B-8646-57CD6EFCCB48}"/>
              </a:ext>
            </a:extLst>
          </p:cNvPr>
          <p:cNvGrpSpPr/>
          <p:nvPr/>
        </p:nvGrpSpPr>
        <p:grpSpPr>
          <a:xfrm>
            <a:off x="805030" y="27502751"/>
            <a:ext cx="15527887" cy="1938992"/>
            <a:chOff x="805030" y="27502751"/>
            <a:chExt cx="15527887" cy="1938992"/>
          </a:xfrm>
        </p:grpSpPr>
        <p:sp>
          <p:nvSpPr>
            <p:cNvPr id="42" name="TextBox 41">
              <a:extLst>
                <a:ext uri="{FF2B5EF4-FFF2-40B4-BE49-F238E27FC236}">
                  <a16:creationId xmlns:a16="http://schemas.microsoft.com/office/drawing/2014/main" id="{89FF5185-771A-4143-B91F-6487DEA1C44C}"/>
                </a:ext>
              </a:extLst>
            </p:cNvPr>
            <p:cNvSpPr txBox="1"/>
            <p:nvPr/>
          </p:nvSpPr>
          <p:spPr>
            <a:xfrm>
              <a:off x="12858197" y="28213079"/>
              <a:ext cx="3474720" cy="707886"/>
            </a:xfrm>
            <a:prstGeom prst="rect">
              <a:avLst/>
            </a:prstGeom>
            <a:solidFill>
              <a:schemeClr val="accent5">
                <a:lumMod val="20000"/>
                <a:lumOff val="80000"/>
              </a:schemeClr>
            </a:solidFill>
          </p:spPr>
          <p:txBody>
            <a:bodyPr wrap="square" rtlCol="0">
              <a:spAutoFit/>
            </a:bodyPr>
            <a:lstStyle/>
            <a:p>
              <a:pPr algn="ctr"/>
              <a:r>
                <a:rPr lang="fr-FR" sz="4000" dirty="0">
                  <a:latin typeface="Bahnschrift Light Condensed" panose="020B0502040204020203" pitchFamily="34" charset="0"/>
                </a:rPr>
                <a:t>INTERNAL</a:t>
              </a:r>
              <a:endParaRPr lang="en-US" sz="4000" dirty="0">
                <a:latin typeface="Bahnschrift Light Condensed" panose="020B0502040204020203" pitchFamily="34" charset="0"/>
              </a:endParaRPr>
            </a:p>
          </p:txBody>
        </p:sp>
        <p:sp>
          <p:nvSpPr>
            <p:cNvPr id="43" name="TextBox 42">
              <a:extLst>
                <a:ext uri="{FF2B5EF4-FFF2-40B4-BE49-F238E27FC236}">
                  <a16:creationId xmlns:a16="http://schemas.microsoft.com/office/drawing/2014/main" id="{54CC6B49-6E03-4474-97CB-68B564E11797}"/>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Executive Summary Interface</a:t>
              </a:r>
            </a:p>
          </p:txBody>
        </p:sp>
      </p:grpSp>
      <p:grpSp>
        <p:nvGrpSpPr>
          <p:cNvPr id="18" name="Group 17">
            <a:extLst>
              <a:ext uri="{FF2B5EF4-FFF2-40B4-BE49-F238E27FC236}">
                <a16:creationId xmlns:a16="http://schemas.microsoft.com/office/drawing/2014/main" id="{C9E710A4-EEB9-826C-ED24-2A4FC90F2E7D}"/>
              </a:ext>
            </a:extLst>
          </p:cNvPr>
          <p:cNvGrpSpPr/>
          <p:nvPr/>
        </p:nvGrpSpPr>
        <p:grpSpPr>
          <a:xfrm>
            <a:off x="12856301" y="3682252"/>
            <a:ext cx="15045962" cy="20096802"/>
            <a:chOff x="12856301" y="3682252"/>
            <a:chExt cx="15045962" cy="20096802"/>
          </a:xfrm>
        </p:grpSpPr>
        <p:pic>
          <p:nvPicPr>
            <p:cNvPr id="3" name="Picture 2">
              <a:extLst>
                <a:ext uri="{FF2B5EF4-FFF2-40B4-BE49-F238E27FC236}">
                  <a16:creationId xmlns:a16="http://schemas.microsoft.com/office/drawing/2014/main" id="{68B2400D-365E-4B1E-93B3-CF5685E66F59}"/>
                </a:ext>
              </a:extLst>
            </p:cNvPr>
            <p:cNvPicPr>
              <a:picLocks noChangeAspect="1"/>
            </p:cNvPicPr>
            <p:nvPr/>
          </p:nvPicPr>
          <p:blipFill>
            <a:blip r:embed="rId2"/>
            <a:stretch>
              <a:fillRect/>
            </a:stretch>
          </p:blipFill>
          <p:spPr>
            <a:xfrm>
              <a:off x="12856301" y="3682252"/>
              <a:ext cx="15045962" cy="20096802"/>
            </a:xfrm>
            <a:prstGeom prst="rect">
              <a:avLst/>
            </a:prstGeom>
            <a:ln w="19050">
              <a:solidFill>
                <a:schemeClr val="accent1"/>
              </a:solidFill>
            </a:ln>
          </p:spPr>
        </p:pic>
        <p:sp>
          <p:nvSpPr>
            <p:cNvPr id="2" name="Rectangle 1">
              <a:extLst>
                <a:ext uri="{FF2B5EF4-FFF2-40B4-BE49-F238E27FC236}">
                  <a16:creationId xmlns:a16="http://schemas.microsoft.com/office/drawing/2014/main" id="{B68F80F5-B0A6-3217-8564-FC9622455A61}"/>
                </a:ext>
              </a:extLst>
            </p:cNvPr>
            <p:cNvSpPr/>
            <p:nvPr/>
          </p:nvSpPr>
          <p:spPr>
            <a:xfrm>
              <a:off x="23054681" y="12896324"/>
              <a:ext cx="4847582" cy="4455519"/>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7691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5D8F89-8AF0-4717-BC6A-34646A7F9AE3}"/>
              </a:ext>
            </a:extLst>
          </p:cNvPr>
          <p:cNvGrpSpPr/>
          <p:nvPr/>
        </p:nvGrpSpPr>
        <p:grpSpPr>
          <a:xfrm>
            <a:off x="805030" y="26201619"/>
            <a:ext cx="35561963" cy="3240124"/>
            <a:chOff x="805030" y="26201619"/>
            <a:chExt cx="35561963" cy="3240124"/>
          </a:xfrm>
        </p:grpSpPr>
        <p:sp>
          <p:nvSpPr>
            <p:cNvPr id="5" name="TextBox 4">
              <a:extLst>
                <a:ext uri="{FF2B5EF4-FFF2-40B4-BE49-F238E27FC236}">
                  <a16:creationId xmlns:a16="http://schemas.microsoft.com/office/drawing/2014/main" id="{9B30D3CF-1554-47AC-9572-ADF842BF7BDA}"/>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6" name="TextBox 5">
              <a:extLst>
                <a:ext uri="{FF2B5EF4-FFF2-40B4-BE49-F238E27FC236}">
                  <a16:creationId xmlns:a16="http://schemas.microsoft.com/office/drawing/2014/main" id="{2899542B-2843-446A-934B-A562CB5BE23F}"/>
                </a:ext>
              </a:extLst>
            </p:cNvPr>
            <p:cNvSpPr txBox="1"/>
            <p:nvPr/>
          </p:nvSpPr>
          <p:spPr>
            <a:xfrm>
              <a:off x="25551954" y="26201619"/>
              <a:ext cx="10815039" cy="769441"/>
            </a:xfrm>
            <a:prstGeom prst="rect">
              <a:avLst/>
            </a:prstGeom>
            <a:noFill/>
          </p:spPr>
          <p:txBody>
            <a:bodyPr wrap="square" rtlCol="0">
              <a:spAutoFit/>
            </a:bodyPr>
            <a:lstStyle/>
            <a:p>
              <a:r>
                <a:rPr lang="en-US" sz="4400" dirty="0">
                  <a:latin typeface="Bahnschrift Light Condensed" panose="020B0502040204020203" pitchFamily="34" charset="0"/>
                </a:rPr>
                <a:t>Menu of follow</a:t>
              </a:r>
              <a:r>
                <a:rPr lang="fr-FR" sz="4400" dirty="0">
                  <a:latin typeface="Bahnschrift Light Condensed" panose="020B0502040204020203" pitchFamily="34" charset="0"/>
                </a:rPr>
                <a:t>-up </a:t>
              </a:r>
              <a:r>
                <a:rPr lang="fr-FR" sz="4400" dirty="0" err="1">
                  <a:latin typeface="Bahnschrift Light Condensed" panose="020B0502040204020203" pitchFamily="34" charset="0"/>
                </a:rPr>
                <a:t>level</a:t>
              </a:r>
              <a:r>
                <a:rPr lang="fr-FR" sz="4400" dirty="0">
                  <a:latin typeface="Bahnschrift Light Condensed" panose="020B0502040204020203" pitchFamily="34" charset="0"/>
                </a:rPr>
                <a:t> </a:t>
              </a:r>
              <a:r>
                <a:rPr lang="fr-FR" sz="4400" dirty="0" err="1">
                  <a:latin typeface="Bahnschrift Light Condensed" panose="020B0502040204020203" pitchFamily="34" charset="0"/>
                </a:rPr>
                <a:t>integration</a:t>
              </a:r>
              <a:endParaRPr lang="en-US" sz="4400" dirty="0">
                <a:latin typeface="Bahnschrift Light Condensed" panose="020B0502040204020203" pitchFamily="34" charset="0"/>
              </a:endParaRPr>
            </a:p>
          </p:txBody>
        </p:sp>
        <p:sp>
          <p:nvSpPr>
            <p:cNvPr id="7" name="TextBox 6">
              <a:extLst>
                <a:ext uri="{FF2B5EF4-FFF2-40B4-BE49-F238E27FC236}">
                  <a16:creationId xmlns:a16="http://schemas.microsoft.com/office/drawing/2014/main" id="{09D50FD7-DAC8-4ED7-AC0F-57177F9B488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Maturity</a:t>
              </a:r>
            </a:p>
          </p:txBody>
        </p:sp>
      </p:grpSp>
      <p:sp>
        <p:nvSpPr>
          <p:cNvPr id="62" name="TextBox 61">
            <a:extLst>
              <a:ext uri="{FF2B5EF4-FFF2-40B4-BE49-F238E27FC236}">
                <a16:creationId xmlns:a16="http://schemas.microsoft.com/office/drawing/2014/main" id="{ED613455-69BE-4778-9E83-688207169C03}"/>
              </a:ext>
            </a:extLst>
          </p:cNvPr>
          <p:cNvSpPr txBox="1"/>
          <p:nvPr/>
        </p:nvSpPr>
        <p:spPr>
          <a:xfrm>
            <a:off x="27809023" y="10871275"/>
            <a:ext cx="13547982" cy="3477875"/>
          </a:xfrm>
          <a:prstGeom prst="rect">
            <a:avLst/>
          </a:prstGeom>
          <a:noFill/>
        </p:spPr>
        <p:txBody>
          <a:bodyPr wrap="square" rtlCol="0">
            <a:spAutoFit/>
          </a:bodyPr>
          <a:lstStyle/>
          <a:p>
            <a:r>
              <a:rPr lang="en-US" sz="4400" dirty="0">
                <a:latin typeface="Abadi" panose="020B0604020104020204" pitchFamily="34" charset="0"/>
              </a:rPr>
              <a:t>In that case only controls rated from Not Satisfied to Satisfied will be included in the follow-up report (levels in green). The control rated from Appropriate to Not Rated will be excluded. Same for controls rated Not tested, Not applicable or Out of Scope (levels in red)</a:t>
            </a:r>
          </a:p>
        </p:txBody>
      </p:sp>
      <p:sp>
        <p:nvSpPr>
          <p:cNvPr id="74" name="TextBox 73">
            <a:extLst>
              <a:ext uri="{FF2B5EF4-FFF2-40B4-BE49-F238E27FC236}">
                <a16:creationId xmlns:a16="http://schemas.microsoft.com/office/drawing/2014/main" id="{663BBBC0-48C1-49F7-BF04-CCDF36D3F28C}"/>
              </a:ext>
            </a:extLst>
          </p:cNvPr>
          <p:cNvSpPr txBox="1"/>
          <p:nvPr/>
        </p:nvSpPr>
        <p:spPr>
          <a:xfrm>
            <a:off x="8177349" y="4476461"/>
            <a:ext cx="26857234" cy="1569660"/>
          </a:xfrm>
          <a:prstGeom prst="rect">
            <a:avLst/>
          </a:prstGeom>
          <a:noFill/>
        </p:spPr>
        <p:txBody>
          <a:bodyPr wrap="square">
            <a:spAutoFit/>
          </a:bodyPr>
          <a:lstStyle/>
          <a:p>
            <a:pPr marL="365125"/>
            <a:r>
              <a:rPr lang="en-US" sz="4800" dirty="0">
                <a:latin typeface="Bahnschrift Condensed" panose="020B0502040204020203" pitchFamily="34" charset="0"/>
              </a:rPr>
              <a:t>To define the upper level and lower level of controls to include in the follow-up report use the two blocks of arrows to select in green the portion of the control scale. </a:t>
            </a:r>
          </a:p>
        </p:txBody>
      </p:sp>
      <p:sp>
        <p:nvSpPr>
          <p:cNvPr id="75" name="TextBox 74">
            <a:extLst>
              <a:ext uri="{FF2B5EF4-FFF2-40B4-BE49-F238E27FC236}">
                <a16:creationId xmlns:a16="http://schemas.microsoft.com/office/drawing/2014/main" id="{E927AFDA-951F-4D51-86AB-A6DAC0DD5BA6}"/>
              </a:ext>
            </a:extLst>
          </p:cNvPr>
          <p:cNvSpPr txBox="1"/>
          <p:nvPr/>
        </p:nvSpPr>
        <p:spPr>
          <a:xfrm>
            <a:off x="8177349" y="1509184"/>
            <a:ext cx="26857234"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Follow-Up Menu</a:t>
            </a:r>
            <a:endParaRPr lang="en-US" sz="6000" dirty="0">
              <a:ln>
                <a:solidFill>
                  <a:schemeClr val="tx1"/>
                </a:solidFill>
              </a:ln>
              <a:solidFill>
                <a:schemeClr val="bg1"/>
              </a:solidFill>
              <a:latin typeface="Bahnschrift SemiBold" panose="020B0502040204020203" pitchFamily="34" charset="0"/>
            </a:endParaRPr>
          </a:p>
        </p:txBody>
      </p:sp>
      <p:sp>
        <p:nvSpPr>
          <p:cNvPr id="76" name="Arrow: Right 75">
            <a:extLst>
              <a:ext uri="{FF2B5EF4-FFF2-40B4-BE49-F238E27FC236}">
                <a16:creationId xmlns:a16="http://schemas.microsoft.com/office/drawing/2014/main" id="{107D5A71-7722-4C5D-A94C-080BA287BD85}"/>
              </a:ext>
            </a:extLst>
          </p:cNvPr>
          <p:cNvSpPr/>
          <p:nvPr/>
        </p:nvSpPr>
        <p:spPr>
          <a:xfrm>
            <a:off x="11652749" y="11890213"/>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TextBox 79">
            <a:extLst>
              <a:ext uri="{FF2B5EF4-FFF2-40B4-BE49-F238E27FC236}">
                <a16:creationId xmlns:a16="http://schemas.microsoft.com/office/drawing/2014/main" id="{3A18C31C-71D9-4E3C-90E9-796C96617546}"/>
              </a:ext>
            </a:extLst>
          </p:cNvPr>
          <p:cNvSpPr txBox="1"/>
          <p:nvPr/>
        </p:nvSpPr>
        <p:spPr>
          <a:xfrm>
            <a:off x="2487354" y="11884451"/>
            <a:ext cx="8877789" cy="707886"/>
          </a:xfrm>
          <a:prstGeom prst="rect">
            <a:avLst/>
          </a:prstGeom>
          <a:noFill/>
        </p:spPr>
        <p:txBody>
          <a:bodyPr wrap="square" rtlCol="0">
            <a:spAutoFit/>
          </a:bodyPr>
          <a:lstStyle/>
          <a:p>
            <a:pPr algn="r"/>
            <a:r>
              <a:rPr lang="en-US" sz="4000" dirty="0">
                <a:latin typeface="Bahnschrift Condensed" panose="020B0502040204020203" pitchFamily="34" charset="0"/>
              </a:rPr>
              <a:t>Block of arrows used to set the upper limit</a:t>
            </a:r>
          </a:p>
        </p:txBody>
      </p:sp>
      <p:sp>
        <p:nvSpPr>
          <p:cNvPr id="81" name="Rectangle 80">
            <a:extLst>
              <a:ext uri="{FF2B5EF4-FFF2-40B4-BE49-F238E27FC236}">
                <a16:creationId xmlns:a16="http://schemas.microsoft.com/office/drawing/2014/main" id="{E956164A-2018-43DB-9B8D-C12A7C6D344C}"/>
              </a:ext>
            </a:extLst>
          </p:cNvPr>
          <p:cNvSpPr/>
          <p:nvPr/>
        </p:nvSpPr>
        <p:spPr>
          <a:xfrm>
            <a:off x="13062857" y="8098973"/>
            <a:ext cx="1050263" cy="512063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0D84F54-75DF-4FDB-A98A-6B7B59033F36}"/>
              </a:ext>
            </a:extLst>
          </p:cNvPr>
          <p:cNvSpPr txBox="1"/>
          <p:nvPr/>
        </p:nvSpPr>
        <p:spPr>
          <a:xfrm>
            <a:off x="2487354" y="15392627"/>
            <a:ext cx="8877789" cy="707886"/>
          </a:xfrm>
          <a:prstGeom prst="rect">
            <a:avLst/>
          </a:prstGeom>
          <a:noFill/>
        </p:spPr>
        <p:txBody>
          <a:bodyPr wrap="square" rtlCol="0">
            <a:spAutoFit/>
          </a:bodyPr>
          <a:lstStyle/>
          <a:p>
            <a:pPr algn="r"/>
            <a:r>
              <a:rPr lang="en-US" sz="4000" dirty="0">
                <a:latin typeface="Bahnschrift Condensed" panose="020B0502040204020203" pitchFamily="34" charset="0"/>
              </a:rPr>
              <a:t>Block of arrows used to set the lower limit</a:t>
            </a:r>
          </a:p>
        </p:txBody>
      </p:sp>
      <p:sp>
        <p:nvSpPr>
          <p:cNvPr id="83" name="Arrow: Right 82">
            <a:extLst>
              <a:ext uri="{FF2B5EF4-FFF2-40B4-BE49-F238E27FC236}">
                <a16:creationId xmlns:a16="http://schemas.microsoft.com/office/drawing/2014/main" id="{CC750B03-5357-49C3-98DF-4046317303B7}"/>
              </a:ext>
            </a:extLst>
          </p:cNvPr>
          <p:cNvSpPr/>
          <p:nvPr/>
        </p:nvSpPr>
        <p:spPr>
          <a:xfrm>
            <a:off x="11799765" y="15392627"/>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Rectangle 83">
            <a:extLst>
              <a:ext uri="{FF2B5EF4-FFF2-40B4-BE49-F238E27FC236}">
                <a16:creationId xmlns:a16="http://schemas.microsoft.com/office/drawing/2014/main" id="{3753F04B-1490-483A-96B4-444F68FCB7DF}"/>
              </a:ext>
            </a:extLst>
          </p:cNvPr>
          <p:cNvSpPr/>
          <p:nvPr/>
        </p:nvSpPr>
        <p:spPr>
          <a:xfrm>
            <a:off x="13076094" y="14663065"/>
            <a:ext cx="1050263" cy="5120639"/>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84">
            <a:extLst>
              <a:ext uri="{FF2B5EF4-FFF2-40B4-BE49-F238E27FC236}">
                <a16:creationId xmlns:a16="http://schemas.microsoft.com/office/drawing/2014/main" id="{A32DB519-601C-4FAE-9792-C3380C3832C1}"/>
              </a:ext>
            </a:extLst>
          </p:cNvPr>
          <p:cNvSpPr/>
          <p:nvPr/>
        </p:nvSpPr>
        <p:spPr>
          <a:xfrm flipH="1">
            <a:off x="27349293" y="17616908"/>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TextBox 85">
            <a:extLst>
              <a:ext uri="{FF2B5EF4-FFF2-40B4-BE49-F238E27FC236}">
                <a16:creationId xmlns:a16="http://schemas.microsoft.com/office/drawing/2014/main" id="{A74B0BFC-D231-4C5D-8E50-1B0775C2B271}"/>
              </a:ext>
            </a:extLst>
          </p:cNvPr>
          <p:cNvSpPr txBox="1"/>
          <p:nvPr/>
        </p:nvSpPr>
        <p:spPr>
          <a:xfrm>
            <a:off x="28965985" y="17608500"/>
            <a:ext cx="5617029" cy="707886"/>
          </a:xfrm>
          <a:prstGeom prst="rect">
            <a:avLst/>
          </a:prstGeom>
          <a:noFill/>
        </p:spPr>
        <p:txBody>
          <a:bodyPr wrap="square" rtlCol="0">
            <a:spAutoFit/>
          </a:bodyPr>
          <a:lstStyle/>
          <a:p>
            <a:r>
              <a:rPr lang="en-US" sz="4000" dirty="0">
                <a:latin typeface="Bahnschrift Condensed" panose="020B0502040204020203" pitchFamily="34" charset="0"/>
              </a:rPr>
              <a:t>Valid your choice</a:t>
            </a:r>
          </a:p>
        </p:txBody>
      </p:sp>
      <p:sp>
        <p:nvSpPr>
          <p:cNvPr id="87" name="Arrow: Right 86">
            <a:extLst>
              <a:ext uri="{FF2B5EF4-FFF2-40B4-BE49-F238E27FC236}">
                <a16:creationId xmlns:a16="http://schemas.microsoft.com/office/drawing/2014/main" id="{0E06FB57-81F6-4F55-B6A2-30DF1E7CF739}"/>
              </a:ext>
            </a:extLst>
          </p:cNvPr>
          <p:cNvSpPr/>
          <p:nvPr/>
        </p:nvSpPr>
        <p:spPr>
          <a:xfrm flipH="1">
            <a:off x="27501693" y="18828769"/>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TextBox 87">
            <a:extLst>
              <a:ext uri="{FF2B5EF4-FFF2-40B4-BE49-F238E27FC236}">
                <a16:creationId xmlns:a16="http://schemas.microsoft.com/office/drawing/2014/main" id="{7C06E0DE-3950-4723-BA8F-D625E77CDB0F}"/>
              </a:ext>
            </a:extLst>
          </p:cNvPr>
          <p:cNvSpPr txBox="1"/>
          <p:nvPr/>
        </p:nvSpPr>
        <p:spPr>
          <a:xfrm>
            <a:off x="28965985" y="18820361"/>
            <a:ext cx="5617029" cy="707886"/>
          </a:xfrm>
          <a:prstGeom prst="rect">
            <a:avLst/>
          </a:prstGeom>
          <a:noFill/>
        </p:spPr>
        <p:txBody>
          <a:bodyPr wrap="square" rtlCol="0">
            <a:spAutoFit/>
          </a:bodyPr>
          <a:lstStyle/>
          <a:p>
            <a:r>
              <a:rPr lang="en-US" sz="4000" dirty="0">
                <a:latin typeface="Bahnschrift Condensed" panose="020B0502040204020203" pitchFamily="34" charset="0"/>
              </a:rPr>
              <a:t>Cancel the process of follow-up</a:t>
            </a:r>
          </a:p>
        </p:txBody>
      </p:sp>
      <p:grpSp>
        <p:nvGrpSpPr>
          <p:cNvPr id="3" name="Group 2">
            <a:extLst>
              <a:ext uri="{FF2B5EF4-FFF2-40B4-BE49-F238E27FC236}">
                <a16:creationId xmlns:a16="http://schemas.microsoft.com/office/drawing/2014/main" id="{DEEB8CF6-35A1-19BF-A0BF-706AEE71CE0B}"/>
              </a:ext>
            </a:extLst>
          </p:cNvPr>
          <p:cNvGrpSpPr/>
          <p:nvPr/>
        </p:nvGrpSpPr>
        <p:grpSpPr>
          <a:xfrm>
            <a:off x="12775251" y="6168601"/>
            <a:ext cx="14420215" cy="13869823"/>
            <a:chOff x="12775251" y="6168601"/>
            <a:chExt cx="14420215" cy="13869823"/>
          </a:xfrm>
        </p:grpSpPr>
        <p:pic>
          <p:nvPicPr>
            <p:cNvPr id="13" name="Picture 12">
              <a:extLst>
                <a:ext uri="{FF2B5EF4-FFF2-40B4-BE49-F238E27FC236}">
                  <a16:creationId xmlns:a16="http://schemas.microsoft.com/office/drawing/2014/main" id="{47C879AD-8B23-4CF0-9EF3-623AB5892D26}"/>
                </a:ext>
              </a:extLst>
            </p:cNvPr>
            <p:cNvPicPr>
              <a:picLocks noChangeAspect="1"/>
            </p:cNvPicPr>
            <p:nvPr/>
          </p:nvPicPr>
          <p:blipFill>
            <a:blip r:embed="rId2"/>
            <a:stretch>
              <a:fillRect/>
            </a:stretch>
          </p:blipFill>
          <p:spPr>
            <a:xfrm>
              <a:off x="12775251" y="6168601"/>
              <a:ext cx="14420215" cy="13869823"/>
            </a:xfrm>
            <a:prstGeom prst="rect">
              <a:avLst/>
            </a:prstGeom>
            <a:ln w="28575">
              <a:solidFill>
                <a:srgbClr val="002060"/>
              </a:solidFill>
            </a:ln>
          </p:spPr>
        </p:pic>
        <p:sp>
          <p:nvSpPr>
            <p:cNvPr id="2" name="Rectangle 1">
              <a:extLst>
                <a:ext uri="{FF2B5EF4-FFF2-40B4-BE49-F238E27FC236}">
                  <a16:creationId xmlns:a16="http://schemas.microsoft.com/office/drawing/2014/main" id="{EC3A91F5-D6D2-E801-D834-1C065D045524}"/>
                </a:ext>
              </a:extLst>
            </p:cNvPr>
            <p:cNvSpPr/>
            <p:nvPr/>
          </p:nvSpPr>
          <p:spPr>
            <a:xfrm>
              <a:off x="21746817" y="8098973"/>
              <a:ext cx="5088835" cy="9195114"/>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21812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028004-2B5E-FC3C-0EDF-F6A92D7541CF}"/>
              </a:ext>
            </a:extLst>
          </p:cNvPr>
          <p:cNvSpPr/>
          <p:nvPr/>
        </p:nvSpPr>
        <p:spPr>
          <a:xfrm>
            <a:off x="23122706" y="8783487"/>
            <a:ext cx="5538232" cy="97978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AF5D8F89-8AF0-4717-BC6A-34646A7F9AE3}"/>
              </a:ext>
            </a:extLst>
          </p:cNvPr>
          <p:cNvGrpSpPr/>
          <p:nvPr/>
        </p:nvGrpSpPr>
        <p:grpSpPr>
          <a:xfrm>
            <a:off x="805030" y="26201619"/>
            <a:ext cx="35561963" cy="3240124"/>
            <a:chOff x="805030" y="26201619"/>
            <a:chExt cx="35561963" cy="3240124"/>
          </a:xfrm>
        </p:grpSpPr>
        <p:sp>
          <p:nvSpPr>
            <p:cNvPr id="5" name="TextBox 4">
              <a:extLst>
                <a:ext uri="{FF2B5EF4-FFF2-40B4-BE49-F238E27FC236}">
                  <a16:creationId xmlns:a16="http://schemas.microsoft.com/office/drawing/2014/main" id="{9B30D3CF-1554-47AC-9572-ADF842BF7BDA}"/>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6" name="TextBox 5">
              <a:extLst>
                <a:ext uri="{FF2B5EF4-FFF2-40B4-BE49-F238E27FC236}">
                  <a16:creationId xmlns:a16="http://schemas.microsoft.com/office/drawing/2014/main" id="{2899542B-2843-446A-934B-A562CB5BE23F}"/>
                </a:ext>
              </a:extLst>
            </p:cNvPr>
            <p:cNvSpPr txBox="1"/>
            <p:nvPr/>
          </p:nvSpPr>
          <p:spPr>
            <a:xfrm>
              <a:off x="25551954" y="26201619"/>
              <a:ext cx="10815039" cy="769441"/>
            </a:xfrm>
            <a:prstGeom prst="rect">
              <a:avLst/>
            </a:prstGeom>
            <a:noFill/>
          </p:spPr>
          <p:txBody>
            <a:bodyPr wrap="square" rtlCol="0">
              <a:spAutoFit/>
            </a:bodyPr>
            <a:lstStyle/>
            <a:p>
              <a:r>
                <a:rPr lang="fr-FR" sz="4400" dirty="0">
                  <a:latin typeface="Bahnschrift Light Condensed" panose="020B0502040204020203" pitchFamily="34" charset="0"/>
                </a:rPr>
                <a:t>Menu to setup  the export </a:t>
              </a:r>
              <a:r>
                <a:rPr lang="fr-FR" sz="4400" dirty="0" err="1">
                  <a:latin typeface="Bahnschrift Light Condensed" panose="020B0502040204020203" pitchFamily="34" charset="0"/>
                </a:rPr>
                <a:t>from</a:t>
              </a:r>
              <a:r>
                <a:rPr lang="fr-FR" sz="4400" dirty="0">
                  <a:latin typeface="Bahnschrift Light Condensed" panose="020B0502040204020203" pitchFamily="34" charset="0"/>
                </a:rPr>
                <a:t> Word to Excel</a:t>
              </a:r>
              <a:endParaRPr lang="en-US" sz="4400" dirty="0">
                <a:latin typeface="Bahnschrift Light Condensed" panose="020B0502040204020203" pitchFamily="34" charset="0"/>
              </a:endParaRPr>
            </a:p>
          </p:txBody>
        </p:sp>
        <p:sp>
          <p:nvSpPr>
            <p:cNvPr id="7" name="TextBox 6">
              <a:extLst>
                <a:ext uri="{FF2B5EF4-FFF2-40B4-BE49-F238E27FC236}">
                  <a16:creationId xmlns:a16="http://schemas.microsoft.com/office/drawing/2014/main" id="{09D50FD7-DAC8-4ED7-AC0F-57177F9B488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Maturity</a:t>
              </a:r>
            </a:p>
          </p:txBody>
        </p:sp>
      </p:grpSp>
      <p:pic>
        <p:nvPicPr>
          <p:cNvPr id="13" name="Picture 12">
            <a:extLst>
              <a:ext uri="{FF2B5EF4-FFF2-40B4-BE49-F238E27FC236}">
                <a16:creationId xmlns:a16="http://schemas.microsoft.com/office/drawing/2014/main" id="{47C879AD-8B23-4CF0-9EF3-623AB5892D26}"/>
              </a:ext>
            </a:extLst>
          </p:cNvPr>
          <p:cNvPicPr>
            <a:picLocks noChangeAspect="1"/>
          </p:cNvPicPr>
          <p:nvPr/>
        </p:nvPicPr>
        <p:blipFill>
          <a:blip r:embed="rId2"/>
          <a:srcRect/>
          <a:stretch/>
        </p:blipFill>
        <p:spPr>
          <a:xfrm>
            <a:off x="8554895" y="7189819"/>
            <a:ext cx="20161620" cy="11567009"/>
          </a:xfrm>
          <a:prstGeom prst="rect">
            <a:avLst/>
          </a:prstGeom>
          <a:ln w="28575">
            <a:solidFill>
              <a:srgbClr val="002060"/>
            </a:solidFill>
          </a:ln>
        </p:spPr>
      </p:pic>
      <p:sp>
        <p:nvSpPr>
          <p:cNvPr id="74" name="TextBox 73">
            <a:extLst>
              <a:ext uri="{FF2B5EF4-FFF2-40B4-BE49-F238E27FC236}">
                <a16:creationId xmlns:a16="http://schemas.microsoft.com/office/drawing/2014/main" id="{663BBBC0-48C1-49F7-BF04-CCDF36D3F28C}"/>
              </a:ext>
            </a:extLst>
          </p:cNvPr>
          <p:cNvSpPr txBox="1"/>
          <p:nvPr/>
        </p:nvSpPr>
        <p:spPr>
          <a:xfrm>
            <a:off x="7918949" y="2977004"/>
            <a:ext cx="26857233" cy="923330"/>
          </a:xfrm>
          <a:prstGeom prst="rect">
            <a:avLst/>
          </a:prstGeom>
          <a:noFill/>
        </p:spPr>
        <p:txBody>
          <a:bodyPr wrap="square">
            <a:spAutoFit/>
          </a:bodyPr>
          <a:lstStyle/>
          <a:p>
            <a:pPr marL="365125"/>
            <a:r>
              <a:rPr lang="en-US" sz="5400" dirty="0">
                <a:latin typeface="Bahnschrift Condensed" panose="020B0502040204020203" pitchFamily="34" charset="0"/>
              </a:rPr>
              <a:t>The Export will be included in an Excel File in the same Folder than the word file with the following name:</a:t>
            </a:r>
          </a:p>
        </p:txBody>
      </p:sp>
      <p:sp>
        <p:nvSpPr>
          <p:cNvPr id="75" name="TextBox 74">
            <a:extLst>
              <a:ext uri="{FF2B5EF4-FFF2-40B4-BE49-F238E27FC236}">
                <a16:creationId xmlns:a16="http://schemas.microsoft.com/office/drawing/2014/main" id="{E927AFDA-951F-4D51-86AB-A6DAC0DD5BA6}"/>
              </a:ext>
            </a:extLst>
          </p:cNvPr>
          <p:cNvSpPr txBox="1"/>
          <p:nvPr/>
        </p:nvSpPr>
        <p:spPr>
          <a:xfrm>
            <a:off x="8177349" y="1509184"/>
            <a:ext cx="26857234" cy="1015663"/>
          </a:xfrm>
          <a:prstGeom prst="rect">
            <a:avLst/>
          </a:prstGeom>
          <a:solidFill>
            <a:srgbClr val="0070C0"/>
          </a:solidFill>
        </p:spPr>
        <p:txBody>
          <a:bodyPr wrap="square" rtlCol="0">
            <a:spAutoFit/>
          </a:bodyPr>
          <a:lstStyle/>
          <a:p>
            <a:pPr algn="ctr"/>
            <a:r>
              <a:rPr lang="fr-FR" sz="6000" dirty="0">
                <a:ln>
                  <a:solidFill>
                    <a:schemeClr val="tx1"/>
                  </a:solidFill>
                </a:ln>
                <a:solidFill>
                  <a:schemeClr val="bg1"/>
                </a:solidFill>
                <a:latin typeface="Bahnschrift SemiBold" panose="020B0502040204020203" pitchFamily="34" charset="0"/>
              </a:rPr>
              <a:t>Export Menu</a:t>
            </a:r>
            <a:endParaRPr lang="en-US" sz="6000" dirty="0">
              <a:ln>
                <a:solidFill>
                  <a:schemeClr val="tx1"/>
                </a:solidFill>
              </a:ln>
              <a:solidFill>
                <a:schemeClr val="bg1"/>
              </a:solidFill>
              <a:latin typeface="Bahnschrift SemiBold" panose="020B0502040204020203" pitchFamily="34" charset="0"/>
            </a:endParaRPr>
          </a:p>
        </p:txBody>
      </p:sp>
      <p:sp>
        <p:nvSpPr>
          <p:cNvPr id="76" name="Arrow: Right 75">
            <a:extLst>
              <a:ext uri="{FF2B5EF4-FFF2-40B4-BE49-F238E27FC236}">
                <a16:creationId xmlns:a16="http://schemas.microsoft.com/office/drawing/2014/main" id="{107D5A71-7722-4C5D-A94C-080BA287BD85}"/>
              </a:ext>
            </a:extLst>
          </p:cNvPr>
          <p:cNvSpPr/>
          <p:nvPr/>
        </p:nvSpPr>
        <p:spPr>
          <a:xfrm>
            <a:off x="7357698" y="10550770"/>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TextBox 79">
            <a:extLst>
              <a:ext uri="{FF2B5EF4-FFF2-40B4-BE49-F238E27FC236}">
                <a16:creationId xmlns:a16="http://schemas.microsoft.com/office/drawing/2014/main" id="{3A18C31C-71D9-4E3C-90E9-796C96617546}"/>
              </a:ext>
            </a:extLst>
          </p:cNvPr>
          <p:cNvSpPr txBox="1"/>
          <p:nvPr/>
        </p:nvSpPr>
        <p:spPr>
          <a:xfrm>
            <a:off x="2760839" y="10209555"/>
            <a:ext cx="4522163" cy="1323439"/>
          </a:xfrm>
          <a:prstGeom prst="rect">
            <a:avLst/>
          </a:prstGeom>
          <a:noFill/>
        </p:spPr>
        <p:txBody>
          <a:bodyPr wrap="square" rtlCol="0">
            <a:spAutoFit/>
          </a:bodyPr>
          <a:lstStyle/>
          <a:p>
            <a:pPr algn="r"/>
            <a:r>
              <a:rPr lang="en-US" sz="4000" dirty="0">
                <a:latin typeface="Bahnschrift Condensed" panose="020B0502040204020203" pitchFamily="34" charset="0"/>
              </a:rPr>
              <a:t>Block of arrows used to set the upper limit</a:t>
            </a:r>
          </a:p>
        </p:txBody>
      </p:sp>
      <p:sp>
        <p:nvSpPr>
          <p:cNvPr id="81" name="Rectangle 80">
            <a:extLst>
              <a:ext uri="{FF2B5EF4-FFF2-40B4-BE49-F238E27FC236}">
                <a16:creationId xmlns:a16="http://schemas.microsoft.com/office/drawing/2014/main" id="{E956164A-2018-43DB-9B8D-C12A7C6D344C}"/>
              </a:ext>
            </a:extLst>
          </p:cNvPr>
          <p:cNvSpPr/>
          <p:nvPr/>
        </p:nvSpPr>
        <p:spPr>
          <a:xfrm>
            <a:off x="8704286" y="8783487"/>
            <a:ext cx="1050263" cy="4309681"/>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0D84F54-75DF-4FDB-A98A-6B7B59033F36}"/>
              </a:ext>
            </a:extLst>
          </p:cNvPr>
          <p:cNvSpPr txBox="1"/>
          <p:nvPr/>
        </p:nvSpPr>
        <p:spPr>
          <a:xfrm>
            <a:off x="2997281" y="15337375"/>
            <a:ext cx="4124512" cy="1323439"/>
          </a:xfrm>
          <a:prstGeom prst="rect">
            <a:avLst/>
          </a:prstGeom>
          <a:noFill/>
        </p:spPr>
        <p:txBody>
          <a:bodyPr wrap="square" rtlCol="0">
            <a:spAutoFit/>
          </a:bodyPr>
          <a:lstStyle/>
          <a:p>
            <a:pPr algn="r"/>
            <a:r>
              <a:rPr lang="en-US" sz="4000" dirty="0">
                <a:latin typeface="Bahnschrift Condensed" panose="020B0502040204020203" pitchFamily="34" charset="0"/>
              </a:rPr>
              <a:t>Block of arrows used to set the lower limit</a:t>
            </a:r>
          </a:p>
        </p:txBody>
      </p:sp>
      <p:sp>
        <p:nvSpPr>
          <p:cNvPr id="83" name="Arrow: Right 82">
            <a:extLst>
              <a:ext uri="{FF2B5EF4-FFF2-40B4-BE49-F238E27FC236}">
                <a16:creationId xmlns:a16="http://schemas.microsoft.com/office/drawing/2014/main" id="{CC750B03-5357-49C3-98DF-4046317303B7}"/>
              </a:ext>
            </a:extLst>
          </p:cNvPr>
          <p:cNvSpPr/>
          <p:nvPr/>
        </p:nvSpPr>
        <p:spPr>
          <a:xfrm>
            <a:off x="7263472" y="15694436"/>
            <a:ext cx="1122502" cy="720000"/>
          </a:xfrm>
          <a:prstGeom prst="rightArrow">
            <a:avLst/>
          </a:prstGeom>
          <a:solidFill>
            <a:srgbClr val="F32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Rectangle 83">
            <a:extLst>
              <a:ext uri="{FF2B5EF4-FFF2-40B4-BE49-F238E27FC236}">
                <a16:creationId xmlns:a16="http://schemas.microsoft.com/office/drawing/2014/main" id="{3753F04B-1490-483A-96B4-444F68FCB7DF}"/>
              </a:ext>
            </a:extLst>
          </p:cNvPr>
          <p:cNvSpPr/>
          <p:nvPr/>
        </p:nvSpPr>
        <p:spPr>
          <a:xfrm>
            <a:off x="8704286" y="14184923"/>
            <a:ext cx="1050263" cy="4309681"/>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74B0BFC-D231-4C5D-8E50-1B0775C2B271}"/>
              </a:ext>
            </a:extLst>
          </p:cNvPr>
          <p:cNvSpPr txBox="1"/>
          <p:nvPr/>
        </p:nvSpPr>
        <p:spPr>
          <a:xfrm>
            <a:off x="22151874" y="20382620"/>
            <a:ext cx="5017047" cy="1594622"/>
          </a:xfrm>
          <a:prstGeom prst="borderCallout2">
            <a:avLst>
              <a:gd name="adj1" fmla="val 18750"/>
              <a:gd name="adj2" fmla="val -8333"/>
              <a:gd name="adj3" fmla="val 18750"/>
              <a:gd name="adj4" fmla="val -16667"/>
              <a:gd name="adj5" fmla="val -107728"/>
              <a:gd name="adj6" fmla="val -58745"/>
            </a:avLst>
          </a:prstGeom>
          <a:noFill/>
          <a:ln>
            <a:solidFill>
              <a:srgbClr val="F323CB"/>
            </a:solidFill>
          </a:ln>
        </p:spPr>
        <p:txBody>
          <a:bodyPr wrap="square" lIns="216000" tIns="180000" rIns="216000" bIns="180000" rtlCol="0">
            <a:spAutoFit/>
          </a:bodyPr>
          <a:lstStyle/>
          <a:p>
            <a:pPr algn="ctr"/>
            <a:r>
              <a:rPr lang="en-US" sz="4000" dirty="0">
                <a:latin typeface="Bahnschrift Condensed" panose="020B0502040204020203" pitchFamily="34" charset="0"/>
              </a:rPr>
              <a:t>Valid your choice/Cancel the export process</a:t>
            </a:r>
          </a:p>
        </p:txBody>
      </p:sp>
      <p:sp>
        <p:nvSpPr>
          <p:cNvPr id="21" name="Rectangle 20">
            <a:extLst>
              <a:ext uri="{FF2B5EF4-FFF2-40B4-BE49-F238E27FC236}">
                <a16:creationId xmlns:a16="http://schemas.microsoft.com/office/drawing/2014/main" id="{AA7DADDD-13A6-4B10-952D-A52061DBCC9F}"/>
              </a:ext>
            </a:extLst>
          </p:cNvPr>
          <p:cNvSpPr/>
          <p:nvPr/>
        </p:nvSpPr>
        <p:spPr>
          <a:xfrm>
            <a:off x="16332917" y="13093168"/>
            <a:ext cx="6620868" cy="3084677"/>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52B143-A284-4B32-9112-895DE2D3695B}"/>
              </a:ext>
            </a:extLst>
          </p:cNvPr>
          <p:cNvSpPr/>
          <p:nvPr/>
        </p:nvSpPr>
        <p:spPr>
          <a:xfrm>
            <a:off x="16363397" y="9826282"/>
            <a:ext cx="6300000" cy="1944000"/>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EF788FF-B6EB-43D2-A392-DA1FC03739D9}"/>
              </a:ext>
            </a:extLst>
          </p:cNvPr>
          <p:cNvSpPr/>
          <p:nvPr/>
        </p:nvSpPr>
        <p:spPr>
          <a:xfrm>
            <a:off x="16333693" y="16398378"/>
            <a:ext cx="6338738" cy="2306507"/>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C7FC98C-3399-4982-B6E9-9865118559E2}"/>
              </a:ext>
            </a:extLst>
          </p:cNvPr>
          <p:cNvSpPr txBox="1"/>
          <p:nvPr/>
        </p:nvSpPr>
        <p:spPr>
          <a:xfrm>
            <a:off x="14199392" y="22805723"/>
            <a:ext cx="17255968" cy="1594622"/>
          </a:xfrm>
          <a:prstGeom prst="borderCallout2">
            <a:avLst>
              <a:gd name="adj1" fmla="val 53156"/>
              <a:gd name="adj2" fmla="val -561"/>
              <a:gd name="adj3" fmla="val 18750"/>
              <a:gd name="adj4" fmla="val -16667"/>
              <a:gd name="adj5" fmla="val -235794"/>
              <a:gd name="adj6" fmla="val -10167"/>
            </a:avLst>
          </a:prstGeom>
          <a:noFill/>
          <a:ln>
            <a:solidFill>
              <a:srgbClr val="F323CB"/>
            </a:solidFill>
          </a:ln>
        </p:spPr>
        <p:txBody>
          <a:bodyPr wrap="square" lIns="216000" tIns="180000" rIns="216000" bIns="180000" rtlCol="0">
            <a:spAutoFit/>
          </a:bodyPr>
          <a:lstStyle/>
          <a:p>
            <a:pPr marL="365125"/>
            <a:r>
              <a:rPr lang="en-US" sz="4000" dirty="0">
                <a:latin typeface="Bahnschrift Condensed" panose="020B0502040204020203" pitchFamily="34" charset="0"/>
              </a:rPr>
              <a:t>Define the upper level and lower level of controls to include in the follow-up report use the two blocks of arrows to select in green the portion of the control scale.</a:t>
            </a:r>
          </a:p>
        </p:txBody>
      </p:sp>
      <p:sp>
        <p:nvSpPr>
          <p:cNvPr id="27" name="Rectangle 26">
            <a:extLst>
              <a:ext uri="{FF2B5EF4-FFF2-40B4-BE49-F238E27FC236}">
                <a16:creationId xmlns:a16="http://schemas.microsoft.com/office/drawing/2014/main" id="{2589DB0B-0D1D-4938-AB6D-C269A697D681}"/>
              </a:ext>
            </a:extLst>
          </p:cNvPr>
          <p:cNvSpPr/>
          <p:nvPr/>
        </p:nvSpPr>
        <p:spPr>
          <a:xfrm>
            <a:off x="9813448" y="8564881"/>
            <a:ext cx="6187114" cy="10515600"/>
          </a:xfrm>
          <a:prstGeom prst="rect">
            <a:avLst/>
          </a:prstGeom>
          <a:noFill/>
          <a:ln w="571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B41A550-3F71-47C3-A045-16B41DC7D829}"/>
              </a:ext>
            </a:extLst>
          </p:cNvPr>
          <p:cNvSpPr txBox="1"/>
          <p:nvPr/>
        </p:nvSpPr>
        <p:spPr>
          <a:xfrm>
            <a:off x="8292957" y="4175615"/>
            <a:ext cx="26295982" cy="830997"/>
          </a:xfrm>
          <a:prstGeom prst="rect">
            <a:avLst/>
          </a:prstGeom>
          <a:noFill/>
        </p:spPr>
        <p:txBody>
          <a:bodyPr wrap="square">
            <a:spAutoFit/>
          </a:bodyPr>
          <a:lstStyle/>
          <a:p>
            <a:pPr marL="365125" algn="ctr"/>
            <a:r>
              <a:rPr lang="en-US" sz="4800" dirty="0">
                <a:solidFill>
                  <a:srgbClr val="0070C0"/>
                </a:solidFill>
                <a:latin typeface="Arial Nova Light" panose="020B0304020202020204" pitchFamily="34" charset="0"/>
              </a:rPr>
              <a:t>CNT_E</a:t>
            </a:r>
            <a:r>
              <a:rPr lang="en-US" sz="4800" i="1" dirty="0">
                <a:solidFill>
                  <a:srgbClr val="FF00FF"/>
                </a:solidFill>
                <a:latin typeface="Arial Nova Light" panose="020B0304020202020204" pitchFamily="34" charset="0"/>
              </a:rPr>
              <a:t>YYMMDD</a:t>
            </a:r>
            <a:r>
              <a:rPr lang="en-US" sz="4800" dirty="0">
                <a:solidFill>
                  <a:srgbClr val="0070C0"/>
                </a:solidFill>
                <a:latin typeface="Arial Nova Light" panose="020B0304020202020204" pitchFamily="34" charset="0"/>
              </a:rPr>
              <a:t>_ EXP-</a:t>
            </a:r>
            <a:r>
              <a:rPr lang="en-US" sz="4800" i="1" dirty="0">
                <a:solidFill>
                  <a:srgbClr val="FF00FF"/>
                </a:solidFill>
                <a:latin typeface="Arial Nova Light" panose="020B0304020202020204" pitchFamily="34" charset="0"/>
              </a:rPr>
              <a:t>ClientShortName</a:t>
            </a:r>
            <a:r>
              <a:rPr lang="en-US" sz="4800" dirty="0">
                <a:solidFill>
                  <a:srgbClr val="0070C0"/>
                </a:solidFill>
                <a:latin typeface="Arial Nova Light" panose="020B0304020202020204" pitchFamily="34" charset="0"/>
              </a:rPr>
              <a:t>(</a:t>
            </a:r>
            <a:r>
              <a:rPr lang="en-US" sz="4800" dirty="0">
                <a:solidFill>
                  <a:srgbClr val="FF00FF"/>
                </a:solidFill>
                <a:latin typeface="Arial Nova Light" panose="020B0304020202020204" pitchFamily="34" charset="0"/>
              </a:rPr>
              <a:t>WordDocNameShorted</a:t>
            </a:r>
            <a:r>
              <a:rPr lang="en-US" sz="4800" dirty="0">
                <a:solidFill>
                  <a:srgbClr val="0070C0"/>
                </a:solidFill>
                <a:latin typeface="Arial Nova Light" panose="020B0304020202020204" pitchFamily="34" charset="0"/>
              </a:rPr>
              <a:t>_v</a:t>
            </a:r>
            <a:r>
              <a:rPr lang="en-US" sz="4800" i="1" dirty="0">
                <a:solidFill>
                  <a:srgbClr val="FF00FF"/>
                </a:solidFill>
                <a:latin typeface="Arial Nova Light" panose="020B0304020202020204" pitchFamily="34" charset="0"/>
              </a:rPr>
              <a:t>DocFileVersion</a:t>
            </a:r>
            <a:r>
              <a:rPr lang="en-US" sz="4800" dirty="0">
                <a:solidFill>
                  <a:srgbClr val="0070C0"/>
                </a:solidFill>
                <a:latin typeface="Arial Nova Light" panose="020B0304020202020204" pitchFamily="34" charset="0"/>
              </a:rPr>
              <a:t>)_v0.1.xlsx</a:t>
            </a:r>
          </a:p>
        </p:txBody>
      </p:sp>
      <p:sp>
        <p:nvSpPr>
          <p:cNvPr id="30" name="TextBox 29">
            <a:extLst>
              <a:ext uri="{FF2B5EF4-FFF2-40B4-BE49-F238E27FC236}">
                <a16:creationId xmlns:a16="http://schemas.microsoft.com/office/drawing/2014/main" id="{71B15456-EEA4-4C53-A662-8522B4CE4663}"/>
              </a:ext>
            </a:extLst>
          </p:cNvPr>
          <p:cNvSpPr txBox="1"/>
          <p:nvPr/>
        </p:nvSpPr>
        <p:spPr>
          <a:xfrm>
            <a:off x="20749017" y="5859370"/>
            <a:ext cx="9922910" cy="979069"/>
          </a:xfrm>
          <a:prstGeom prst="borderCallout2">
            <a:avLst>
              <a:gd name="adj1" fmla="val 52995"/>
              <a:gd name="adj2" fmla="val -347"/>
              <a:gd name="adj3" fmla="val 21863"/>
              <a:gd name="adj4" fmla="val -20660"/>
              <a:gd name="adj5" fmla="val -107188"/>
              <a:gd name="adj6" fmla="val -80560"/>
            </a:avLst>
          </a:prstGeom>
          <a:noFill/>
          <a:ln>
            <a:solidFill>
              <a:srgbClr val="F323CB"/>
            </a:solidFill>
          </a:ln>
        </p:spPr>
        <p:txBody>
          <a:bodyPr wrap="square" lIns="216000" tIns="180000" rIns="216000" bIns="180000" rtlCol="0">
            <a:spAutoFit/>
          </a:bodyPr>
          <a:lstStyle/>
          <a:p>
            <a:pPr marL="365125" algn="ctr"/>
            <a:r>
              <a:rPr lang="en-US" sz="4000" dirty="0">
                <a:latin typeface="Bahnschrift Condensed" panose="020B0502040204020203" pitchFamily="34" charset="0"/>
              </a:rPr>
              <a:t>Information retrieved from the Word Doc</a:t>
            </a:r>
          </a:p>
        </p:txBody>
      </p:sp>
      <p:cxnSp>
        <p:nvCxnSpPr>
          <p:cNvPr id="8" name="Straight Connector 7">
            <a:extLst>
              <a:ext uri="{FF2B5EF4-FFF2-40B4-BE49-F238E27FC236}">
                <a16:creationId xmlns:a16="http://schemas.microsoft.com/office/drawing/2014/main" id="{803B8D08-7724-45A0-A93E-5A978B8EF0B5}"/>
              </a:ext>
            </a:extLst>
          </p:cNvPr>
          <p:cNvCxnSpPr>
            <a:cxnSpLocks/>
            <a:stCxn id="30" idx="2"/>
          </p:cNvCxnSpPr>
          <p:nvPr/>
        </p:nvCxnSpPr>
        <p:spPr>
          <a:xfrm flipH="1" flipV="1">
            <a:off x="18635707" y="4807393"/>
            <a:ext cx="2113310" cy="1541512"/>
          </a:xfrm>
          <a:prstGeom prst="line">
            <a:avLst/>
          </a:prstGeom>
          <a:ln>
            <a:solidFill>
              <a:srgbClr val="F323C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C3CD21-B0EC-45C4-86FC-AF14A0337734}"/>
              </a:ext>
            </a:extLst>
          </p:cNvPr>
          <p:cNvCxnSpPr>
            <a:cxnSpLocks/>
            <a:stCxn id="30" idx="3"/>
          </p:cNvCxnSpPr>
          <p:nvPr/>
        </p:nvCxnSpPr>
        <p:spPr>
          <a:xfrm flipH="1" flipV="1">
            <a:off x="23530562" y="4857042"/>
            <a:ext cx="2179910" cy="1002328"/>
          </a:xfrm>
          <a:prstGeom prst="line">
            <a:avLst/>
          </a:prstGeom>
          <a:ln>
            <a:solidFill>
              <a:srgbClr val="F323C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681D5CF-8739-4A24-B828-A953A8FF1101}"/>
              </a:ext>
            </a:extLst>
          </p:cNvPr>
          <p:cNvCxnSpPr>
            <a:cxnSpLocks/>
            <a:stCxn id="30" idx="3"/>
          </p:cNvCxnSpPr>
          <p:nvPr/>
        </p:nvCxnSpPr>
        <p:spPr>
          <a:xfrm flipV="1">
            <a:off x="25710472" y="4807394"/>
            <a:ext cx="2781545" cy="1051976"/>
          </a:xfrm>
          <a:prstGeom prst="line">
            <a:avLst/>
          </a:prstGeom>
          <a:ln>
            <a:solidFill>
              <a:srgbClr val="F323C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72D7D1E-C5A4-3966-6A78-31CA368598D7}"/>
              </a:ext>
            </a:extLst>
          </p:cNvPr>
          <p:cNvSpPr/>
          <p:nvPr/>
        </p:nvSpPr>
        <p:spPr>
          <a:xfrm>
            <a:off x="23122706" y="8819346"/>
            <a:ext cx="5369311" cy="9762000"/>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ACFD2333-37CD-4574-B55D-69F43D7ED4A2}"/>
              </a:ext>
            </a:extLst>
          </p:cNvPr>
          <p:cNvSpPr txBox="1"/>
          <p:nvPr/>
        </p:nvSpPr>
        <p:spPr>
          <a:xfrm>
            <a:off x="30671927" y="14459814"/>
            <a:ext cx="7184233" cy="1594622"/>
          </a:xfrm>
          <a:prstGeom prst="borderCallout2">
            <a:avLst>
              <a:gd name="adj1" fmla="val 18750"/>
              <a:gd name="adj2" fmla="val -8333"/>
              <a:gd name="adj3" fmla="val 18750"/>
              <a:gd name="adj4" fmla="val -16667"/>
              <a:gd name="adj5" fmla="val 14603"/>
              <a:gd name="adj6" fmla="val -107458"/>
            </a:avLst>
          </a:prstGeom>
          <a:noFill/>
          <a:ln>
            <a:solidFill>
              <a:srgbClr val="F323CB"/>
            </a:solidFill>
          </a:ln>
        </p:spPr>
        <p:txBody>
          <a:bodyPr wrap="square" lIns="216000" tIns="180000" rIns="216000" bIns="180000" rtlCol="0">
            <a:spAutoFit/>
          </a:bodyPr>
          <a:lstStyle/>
          <a:p>
            <a:pPr marL="365125"/>
            <a:r>
              <a:rPr lang="en-US" sz="4000" dirty="0">
                <a:latin typeface="Bahnschrift Condensed" panose="020B0502040204020203" pitchFamily="34" charset="0"/>
              </a:rPr>
              <a:t>Select to export the guidance and the findings (Control is always included)</a:t>
            </a:r>
          </a:p>
        </p:txBody>
      </p:sp>
      <p:sp>
        <p:nvSpPr>
          <p:cNvPr id="25" name="TextBox 24">
            <a:extLst>
              <a:ext uri="{FF2B5EF4-FFF2-40B4-BE49-F238E27FC236}">
                <a16:creationId xmlns:a16="http://schemas.microsoft.com/office/drawing/2014/main" id="{930111C3-2D1C-4E42-8EF4-382DB8D885AB}"/>
              </a:ext>
            </a:extLst>
          </p:cNvPr>
          <p:cNvSpPr txBox="1"/>
          <p:nvPr/>
        </p:nvSpPr>
        <p:spPr>
          <a:xfrm>
            <a:off x="30671927" y="11126973"/>
            <a:ext cx="7184233" cy="1594622"/>
          </a:xfrm>
          <a:prstGeom prst="borderCallout2">
            <a:avLst>
              <a:gd name="adj1" fmla="val 18750"/>
              <a:gd name="adj2" fmla="val -8333"/>
              <a:gd name="adj3" fmla="val 18750"/>
              <a:gd name="adj4" fmla="val -16667"/>
              <a:gd name="adj5" fmla="val -29360"/>
              <a:gd name="adj6" fmla="val -111276"/>
            </a:avLst>
          </a:prstGeom>
          <a:noFill/>
          <a:ln>
            <a:solidFill>
              <a:srgbClr val="F323CB"/>
            </a:solidFill>
          </a:ln>
        </p:spPr>
        <p:txBody>
          <a:bodyPr wrap="square" lIns="216000" tIns="180000" rIns="216000" bIns="180000" rtlCol="0">
            <a:spAutoFit/>
          </a:bodyPr>
          <a:lstStyle/>
          <a:p>
            <a:pPr marL="365125"/>
            <a:r>
              <a:rPr lang="en-US" sz="4000" dirty="0">
                <a:latin typeface="Bahnschrift Condensed" panose="020B0502040204020203" pitchFamily="34" charset="0"/>
              </a:rPr>
              <a:t>Select the type of second level title used (Domain Title or Heading 2) .</a:t>
            </a:r>
          </a:p>
        </p:txBody>
      </p:sp>
    </p:spTree>
    <p:extLst>
      <p:ext uri="{BB962C8B-B14F-4D97-AF65-F5344CB8AC3E}">
        <p14:creationId xmlns:p14="http://schemas.microsoft.com/office/powerpoint/2010/main" val="254470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1594-7B40-45B7-9A35-C70EA37F55F8}"/>
              </a:ext>
            </a:extLst>
          </p:cNvPr>
          <p:cNvSpPr>
            <a:spLocks noGrp="1"/>
          </p:cNvSpPr>
          <p:nvPr>
            <p:ph type="title"/>
          </p:nvPr>
        </p:nvSpPr>
        <p:spPr/>
        <p:txBody>
          <a:bodyPr/>
          <a:lstStyle/>
          <a:p>
            <a:r>
              <a:rPr lang="fr-FR" dirty="0"/>
              <a:t>ARIANA Tools Box</a:t>
            </a:r>
            <a:endParaRPr lang="en-US" dirty="0"/>
          </a:p>
        </p:txBody>
      </p:sp>
      <p:sp>
        <p:nvSpPr>
          <p:cNvPr id="3" name="Text Placeholder 2">
            <a:extLst>
              <a:ext uri="{FF2B5EF4-FFF2-40B4-BE49-F238E27FC236}">
                <a16:creationId xmlns:a16="http://schemas.microsoft.com/office/drawing/2014/main" id="{D4F8847A-8A31-4E2D-95A2-15CB72B2183E}"/>
              </a:ext>
            </a:extLst>
          </p:cNvPr>
          <p:cNvSpPr>
            <a:spLocks noGrp="1"/>
          </p:cNvSpPr>
          <p:nvPr>
            <p:ph type="body" sz="quarter" idx="10"/>
          </p:nvPr>
        </p:nvSpPr>
        <p:spPr/>
        <p:txBody>
          <a:bodyPr/>
          <a:lstStyle/>
          <a:p>
            <a:r>
              <a:rPr lang="fr-FR" dirty="0"/>
              <a:t>Introduction</a:t>
            </a:r>
            <a:endParaRPr lang="en-US" dirty="0"/>
          </a:p>
        </p:txBody>
      </p:sp>
    </p:spTree>
    <p:extLst>
      <p:ext uri="{BB962C8B-B14F-4D97-AF65-F5344CB8AC3E}">
        <p14:creationId xmlns:p14="http://schemas.microsoft.com/office/powerpoint/2010/main" val="4282667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C40B41A-1242-4F12-9E4D-31AE8B3981A3}"/>
              </a:ext>
            </a:extLst>
          </p:cNvPr>
          <p:cNvSpPr/>
          <p:nvPr/>
        </p:nvSpPr>
        <p:spPr>
          <a:xfrm>
            <a:off x="10871559" y="2116184"/>
            <a:ext cx="2320973" cy="194263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3200" dirty="0">
                <a:solidFill>
                  <a:srgbClr val="0070C0"/>
                </a:solidFill>
                <a:latin typeface="Abadi" panose="020B0604020104020204" pitchFamily="34" charset="0"/>
              </a:rPr>
              <a:t>MATURITY</a:t>
            </a:r>
            <a:endParaRPr lang="en-US" sz="3200" dirty="0">
              <a:solidFill>
                <a:srgbClr val="0070C0"/>
              </a:solidFill>
              <a:latin typeface="Abadi" panose="020B0604020104020204" pitchFamily="34" charset="0"/>
            </a:endParaRPr>
          </a:p>
        </p:txBody>
      </p:sp>
      <p:grpSp>
        <p:nvGrpSpPr>
          <p:cNvPr id="4" name="Group 3">
            <a:extLst>
              <a:ext uri="{FF2B5EF4-FFF2-40B4-BE49-F238E27FC236}">
                <a16:creationId xmlns:a16="http://schemas.microsoft.com/office/drawing/2014/main" id="{AF5D8F89-8AF0-4717-BC6A-34646A7F9AE3}"/>
              </a:ext>
            </a:extLst>
          </p:cNvPr>
          <p:cNvGrpSpPr/>
          <p:nvPr/>
        </p:nvGrpSpPr>
        <p:grpSpPr>
          <a:xfrm>
            <a:off x="805030" y="26201619"/>
            <a:ext cx="35561963" cy="3240124"/>
            <a:chOff x="805030" y="26201619"/>
            <a:chExt cx="35561963" cy="3240124"/>
          </a:xfrm>
        </p:grpSpPr>
        <p:sp>
          <p:nvSpPr>
            <p:cNvPr id="5" name="TextBox 4">
              <a:extLst>
                <a:ext uri="{FF2B5EF4-FFF2-40B4-BE49-F238E27FC236}">
                  <a16:creationId xmlns:a16="http://schemas.microsoft.com/office/drawing/2014/main" id="{9B30D3CF-1554-47AC-9572-ADF842BF7BDA}"/>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6" name="TextBox 5">
              <a:extLst>
                <a:ext uri="{FF2B5EF4-FFF2-40B4-BE49-F238E27FC236}">
                  <a16:creationId xmlns:a16="http://schemas.microsoft.com/office/drawing/2014/main" id="{2899542B-2843-446A-934B-A562CB5BE23F}"/>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Maturity Level pictogram insertion tool</a:t>
              </a:r>
            </a:p>
          </p:txBody>
        </p:sp>
        <p:sp>
          <p:nvSpPr>
            <p:cNvPr id="7" name="TextBox 6">
              <a:extLst>
                <a:ext uri="{FF2B5EF4-FFF2-40B4-BE49-F238E27FC236}">
                  <a16:creationId xmlns:a16="http://schemas.microsoft.com/office/drawing/2014/main" id="{09D50FD7-DAC8-4ED7-AC0F-57177F9B488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Maturity</a:t>
              </a:r>
            </a:p>
          </p:txBody>
        </p:sp>
      </p:grpSp>
      <p:grpSp>
        <p:nvGrpSpPr>
          <p:cNvPr id="8" name="Group 7">
            <a:extLst>
              <a:ext uri="{FF2B5EF4-FFF2-40B4-BE49-F238E27FC236}">
                <a16:creationId xmlns:a16="http://schemas.microsoft.com/office/drawing/2014/main" id="{66E16C07-46E7-468A-BC6E-FF52C9427844}"/>
              </a:ext>
            </a:extLst>
          </p:cNvPr>
          <p:cNvGrpSpPr>
            <a:grpSpLocks noChangeAspect="1"/>
          </p:cNvGrpSpPr>
          <p:nvPr/>
        </p:nvGrpSpPr>
        <p:grpSpPr>
          <a:xfrm>
            <a:off x="1826947" y="3422959"/>
            <a:ext cx="6669322" cy="1882938"/>
            <a:chOff x="3275331" y="8966109"/>
            <a:chExt cx="14620784" cy="4127860"/>
          </a:xfrm>
        </p:grpSpPr>
        <p:sp>
          <p:nvSpPr>
            <p:cNvPr id="11" name="Flowchart: Manual Input 10">
              <a:extLst>
                <a:ext uri="{FF2B5EF4-FFF2-40B4-BE49-F238E27FC236}">
                  <a16:creationId xmlns:a16="http://schemas.microsoft.com/office/drawing/2014/main" id="{97A78DF4-71BA-490F-9E94-BA57A6781280}"/>
                </a:ext>
              </a:extLst>
            </p:cNvPr>
            <p:cNvSpPr/>
            <p:nvPr/>
          </p:nvSpPr>
          <p:spPr>
            <a:xfrm>
              <a:off x="14423172" y="8966109"/>
              <a:ext cx="3472943" cy="4127860"/>
            </a:xfrm>
            <a:prstGeom prst="flowChartManualInput">
              <a:avLst/>
            </a:prstGeom>
            <a:solidFill>
              <a:srgbClr val="8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5</a:t>
              </a:r>
            </a:p>
          </p:txBody>
        </p:sp>
        <p:sp>
          <p:nvSpPr>
            <p:cNvPr id="15" name="Flowchart: Manual Input 14">
              <a:extLst>
                <a:ext uri="{FF2B5EF4-FFF2-40B4-BE49-F238E27FC236}">
                  <a16:creationId xmlns:a16="http://schemas.microsoft.com/office/drawing/2014/main" id="{4B4DCCEC-046D-400C-AE69-8F2D64A1318C}"/>
                </a:ext>
              </a:extLst>
            </p:cNvPr>
            <p:cNvSpPr/>
            <p:nvPr/>
          </p:nvSpPr>
          <p:spPr>
            <a:xfrm>
              <a:off x="11061662" y="9868226"/>
              <a:ext cx="3048193" cy="3225743"/>
            </a:xfrm>
            <a:prstGeom prst="flowChartManualInput">
              <a:avLst/>
            </a:prstGeom>
            <a:solidFill>
              <a:srgbClr val="72FF1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4</a:t>
              </a:r>
            </a:p>
          </p:txBody>
        </p:sp>
        <p:sp>
          <p:nvSpPr>
            <p:cNvPr id="16" name="Flowchart: Manual Input 15">
              <a:extLst>
                <a:ext uri="{FF2B5EF4-FFF2-40B4-BE49-F238E27FC236}">
                  <a16:creationId xmlns:a16="http://schemas.microsoft.com/office/drawing/2014/main" id="{14B1478E-80E9-4E1F-B862-32D71270790C}"/>
                </a:ext>
              </a:extLst>
            </p:cNvPr>
            <p:cNvSpPr/>
            <p:nvPr/>
          </p:nvSpPr>
          <p:spPr>
            <a:xfrm>
              <a:off x="8222228" y="10559075"/>
              <a:ext cx="2526116" cy="2534894"/>
            </a:xfrm>
            <a:prstGeom prst="flowChartManualInpu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3</a:t>
              </a:r>
            </a:p>
          </p:txBody>
        </p:sp>
        <p:sp>
          <p:nvSpPr>
            <p:cNvPr id="17" name="Flowchart: Manual Input 16">
              <a:extLst>
                <a:ext uri="{FF2B5EF4-FFF2-40B4-BE49-F238E27FC236}">
                  <a16:creationId xmlns:a16="http://schemas.microsoft.com/office/drawing/2014/main" id="{B44981CE-D03E-47AF-8A73-18707FF0F4F6}"/>
                </a:ext>
              </a:extLst>
            </p:cNvPr>
            <p:cNvSpPr/>
            <p:nvPr/>
          </p:nvSpPr>
          <p:spPr>
            <a:xfrm>
              <a:off x="5646929" y="11113150"/>
              <a:ext cx="2261980" cy="1980818"/>
            </a:xfrm>
            <a:prstGeom prst="flowChartManualInpu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2</a:t>
              </a:r>
            </a:p>
          </p:txBody>
        </p:sp>
        <p:sp>
          <p:nvSpPr>
            <p:cNvPr id="18" name="Flowchart: Manual Input 17">
              <a:extLst>
                <a:ext uri="{FF2B5EF4-FFF2-40B4-BE49-F238E27FC236}">
                  <a16:creationId xmlns:a16="http://schemas.microsoft.com/office/drawing/2014/main" id="{2F57F266-987B-4418-B880-BD502978A640}"/>
                </a:ext>
              </a:extLst>
            </p:cNvPr>
            <p:cNvSpPr/>
            <p:nvPr/>
          </p:nvSpPr>
          <p:spPr>
            <a:xfrm>
              <a:off x="3500845" y="11556410"/>
              <a:ext cx="1832766" cy="1537557"/>
            </a:xfrm>
            <a:prstGeom prst="flowChartManualInpu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1</a:t>
              </a:r>
            </a:p>
          </p:txBody>
        </p:sp>
        <p:pic>
          <p:nvPicPr>
            <p:cNvPr id="3" name="Graphic 2" descr="Cycling with solid fill">
              <a:extLst>
                <a:ext uri="{FF2B5EF4-FFF2-40B4-BE49-F238E27FC236}">
                  <a16:creationId xmlns:a16="http://schemas.microsoft.com/office/drawing/2014/main" id="{3080332B-1296-4155-9C2C-EF6D1BD90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06373">
              <a:off x="3275331" y="9660922"/>
              <a:ext cx="2199029" cy="2199029"/>
            </a:xfrm>
            <a:prstGeom prst="rect">
              <a:avLst/>
            </a:prstGeom>
          </p:spPr>
        </p:pic>
      </p:grpSp>
      <p:grpSp>
        <p:nvGrpSpPr>
          <p:cNvPr id="19" name="Group 18">
            <a:extLst>
              <a:ext uri="{FF2B5EF4-FFF2-40B4-BE49-F238E27FC236}">
                <a16:creationId xmlns:a16="http://schemas.microsoft.com/office/drawing/2014/main" id="{E2E086C9-728A-4046-A4D0-26606236C781}"/>
              </a:ext>
            </a:extLst>
          </p:cNvPr>
          <p:cNvGrpSpPr>
            <a:grpSpLocks noChangeAspect="1"/>
          </p:cNvGrpSpPr>
          <p:nvPr/>
        </p:nvGrpSpPr>
        <p:grpSpPr>
          <a:xfrm>
            <a:off x="1996083" y="6502733"/>
            <a:ext cx="6500186" cy="1863936"/>
            <a:chOff x="3500845" y="8966109"/>
            <a:chExt cx="14395270" cy="4127860"/>
          </a:xfrm>
        </p:grpSpPr>
        <p:sp>
          <p:nvSpPr>
            <p:cNvPr id="21" name="Flowchart: Manual Input 20">
              <a:extLst>
                <a:ext uri="{FF2B5EF4-FFF2-40B4-BE49-F238E27FC236}">
                  <a16:creationId xmlns:a16="http://schemas.microsoft.com/office/drawing/2014/main" id="{426FE2EA-5774-46E0-9EFF-97044149797A}"/>
                </a:ext>
              </a:extLst>
            </p:cNvPr>
            <p:cNvSpPr/>
            <p:nvPr/>
          </p:nvSpPr>
          <p:spPr>
            <a:xfrm>
              <a:off x="14423172" y="8966109"/>
              <a:ext cx="3472943" cy="4127860"/>
            </a:xfrm>
            <a:prstGeom prst="flowChartManualInput">
              <a:avLst/>
            </a:prstGeom>
            <a:solidFill>
              <a:srgbClr val="8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5</a:t>
              </a:r>
            </a:p>
          </p:txBody>
        </p:sp>
        <p:sp>
          <p:nvSpPr>
            <p:cNvPr id="22" name="Flowchart: Manual Input 21">
              <a:extLst>
                <a:ext uri="{FF2B5EF4-FFF2-40B4-BE49-F238E27FC236}">
                  <a16:creationId xmlns:a16="http://schemas.microsoft.com/office/drawing/2014/main" id="{450E8FB7-8550-4D93-87D0-E170DE07F350}"/>
                </a:ext>
              </a:extLst>
            </p:cNvPr>
            <p:cNvSpPr/>
            <p:nvPr/>
          </p:nvSpPr>
          <p:spPr>
            <a:xfrm>
              <a:off x="11061662" y="9868226"/>
              <a:ext cx="3048193" cy="3225743"/>
            </a:xfrm>
            <a:prstGeom prst="flowChartManualInput">
              <a:avLst/>
            </a:prstGeom>
            <a:solidFill>
              <a:srgbClr val="72FF1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4</a:t>
              </a:r>
            </a:p>
          </p:txBody>
        </p:sp>
        <p:sp>
          <p:nvSpPr>
            <p:cNvPr id="23" name="Flowchart: Manual Input 22">
              <a:extLst>
                <a:ext uri="{FF2B5EF4-FFF2-40B4-BE49-F238E27FC236}">
                  <a16:creationId xmlns:a16="http://schemas.microsoft.com/office/drawing/2014/main" id="{602B8C10-0116-4587-B523-0E85A3D022A6}"/>
                </a:ext>
              </a:extLst>
            </p:cNvPr>
            <p:cNvSpPr/>
            <p:nvPr/>
          </p:nvSpPr>
          <p:spPr>
            <a:xfrm>
              <a:off x="8222228" y="10559075"/>
              <a:ext cx="2526116" cy="2534894"/>
            </a:xfrm>
            <a:prstGeom prst="flowChartManualInpu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3</a:t>
              </a:r>
            </a:p>
          </p:txBody>
        </p:sp>
        <p:sp>
          <p:nvSpPr>
            <p:cNvPr id="24" name="Flowchart: Manual Input 23">
              <a:extLst>
                <a:ext uri="{FF2B5EF4-FFF2-40B4-BE49-F238E27FC236}">
                  <a16:creationId xmlns:a16="http://schemas.microsoft.com/office/drawing/2014/main" id="{FD9C3837-D977-4EE6-A99D-368BC5F663B4}"/>
                </a:ext>
              </a:extLst>
            </p:cNvPr>
            <p:cNvSpPr/>
            <p:nvPr/>
          </p:nvSpPr>
          <p:spPr>
            <a:xfrm>
              <a:off x="5646929" y="11113150"/>
              <a:ext cx="2261980" cy="1980818"/>
            </a:xfrm>
            <a:prstGeom prst="flowChartManualInpu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2</a:t>
              </a:r>
            </a:p>
          </p:txBody>
        </p:sp>
        <p:sp>
          <p:nvSpPr>
            <p:cNvPr id="25" name="Flowchart: Manual Input 24">
              <a:extLst>
                <a:ext uri="{FF2B5EF4-FFF2-40B4-BE49-F238E27FC236}">
                  <a16:creationId xmlns:a16="http://schemas.microsoft.com/office/drawing/2014/main" id="{2FB78F31-3818-4BB3-B36E-BDFB519E466A}"/>
                </a:ext>
              </a:extLst>
            </p:cNvPr>
            <p:cNvSpPr/>
            <p:nvPr/>
          </p:nvSpPr>
          <p:spPr>
            <a:xfrm>
              <a:off x="3500845" y="11556410"/>
              <a:ext cx="1832766" cy="1537557"/>
            </a:xfrm>
            <a:prstGeom prst="flowChartManualInpu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1</a:t>
              </a:r>
            </a:p>
          </p:txBody>
        </p:sp>
        <p:pic>
          <p:nvPicPr>
            <p:cNvPr id="26" name="Graphic 25" descr="Cycling with solid fill">
              <a:extLst>
                <a:ext uri="{FF2B5EF4-FFF2-40B4-BE49-F238E27FC236}">
                  <a16:creationId xmlns:a16="http://schemas.microsoft.com/office/drawing/2014/main" id="{F064D776-C296-4211-B4DB-3E27F0E843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06373">
              <a:off x="5496077" y="9319972"/>
              <a:ext cx="2199029" cy="2199029"/>
            </a:xfrm>
            <a:prstGeom prst="rect">
              <a:avLst/>
            </a:prstGeom>
          </p:spPr>
        </p:pic>
      </p:grpSp>
      <p:grpSp>
        <p:nvGrpSpPr>
          <p:cNvPr id="27" name="Group 26">
            <a:extLst>
              <a:ext uri="{FF2B5EF4-FFF2-40B4-BE49-F238E27FC236}">
                <a16:creationId xmlns:a16="http://schemas.microsoft.com/office/drawing/2014/main" id="{2D5B03A0-96B0-43C7-A437-ED1AB1CB7EC3}"/>
              </a:ext>
            </a:extLst>
          </p:cNvPr>
          <p:cNvGrpSpPr>
            <a:grpSpLocks noChangeAspect="1"/>
          </p:cNvGrpSpPr>
          <p:nvPr/>
        </p:nvGrpSpPr>
        <p:grpSpPr>
          <a:xfrm>
            <a:off x="1923538" y="9645369"/>
            <a:ext cx="6572731" cy="1974868"/>
            <a:chOff x="3500845" y="8768710"/>
            <a:chExt cx="14395270" cy="4325259"/>
          </a:xfrm>
        </p:grpSpPr>
        <p:sp>
          <p:nvSpPr>
            <p:cNvPr id="28" name="Flowchart: Manual Input 27">
              <a:extLst>
                <a:ext uri="{FF2B5EF4-FFF2-40B4-BE49-F238E27FC236}">
                  <a16:creationId xmlns:a16="http://schemas.microsoft.com/office/drawing/2014/main" id="{DF1356C8-D85F-49D6-8B13-D3D2349CCBB2}"/>
                </a:ext>
              </a:extLst>
            </p:cNvPr>
            <p:cNvSpPr/>
            <p:nvPr/>
          </p:nvSpPr>
          <p:spPr>
            <a:xfrm>
              <a:off x="14423172" y="8966109"/>
              <a:ext cx="3472943" cy="4127860"/>
            </a:xfrm>
            <a:prstGeom prst="flowChartManualInput">
              <a:avLst/>
            </a:prstGeom>
            <a:solidFill>
              <a:srgbClr val="8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5</a:t>
              </a:r>
            </a:p>
          </p:txBody>
        </p:sp>
        <p:sp>
          <p:nvSpPr>
            <p:cNvPr id="29" name="Flowchart: Manual Input 28">
              <a:extLst>
                <a:ext uri="{FF2B5EF4-FFF2-40B4-BE49-F238E27FC236}">
                  <a16:creationId xmlns:a16="http://schemas.microsoft.com/office/drawing/2014/main" id="{B6CA2013-1E20-4DCC-9425-6605F184EFA3}"/>
                </a:ext>
              </a:extLst>
            </p:cNvPr>
            <p:cNvSpPr/>
            <p:nvPr/>
          </p:nvSpPr>
          <p:spPr>
            <a:xfrm>
              <a:off x="11061662" y="9868226"/>
              <a:ext cx="3048193" cy="3225743"/>
            </a:xfrm>
            <a:prstGeom prst="flowChartManualInput">
              <a:avLst/>
            </a:prstGeom>
            <a:solidFill>
              <a:srgbClr val="72FF1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4</a:t>
              </a:r>
            </a:p>
          </p:txBody>
        </p:sp>
        <p:sp>
          <p:nvSpPr>
            <p:cNvPr id="30" name="Flowchart: Manual Input 29">
              <a:extLst>
                <a:ext uri="{FF2B5EF4-FFF2-40B4-BE49-F238E27FC236}">
                  <a16:creationId xmlns:a16="http://schemas.microsoft.com/office/drawing/2014/main" id="{B641DC34-9561-4458-9FC1-26B995818EE4}"/>
                </a:ext>
              </a:extLst>
            </p:cNvPr>
            <p:cNvSpPr/>
            <p:nvPr/>
          </p:nvSpPr>
          <p:spPr>
            <a:xfrm>
              <a:off x="8222228" y="10559075"/>
              <a:ext cx="2526116" cy="2534894"/>
            </a:xfrm>
            <a:prstGeom prst="flowChartManualInpu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3</a:t>
              </a:r>
            </a:p>
          </p:txBody>
        </p:sp>
        <p:sp>
          <p:nvSpPr>
            <p:cNvPr id="31" name="Flowchart: Manual Input 30">
              <a:extLst>
                <a:ext uri="{FF2B5EF4-FFF2-40B4-BE49-F238E27FC236}">
                  <a16:creationId xmlns:a16="http://schemas.microsoft.com/office/drawing/2014/main" id="{D47364EC-22B7-49EE-9729-55E1C8BAF120}"/>
                </a:ext>
              </a:extLst>
            </p:cNvPr>
            <p:cNvSpPr/>
            <p:nvPr/>
          </p:nvSpPr>
          <p:spPr>
            <a:xfrm>
              <a:off x="5646929" y="11113150"/>
              <a:ext cx="2261980" cy="1980818"/>
            </a:xfrm>
            <a:prstGeom prst="flowChartManualInpu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2</a:t>
              </a:r>
            </a:p>
          </p:txBody>
        </p:sp>
        <p:sp>
          <p:nvSpPr>
            <p:cNvPr id="32" name="Flowchart: Manual Input 31">
              <a:extLst>
                <a:ext uri="{FF2B5EF4-FFF2-40B4-BE49-F238E27FC236}">
                  <a16:creationId xmlns:a16="http://schemas.microsoft.com/office/drawing/2014/main" id="{C5AF92F0-533E-4003-B8F7-D63F4F3EA483}"/>
                </a:ext>
              </a:extLst>
            </p:cNvPr>
            <p:cNvSpPr/>
            <p:nvPr/>
          </p:nvSpPr>
          <p:spPr>
            <a:xfrm>
              <a:off x="3500845" y="11556410"/>
              <a:ext cx="1832766" cy="1537557"/>
            </a:xfrm>
            <a:prstGeom prst="flowChartManualInpu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1</a:t>
              </a:r>
            </a:p>
          </p:txBody>
        </p:sp>
        <p:pic>
          <p:nvPicPr>
            <p:cNvPr id="33" name="Graphic 32" descr="Cycling with solid fill">
              <a:extLst>
                <a:ext uri="{FF2B5EF4-FFF2-40B4-BE49-F238E27FC236}">
                  <a16:creationId xmlns:a16="http://schemas.microsoft.com/office/drawing/2014/main" id="{77E069DE-6DBD-42C4-88C1-3180FA09B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06373">
              <a:off x="8295582" y="8768710"/>
              <a:ext cx="2199029" cy="2199029"/>
            </a:xfrm>
            <a:prstGeom prst="rect">
              <a:avLst/>
            </a:prstGeom>
          </p:spPr>
        </p:pic>
      </p:grpSp>
      <p:grpSp>
        <p:nvGrpSpPr>
          <p:cNvPr id="34" name="Group 33">
            <a:extLst>
              <a:ext uri="{FF2B5EF4-FFF2-40B4-BE49-F238E27FC236}">
                <a16:creationId xmlns:a16="http://schemas.microsoft.com/office/drawing/2014/main" id="{3F141ABF-701D-45FB-AE31-8A98E892451E}"/>
              </a:ext>
            </a:extLst>
          </p:cNvPr>
          <p:cNvGrpSpPr>
            <a:grpSpLocks noChangeAspect="1"/>
          </p:cNvGrpSpPr>
          <p:nvPr/>
        </p:nvGrpSpPr>
        <p:grpSpPr>
          <a:xfrm>
            <a:off x="1697521" y="12508945"/>
            <a:ext cx="6767573" cy="2310489"/>
            <a:chOff x="3500845" y="8179341"/>
            <a:chExt cx="14395270" cy="4914628"/>
          </a:xfrm>
        </p:grpSpPr>
        <p:sp>
          <p:nvSpPr>
            <p:cNvPr id="35" name="Flowchart: Manual Input 34">
              <a:extLst>
                <a:ext uri="{FF2B5EF4-FFF2-40B4-BE49-F238E27FC236}">
                  <a16:creationId xmlns:a16="http://schemas.microsoft.com/office/drawing/2014/main" id="{01E63F0F-302E-489E-AE60-9154D37EA357}"/>
                </a:ext>
              </a:extLst>
            </p:cNvPr>
            <p:cNvSpPr/>
            <p:nvPr/>
          </p:nvSpPr>
          <p:spPr>
            <a:xfrm>
              <a:off x="14423172" y="8966109"/>
              <a:ext cx="3472943" cy="4127860"/>
            </a:xfrm>
            <a:prstGeom prst="flowChartManualInput">
              <a:avLst/>
            </a:prstGeom>
            <a:solidFill>
              <a:srgbClr val="8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5</a:t>
              </a:r>
            </a:p>
          </p:txBody>
        </p:sp>
        <p:sp>
          <p:nvSpPr>
            <p:cNvPr id="36" name="Flowchart: Manual Input 35">
              <a:extLst>
                <a:ext uri="{FF2B5EF4-FFF2-40B4-BE49-F238E27FC236}">
                  <a16:creationId xmlns:a16="http://schemas.microsoft.com/office/drawing/2014/main" id="{D30E80C0-3088-4A21-BD1E-C7F7690718A5}"/>
                </a:ext>
              </a:extLst>
            </p:cNvPr>
            <p:cNvSpPr/>
            <p:nvPr/>
          </p:nvSpPr>
          <p:spPr>
            <a:xfrm>
              <a:off x="11061662" y="9868226"/>
              <a:ext cx="3048193" cy="3225743"/>
            </a:xfrm>
            <a:prstGeom prst="flowChartManualInput">
              <a:avLst/>
            </a:prstGeom>
            <a:solidFill>
              <a:srgbClr val="72FF1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4</a:t>
              </a:r>
            </a:p>
          </p:txBody>
        </p:sp>
        <p:sp>
          <p:nvSpPr>
            <p:cNvPr id="37" name="Flowchart: Manual Input 36">
              <a:extLst>
                <a:ext uri="{FF2B5EF4-FFF2-40B4-BE49-F238E27FC236}">
                  <a16:creationId xmlns:a16="http://schemas.microsoft.com/office/drawing/2014/main" id="{D97F42ED-CF50-4CD5-A91E-69AF00603332}"/>
                </a:ext>
              </a:extLst>
            </p:cNvPr>
            <p:cNvSpPr/>
            <p:nvPr/>
          </p:nvSpPr>
          <p:spPr>
            <a:xfrm>
              <a:off x="8222228" y="10559075"/>
              <a:ext cx="2526116" cy="2534894"/>
            </a:xfrm>
            <a:prstGeom prst="flowChartManualInpu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3</a:t>
              </a:r>
            </a:p>
          </p:txBody>
        </p:sp>
        <p:sp>
          <p:nvSpPr>
            <p:cNvPr id="38" name="Flowchart: Manual Input 37">
              <a:extLst>
                <a:ext uri="{FF2B5EF4-FFF2-40B4-BE49-F238E27FC236}">
                  <a16:creationId xmlns:a16="http://schemas.microsoft.com/office/drawing/2014/main" id="{F5B17C5C-C0B6-4E0C-8FEB-D39E7B21DEF7}"/>
                </a:ext>
              </a:extLst>
            </p:cNvPr>
            <p:cNvSpPr/>
            <p:nvPr/>
          </p:nvSpPr>
          <p:spPr>
            <a:xfrm>
              <a:off x="5646929" y="11113150"/>
              <a:ext cx="2261980" cy="1980818"/>
            </a:xfrm>
            <a:prstGeom prst="flowChartManualInpu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2</a:t>
              </a:r>
            </a:p>
          </p:txBody>
        </p:sp>
        <p:sp>
          <p:nvSpPr>
            <p:cNvPr id="39" name="Flowchart: Manual Input 38">
              <a:extLst>
                <a:ext uri="{FF2B5EF4-FFF2-40B4-BE49-F238E27FC236}">
                  <a16:creationId xmlns:a16="http://schemas.microsoft.com/office/drawing/2014/main" id="{CCA251D2-D72E-45B6-9839-29E101178C0B}"/>
                </a:ext>
              </a:extLst>
            </p:cNvPr>
            <p:cNvSpPr/>
            <p:nvPr/>
          </p:nvSpPr>
          <p:spPr>
            <a:xfrm>
              <a:off x="3500845" y="11556410"/>
              <a:ext cx="1832766" cy="1537557"/>
            </a:xfrm>
            <a:prstGeom prst="flowChartManualInpu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1</a:t>
              </a:r>
            </a:p>
          </p:txBody>
        </p:sp>
        <p:pic>
          <p:nvPicPr>
            <p:cNvPr id="40" name="Graphic 39" descr="Cycling with solid fill">
              <a:extLst>
                <a:ext uri="{FF2B5EF4-FFF2-40B4-BE49-F238E27FC236}">
                  <a16:creationId xmlns:a16="http://schemas.microsoft.com/office/drawing/2014/main" id="{29EF90FE-DE54-4360-A069-CA0D98B4C4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06373">
              <a:off x="11510767" y="8179341"/>
              <a:ext cx="2199029" cy="2199029"/>
            </a:xfrm>
            <a:prstGeom prst="rect">
              <a:avLst/>
            </a:prstGeom>
          </p:spPr>
        </p:pic>
      </p:grpSp>
      <p:grpSp>
        <p:nvGrpSpPr>
          <p:cNvPr id="41" name="Group 40">
            <a:extLst>
              <a:ext uri="{FF2B5EF4-FFF2-40B4-BE49-F238E27FC236}">
                <a16:creationId xmlns:a16="http://schemas.microsoft.com/office/drawing/2014/main" id="{58026A77-6E3D-42F4-8500-8FFD132853E0}"/>
              </a:ext>
            </a:extLst>
          </p:cNvPr>
          <p:cNvGrpSpPr>
            <a:grpSpLocks noChangeAspect="1"/>
          </p:cNvGrpSpPr>
          <p:nvPr/>
        </p:nvGrpSpPr>
        <p:grpSpPr>
          <a:xfrm>
            <a:off x="1697520" y="15567740"/>
            <a:ext cx="6767573" cy="2715925"/>
            <a:chOff x="3500845" y="7316937"/>
            <a:chExt cx="14395270" cy="5777032"/>
          </a:xfrm>
        </p:grpSpPr>
        <p:sp>
          <p:nvSpPr>
            <p:cNvPr id="42" name="Flowchart: Manual Input 41">
              <a:extLst>
                <a:ext uri="{FF2B5EF4-FFF2-40B4-BE49-F238E27FC236}">
                  <a16:creationId xmlns:a16="http://schemas.microsoft.com/office/drawing/2014/main" id="{A6D6DFCC-5AA5-41E5-9C84-43E6C7F5FB73}"/>
                </a:ext>
              </a:extLst>
            </p:cNvPr>
            <p:cNvSpPr/>
            <p:nvPr/>
          </p:nvSpPr>
          <p:spPr>
            <a:xfrm>
              <a:off x="14423172" y="8966109"/>
              <a:ext cx="3472943" cy="4127860"/>
            </a:xfrm>
            <a:prstGeom prst="flowChartManualInput">
              <a:avLst/>
            </a:prstGeom>
            <a:solidFill>
              <a:srgbClr val="8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5</a:t>
              </a:r>
            </a:p>
          </p:txBody>
        </p:sp>
        <p:sp>
          <p:nvSpPr>
            <p:cNvPr id="43" name="Flowchart: Manual Input 42">
              <a:extLst>
                <a:ext uri="{FF2B5EF4-FFF2-40B4-BE49-F238E27FC236}">
                  <a16:creationId xmlns:a16="http://schemas.microsoft.com/office/drawing/2014/main" id="{22E8D36E-FED8-4E92-BD2B-B9D46382F260}"/>
                </a:ext>
              </a:extLst>
            </p:cNvPr>
            <p:cNvSpPr/>
            <p:nvPr/>
          </p:nvSpPr>
          <p:spPr>
            <a:xfrm>
              <a:off x="11061662" y="9868226"/>
              <a:ext cx="3048193" cy="3225743"/>
            </a:xfrm>
            <a:prstGeom prst="flowChartManualInput">
              <a:avLst/>
            </a:prstGeom>
            <a:solidFill>
              <a:srgbClr val="72FF1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4</a:t>
              </a:r>
            </a:p>
          </p:txBody>
        </p:sp>
        <p:sp>
          <p:nvSpPr>
            <p:cNvPr id="44" name="Flowchart: Manual Input 43">
              <a:extLst>
                <a:ext uri="{FF2B5EF4-FFF2-40B4-BE49-F238E27FC236}">
                  <a16:creationId xmlns:a16="http://schemas.microsoft.com/office/drawing/2014/main" id="{2F0E6AC8-FBCB-4FF5-8B9C-573AD93C6E29}"/>
                </a:ext>
              </a:extLst>
            </p:cNvPr>
            <p:cNvSpPr/>
            <p:nvPr/>
          </p:nvSpPr>
          <p:spPr>
            <a:xfrm>
              <a:off x="8222228" y="10559075"/>
              <a:ext cx="2526116" cy="2534894"/>
            </a:xfrm>
            <a:prstGeom prst="flowChartManualInpu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3</a:t>
              </a:r>
            </a:p>
          </p:txBody>
        </p:sp>
        <p:sp>
          <p:nvSpPr>
            <p:cNvPr id="45" name="Flowchart: Manual Input 44">
              <a:extLst>
                <a:ext uri="{FF2B5EF4-FFF2-40B4-BE49-F238E27FC236}">
                  <a16:creationId xmlns:a16="http://schemas.microsoft.com/office/drawing/2014/main" id="{C694CFAF-18AF-47AE-BE46-811485F7F577}"/>
                </a:ext>
              </a:extLst>
            </p:cNvPr>
            <p:cNvSpPr/>
            <p:nvPr/>
          </p:nvSpPr>
          <p:spPr>
            <a:xfrm>
              <a:off x="5646929" y="11113150"/>
              <a:ext cx="2261980" cy="1980818"/>
            </a:xfrm>
            <a:prstGeom prst="flowChartManualInput">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2</a:t>
              </a:r>
            </a:p>
          </p:txBody>
        </p:sp>
        <p:sp>
          <p:nvSpPr>
            <p:cNvPr id="46" name="Flowchart: Manual Input 45">
              <a:extLst>
                <a:ext uri="{FF2B5EF4-FFF2-40B4-BE49-F238E27FC236}">
                  <a16:creationId xmlns:a16="http://schemas.microsoft.com/office/drawing/2014/main" id="{35B1C918-6F1B-4EAB-A62B-F63226070179}"/>
                </a:ext>
              </a:extLst>
            </p:cNvPr>
            <p:cNvSpPr/>
            <p:nvPr/>
          </p:nvSpPr>
          <p:spPr>
            <a:xfrm>
              <a:off x="3500845" y="11556410"/>
              <a:ext cx="1832766" cy="1537557"/>
            </a:xfrm>
            <a:prstGeom prst="flowChartManualInpu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latin typeface="Arial Nova" panose="020B0504020202020204" pitchFamily="34" charset="0"/>
                </a:rPr>
                <a:t>1</a:t>
              </a:r>
            </a:p>
          </p:txBody>
        </p:sp>
        <p:pic>
          <p:nvPicPr>
            <p:cNvPr id="47" name="Graphic 46" descr="Cycling with solid fill">
              <a:extLst>
                <a:ext uri="{FF2B5EF4-FFF2-40B4-BE49-F238E27FC236}">
                  <a16:creationId xmlns:a16="http://schemas.microsoft.com/office/drawing/2014/main" id="{C52537F2-F753-4709-A0AC-BE57D8DEE6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06373">
              <a:off x="15060126" y="7316937"/>
              <a:ext cx="2199029" cy="2199029"/>
            </a:xfrm>
            <a:prstGeom prst="rect">
              <a:avLst/>
            </a:prstGeom>
          </p:spPr>
        </p:pic>
      </p:grpSp>
      <p:grpSp>
        <p:nvGrpSpPr>
          <p:cNvPr id="10" name="Group 9">
            <a:extLst>
              <a:ext uri="{FF2B5EF4-FFF2-40B4-BE49-F238E27FC236}">
                <a16:creationId xmlns:a16="http://schemas.microsoft.com/office/drawing/2014/main" id="{6E0DCC95-817B-4248-8F15-85D5129BD326}"/>
              </a:ext>
            </a:extLst>
          </p:cNvPr>
          <p:cNvGrpSpPr/>
          <p:nvPr/>
        </p:nvGrpSpPr>
        <p:grpSpPr>
          <a:xfrm>
            <a:off x="11359447" y="3148724"/>
            <a:ext cx="1227407" cy="2001743"/>
            <a:chOff x="11181805" y="1619794"/>
            <a:chExt cx="1227407" cy="2001743"/>
          </a:xfrm>
        </p:grpSpPr>
        <p:sp>
          <p:nvSpPr>
            <p:cNvPr id="2" name="Rectangle 1">
              <a:extLst>
                <a:ext uri="{FF2B5EF4-FFF2-40B4-BE49-F238E27FC236}">
                  <a16:creationId xmlns:a16="http://schemas.microsoft.com/office/drawing/2014/main" id="{C7E96E56-2179-4397-8859-3728E79B5E90}"/>
                </a:ext>
              </a:extLst>
            </p:cNvPr>
            <p:cNvSpPr/>
            <p:nvPr/>
          </p:nvSpPr>
          <p:spPr>
            <a:xfrm>
              <a:off x="11181805" y="2397537"/>
              <a:ext cx="1224000" cy="1224000"/>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B2254D-531E-4A59-BE44-22937B35A4F7}"/>
                </a:ext>
              </a:extLst>
            </p:cNvPr>
            <p:cNvSpPr txBox="1"/>
            <p:nvPr/>
          </p:nvSpPr>
          <p:spPr>
            <a:xfrm>
              <a:off x="11185212" y="1619794"/>
              <a:ext cx="1224000" cy="830997"/>
            </a:xfrm>
            <a:prstGeom prst="rect">
              <a:avLst/>
            </a:prstGeom>
            <a:noFill/>
          </p:spPr>
          <p:txBody>
            <a:bodyPr wrap="square" rtlCol="0">
              <a:spAutoFit/>
            </a:bodyPr>
            <a:lstStyle/>
            <a:p>
              <a:pPr algn="ctr"/>
              <a:r>
                <a:rPr lang="fr-FR" sz="4800" b="1" dirty="0">
                  <a:latin typeface="Abadi" panose="020B0604020104020204" pitchFamily="34" charset="0"/>
                </a:rPr>
                <a:t>M1</a:t>
              </a:r>
              <a:endParaRPr lang="en-US" sz="4800" b="1" dirty="0">
                <a:latin typeface="Abadi" panose="020B0604020104020204" pitchFamily="34" charset="0"/>
              </a:endParaRPr>
            </a:p>
          </p:txBody>
        </p:sp>
      </p:grpSp>
      <p:grpSp>
        <p:nvGrpSpPr>
          <p:cNvPr id="49" name="Group 48">
            <a:extLst>
              <a:ext uri="{FF2B5EF4-FFF2-40B4-BE49-F238E27FC236}">
                <a16:creationId xmlns:a16="http://schemas.microsoft.com/office/drawing/2014/main" id="{EC708F56-C5EF-48EB-A337-94198AC4F1CB}"/>
              </a:ext>
            </a:extLst>
          </p:cNvPr>
          <p:cNvGrpSpPr/>
          <p:nvPr/>
        </p:nvGrpSpPr>
        <p:grpSpPr>
          <a:xfrm>
            <a:off x="11359447" y="6384312"/>
            <a:ext cx="1227407" cy="2001743"/>
            <a:chOff x="11181805" y="1619794"/>
            <a:chExt cx="1227407" cy="2001743"/>
          </a:xfrm>
        </p:grpSpPr>
        <p:sp>
          <p:nvSpPr>
            <p:cNvPr id="50" name="Rectangle 49">
              <a:extLst>
                <a:ext uri="{FF2B5EF4-FFF2-40B4-BE49-F238E27FC236}">
                  <a16:creationId xmlns:a16="http://schemas.microsoft.com/office/drawing/2014/main" id="{1D373547-37D4-4A1E-974F-3D626306BA18}"/>
                </a:ext>
              </a:extLst>
            </p:cNvPr>
            <p:cNvSpPr/>
            <p:nvPr/>
          </p:nvSpPr>
          <p:spPr>
            <a:xfrm>
              <a:off x="11181805" y="2397537"/>
              <a:ext cx="1224000" cy="1224000"/>
            </a:xfrm>
            <a:prstGeom prst="rect">
              <a:avLst/>
            </a:prstGeom>
            <a:solidFill>
              <a:srgbClr val="FFF1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A83F22B-E6B1-45A8-B042-2567E0A21752}"/>
                </a:ext>
              </a:extLst>
            </p:cNvPr>
            <p:cNvSpPr txBox="1"/>
            <p:nvPr/>
          </p:nvSpPr>
          <p:spPr>
            <a:xfrm>
              <a:off x="11185212" y="1619794"/>
              <a:ext cx="1224000" cy="830997"/>
            </a:xfrm>
            <a:prstGeom prst="rect">
              <a:avLst/>
            </a:prstGeom>
            <a:noFill/>
          </p:spPr>
          <p:txBody>
            <a:bodyPr wrap="square" rtlCol="0">
              <a:spAutoFit/>
            </a:bodyPr>
            <a:lstStyle/>
            <a:p>
              <a:pPr algn="ctr"/>
              <a:r>
                <a:rPr lang="fr-FR" sz="4800" b="1" dirty="0">
                  <a:latin typeface="Abadi" panose="020B0604020104020204" pitchFamily="34" charset="0"/>
                </a:rPr>
                <a:t>M1</a:t>
              </a:r>
              <a:endParaRPr lang="en-US" sz="4800" b="1" dirty="0">
                <a:latin typeface="Abadi" panose="020B0604020104020204" pitchFamily="34" charset="0"/>
              </a:endParaRPr>
            </a:p>
          </p:txBody>
        </p:sp>
      </p:grpSp>
      <p:grpSp>
        <p:nvGrpSpPr>
          <p:cNvPr id="52" name="Group 51">
            <a:extLst>
              <a:ext uri="{FF2B5EF4-FFF2-40B4-BE49-F238E27FC236}">
                <a16:creationId xmlns:a16="http://schemas.microsoft.com/office/drawing/2014/main" id="{E9417BBC-2B44-489B-9EA1-A87CC43F7AF7}"/>
              </a:ext>
            </a:extLst>
          </p:cNvPr>
          <p:cNvGrpSpPr/>
          <p:nvPr/>
        </p:nvGrpSpPr>
        <p:grpSpPr>
          <a:xfrm>
            <a:off x="11359447" y="9619900"/>
            <a:ext cx="1227407" cy="2001743"/>
            <a:chOff x="11181805" y="1619794"/>
            <a:chExt cx="1227407" cy="2001743"/>
          </a:xfrm>
        </p:grpSpPr>
        <p:sp>
          <p:nvSpPr>
            <p:cNvPr id="53" name="Rectangle 52">
              <a:extLst>
                <a:ext uri="{FF2B5EF4-FFF2-40B4-BE49-F238E27FC236}">
                  <a16:creationId xmlns:a16="http://schemas.microsoft.com/office/drawing/2014/main" id="{908275E9-CCF9-4B15-884C-255EA54D33B8}"/>
                </a:ext>
              </a:extLst>
            </p:cNvPr>
            <p:cNvSpPr/>
            <p:nvPr/>
          </p:nvSpPr>
          <p:spPr>
            <a:xfrm>
              <a:off x="11181805" y="2397537"/>
              <a:ext cx="1224000" cy="1224000"/>
            </a:xfrm>
            <a:prstGeom prst="rect">
              <a:avLst/>
            </a:prstGeom>
            <a:solidFill>
              <a:srgbClr val="5FBE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04DF881-14F5-4B8B-9723-5BA884C398C4}"/>
                </a:ext>
              </a:extLst>
            </p:cNvPr>
            <p:cNvSpPr txBox="1"/>
            <p:nvPr/>
          </p:nvSpPr>
          <p:spPr>
            <a:xfrm>
              <a:off x="11185212" y="1619794"/>
              <a:ext cx="1224000" cy="830997"/>
            </a:xfrm>
            <a:prstGeom prst="rect">
              <a:avLst/>
            </a:prstGeom>
            <a:noFill/>
          </p:spPr>
          <p:txBody>
            <a:bodyPr wrap="square" rtlCol="0">
              <a:spAutoFit/>
            </a:bodyPr>
            <a:lstStyle/>
            <a:p>
              <a:pPr algn="ctr"/>
              <a:r>
                <a:rPr lang="fr-FR" sz="4800" b="1" dirty="0">
                  <a:latin typeface="Abadi" panose="020B0604020104020204" pitchFamily="34" charset="0"/>
                </a:rPr>
                <a:t>M1</a:t>
              </a:r>
              <a:endParaRPr lang="en-US" sz="4800" b="1" dirty="0">
                <a:latin typeface="Abadi" panose="020B0604020104020204" pitchFamily="34" charset="0"/>
              </a:endParaRPr>
            </a:p>
          </p:txBody>
        </p:sp>
      </p:grpSp>
      <p:grpSp>
        <p:nvGrpSpPr>
          <p:cNvPr id="55" name="Group 54">
            <a:extLst>
              <a:ext uri="{FF2B5EF4-FFF2-40B4-BE49-F238E27FC236}">
                <a16:creationId xmlns:a16="http://schemas.microsoft.com/office/drawing/2014/main" id="{E1C99762-DE06-49CA-80D2-BE3C8321DCEB}"/>
              </a:ext>
            </a:extLst>
          </p:cNvPr>
          <p:cNvGrpSpPr/>
          <p:nvPr/>
        </p:nvGrpSpPr>
        <p:grpSpPr>
          <a:xfrm>
            <a:off x="11359447" y="12855488"/>
            <a:ext cx="1227407" cy="2001743"/>
            <a:chOff x="11181805" y="1619794"/>
            <a:chExt cx="1227407" cy="2001743"/>
          </a:xfrm>
        </p:grpSpPr>
        <p:sp>
          <p:nvSpPr>
            <p:cNvPr id="56" name="Rectangle 55">
              <a:extLst>
                <a:ext uri="{FF2B5EF4-FFF2-40B4-BE49-F238E27FC236}">
                  <a16:creationId xmlns:a16="http://schemas.microsoft.com/office/drawing/2014/main" id="{A85D70DF-DB50-4FE8-A2D9-A81AA7BD1391}"/>
                </a:ext>
              </a:extLst>
            </p:cNvPr>
            <p:cNvSpPr/>
            <p:nvPr/>
          </p:nvSpPr>
          <p:spPr>
            <a:xfrm>
              <a:off x="11181805" y="2397537"/>
              <a:ext cx="1224000" cy="1224000"/>
            </a:xfrm>
            <a:prstGeom prst="rect">
              <a:avLst/>
            </a:prstGeom>
            <a:solidFill>
              <a:srgbClr val="0268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612B61E-FB96-44DF-BBFC-CF9586351801}"/>
                </a:ext>
              </a:extLst>
            </p:cNvPr>
            <p:cNvSpPr txBox="1"/>
            <p:nvPr/>
          </p:nvSpPr>
          <p:spPr>
            <a:xfrm>
              <a:off x="11185212" y="1619794"/>
              <a:ext cx="1224000" cy="830997"/>
            </a:xfrm>
            <a:prstGeom prst="rect">
              <a:avLst/>
            </a:prstGeom>
            <a:noFill/>
          </p:spPr>
          <p:txBody>
            <a:bodyPr wrap="square" rtlCol="0">
              <a:spAutoFit/>
            </a:bodyPr>
            <a:lstStyle/>
            <a:p>
              <a:pPr algn="ctr"/>
              <a:r>
                <a:rPr lang="fr-FR" sz="4800" b="1" dirty="0">
                  <a:latin typeface="Abadi" panose="020B0604020104020204" pitchFamily="34" charset="0"/>
                </a:rPr>
                <a:t>M1</a:t>
              </a:r>
              <a:endParaRPr lang="en-US" sz="4800" b="1" dirty="0">
                <a:latin typeface="Abadi" panose="020B0604020104020204" pitchFamily="34" charset="0"/>
              </a:endParaRPr>
            </a:p>
          </p:txBody>
        </p:sp>
      </p:grpSp>
      <p:grpSp>
        <p:nvGrpSpPr>
          <p:cNvPr id="58" name="Group 57">
            <a:extLst>
              <a:ext uri="{FF2B5EF4-FFF2-40B4-BE49-F238E27FC236}">
                <a16:creationId xmlns:a16="http://schemas.microsoft.com/office/drawing/2014/main" id="{1EDBE005-4968-493E-8FD8-B8CF1C7D625D}"/>
              </a:ext>
            </a:extLst>
          </p:cNvPr>
          <p:cNvGrpSpPr/>
          <p:nvPr/>
        </p:nvGrpSpPr>
        <p:grpSpPr>
          <a:xfrm>
            <a:off x="11359447" y="16091077"/>
            <a:ext cx="1227407" cy="2001743"/>
            <a:chOff x="11181805" y="1619794"/>
            <a:chExt cx="1227407" cy="2001743"/>
          </a:xfrm>
        </p:grpSpPr>
        <p:sp>
          <p:nvSpPr>
            <p:cNvPr id="59" name="Rectangle 58">
              <a:extLst>
                <a:ext uri="{FF2B5EF4-FFF2-40B4-BE49-F238E27FC236}">
                  <a16:creationId xmlns:a16="http://schemas.microsoft.com/office/drawing/2014/main" id="{90772687-6954-42BC-A253-EF8FA5AD7753}"/>
                </a:ext>
              </a:extLst>
            </p:cNvPr>
            <p:cNvSpPr/>
            <p:nvPr/>
          </p:nvSpPr>
          <p:spPr>
            <a:xfrm>
              <a:off x="11181805" y="2397537"/>
              <a:ext cx="1224000" cy="1224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42839A6-B5CD-4231-9ABE-496FEA04F7A5}"/>
                </a:ext>
              </a:extLst>
            </p:cNvPr>
            <p:cNvSpPr txBox="1"/>
            <p:nvPr/>
          </p:nvSpPr>
          <p:spPr>
            <a:xfrm>
              <a:off x="11185212" y="1619794"/>
              <a:ext cx="1224000" cy="830997"/>
            </a:xfrm>
            <a:prstGeom prst="rect">
              <a:avLst/>
            </a:prstGeom>
            <a:noFill/>
          </p:spPr>
          <p:txBody>
            <a:bodyPr wrap="square" rtlCol="0">
              <a:spAutoFit/>
            </a:bodyPr>
            <a:lstStyle/>
            <a:p>
              <a:pPr algn="ctr"/>
              <a:r>
                <a:rPr lang="fr-FR" sz="4800" b="1" dirty="0">
                  <a:latin typeface="Abadi" panose="020B0604020104020204" pitchFamily="34" charset="0"/>
                </a:rPr>
                <a:t>M1</a:t>
              </a:r>
              <a:endParaRPr lang="en-US" sz="4800" b="1" dirty="0">
                <a:latin typeface="Abadi" panose="020B0604020104020204" pitchFamily="34" charset="0"/>
              </a:endParaRPr>
            </a:p>
          </p:txBody>
        </p:sp>
      </p:grpSp>
      <p:graphicFrame>
        <p:nvGraphicFramePr>
          <p:cNvPr id="14" name="Table 13">
            <a:extLst>
              <a:ext uri="{FF2B5EF4-FFF2-40B4-BE49-F238E27FC236}">
                <a16:creationId xmlns:a16="http://schemas.microsoft.com/office/drawing/2014/main" id="{5C312E15-75EC-4953-883E-36E015140F60}"/>
              </a:ext>
            </a:extLst>
          </p:cNvPr>
          <p:cNvGraphicFramePr>
            <a:graphicFrameLocks noGrp="1"/>
          </p:cNvGraphicFramePr>
          <p:nvPr>
            <p:extLst>
              <p:ext uri="{D42A27DB-BD31-4B8C-83A1-F6EECF244321}">
                <p14:modId xmlns:p14="http://schemas.microsoft.com/office/powerpoint/2010/main" val="575205884"/>
              </p:ext>
            </p:extLst>
          </p:nvPr>
        </p:nvGraphicFramePr>
        <p:xfrm>
          <a:off x="15869171" y="3411021"/>
          <a:ext cx="24901997" cy="5236044"/>
        </p:xfrm>
        <a:graphic>
          <a:graphicData uri="http://schemas.openxmlformats.org/drawingml/2006/table">
            <a:tbl>
              <a:tblPr firstRow="1"/>
              <a:tblGrid>
                <a:gridCol w="3463858">
                  <a:extLst>
                    <a:ext uri="{9D8B030D-6E8A-4147-A177-3AD203B41FA5}">
                      <a16:colId xmlns:a16="http://schemas.microsoft.com/office/drawing/2014/main" val="3226747309"/>
                    </a:ext>
                  </a:extLst>
                </a:gridCol>
                <a:gridCol w="4833257">
                  <a:extLst>
                    <a:ext uri="{9D8B030D-6E8A-4147-A177-3AD203B41FA5}">
                      <a16:colId xmlns:a16="http://schemas.microsoft.com/office/drawing/2014/main" val="1214043048"/>
                    </a:ext>
                  </a:extLst>
                </a:gridCol>
                <a:gridCol w="16604882">
                  <a:extLst>
                    <a:ext uri="{9D8B030D-6E8A-4147-A177-3AD203B41FA5}">
                      <a16:colId xmlns:a16="http://schemas.microsoft.com/office/drawing/2014/main" val="555455136"/>
                    </a:ext>
                  </a:extLst>
                </a:gridCol>
              </a:tblGrid>
              <a:tr h="872674">
                <a:tc>
                  <a:txBody>
                    <a:bodyPr/>
                    <a:lstStyle/>
                    <a:p>
                      <a:pPr algn="ctr">
                        <a:spcBef>
                          <a:spcPts val="50"/>
                        </a:spcBef>
                        <a:spcAft>
                          <a:spcPts val="50"/>
                        </a:spcAft>
                      </a:pPr>
                      <a:r>
                        <a:rPr lang="en-US" sz="4000" b="1"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rPr>
                        <a:t>Maturity Level</a:t>
                      </a:r>
                      <a:endParaRPr lang="en-US" sz="4000"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spcBef>
                          <a:spcPts val="50"/>
                        </a:spcBef>
                        <a:spcAft>
                          <a:spcPts val="50"/>
                        </a:spcAft>
                      </a:pPr>
                      <a:r>
                        <a:rPr lang="en-US" sz="4000" b="1"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rPr>
                        <a:t>CMMI Model</a:t>
                      </a:r>
                      <a:endParaRPr lang="en-US" sz="4000"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just">
                        <a:spcBef>
                          <a:spcPts val="50"/>
                        </a:spcBef>
                        <a:spcAft>
                          <a:spcPts val="50"/>
                        </a:spcAft>
                      </a:pPr>
                      <a:r>
                        <a:rPr lang="en-US" sz="4000" b="1"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rPr>
                        <a:t>Description</a:t>
                      </a:r>
                      <a:endParaRPr lang="en-US" sz="4000" kern="800" dirty="0">
                        <a:solidFill>
                          <a:schemeClr val="bg1"/>
                        </a:solidFill>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92817439"/>
                  </a:ext>
                </a:extLst>
              </a:tr>
              <a:tr h="872674">
                <a:tc>
                  <a:txBody>
                    <a:bodyPr/>
                    <a:lstStyle/>
                    <a:p>
                      <a:pPr algn="ctr">
                        <a:spcBef>
                          <a:spcPts val="50"/>
                        </a:spcBef>
                        <a:spcAft>
                          <a:spcPts val="50"/>
                        </a:spcAft>
                      </a:pPr>
                      <a:r>
                        <a:rPr lang="en-US" sz="4000" kern="800">
                          <a:solidFill>
                            <a:srgbClr val="FFFFFF"/>
                          </a:solidFill>
                          <a:effectLst/>
                          <a:latin typeface="Abadi Extra Light" panose="020B0204020104020204" pitchFamily="34" charset="0"/>
                          <a:ea typeface="Corbel" panose="020B0503020204020204" pitchFamily="34" charset="0"/>
                          <a:cs typeface="Times New Roman" panose="02020603050405020304" pitchFamily="18" charset="0"/>
                        </a:rPr>
                        <a:t>Level 1</a:t>
                      </a:r>
                      <a:endParaRPr lang="en-US" sz="4000" kern="800">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7569F"/>
                      </a:solidFill>
                      <a:prstDash val="solid"/>
                      <a:round/>
                      <a:headEnd type="none" w="med" len="med"/>
                      <a:tailEnd type="none" w="med" len="med"/>
                    </a:lnB>
                    <a:solidFill>
                      <a:srgbClr val="C00000"/>
                    </a:solidFill>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Initial</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tc>
                  <a:txBody>
                    <a:bodyPr/>
                    <a:lstStyle/>
                    <a:p>
                      <a:pPr algn="just">
                        <a:spcBef>
                          <a:spcPts val="50"/>
                        </a:spcBef>
                        <a:spcAft>
                          <a:spcPts val="50"/>
                        </a:spcAft>
                      </a:pPr>
                      <a:r>
                        <a:rPr lang="en-US" sz="4000" kern="800" dirty="0">
                          <a:effectLst/>
                          <a:latin typeface="Abadi Extra Light" panose="020B0204020104020204" pitchFamily="34" charset="0"/>
                          <a:ea typeface="Corbel" panose="020B0503020204020204" pitchFamily="34" charset="0"/>
                          <a:cs typeface="Times New Roman" panose="02020603050405020304" pitchFamily="18" charset="0"/>
                        </a:rPr>
                        <a:t>Process / System unpredictable, poorly controlled and reactive.</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extLst>
                  <a:ext uri="{0D108BD9-81ED-4DB2-BD59-A6C34878D82A}">
                    <a16:rowId xmlns:a16="http://schemas.microsoft.com/office/drawing/2014/main" val="2988773289"/>
                  </a:ext>
                </a:extLst>
              </a:tr>
              <a:tr h="872674">
                <a:tc>
                  <a:txBody>
                    <a:bodyPr/>
                    <a:lstStyle/>
                    <a:p>
                      <a:pPr algn="ctr">
                        <a:spcBef>
                          <a:spcPts val="50"/>
                        </a:spcBef>
                        <a:spcAft>
                          <a:spcPts val="50"/>
                        </a:spcAft>
                      </a:pPr>
                      <a:r>
                        <a:rPr lang="en-US" sz="4000" kern="800">
                          <a:solidFill>
                            <a:srgbClr val="000000"/>
                          </a:solidFill>
                          <a:effectLst/>
                          <a:latin typeface="Abadi Extra Light" panose="020B0204020104020204" pitchFamily="34" charset="0"/>
                          <a:ea typeface="Corbel" panose="020B0503020204020204" pitchFamily="34" charset="0"/>
                          <a:cs typeface="Times New Roman" panose="02020603050405020304" pitchFamily="18" charset="0"/>
                        </a:rPr>
                        <a:t>Level 2</a:t>
                      </a:r>
                      <a:endParaRPr lang="en-US" sz="4000" kern="800">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solidFill>
                      <a:srgbClr val="FF00FF"/>
                    </a:solidFill>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Managed</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Process / System implemented and managed by professionalism (proactive).</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extLst>
                  <a:ext uri="{0D108BD9-81ED-4DB2-BD59-A6C34878D82A}">
                    <a16:rowId xmlns:a16="http://schemas.microsoft.com/office/drawing/2014/main" val="3871809992"/>
                  </a:ext>
                </a:extLst>
              </a:tr>
              <a:tr h="872674">
                <a:tc>
                  <a:txBody>
                    <a:bodyPr/>
                    <a:lstStyle/>
                    <a:p>
                      <a:pPr algn="ctr">
                        <a:spcBef>
                          <a:spcPts val="50"/>
                        </a:spcBef>
                        <a:spcAft>
                          <a:spcPts val="50"/>
                        </a:spcAft>
                      </a:pPr>
                      <a:r>
                        <a:rPr lang="en-US" sz="4000" kern="800">
                          <a:solidFill>
                            <a:srgbClr val="000000"/>
                          </a:solidFill>
                          <a:effectLst/>
                          <a:latin typeface="Abadi Extra Light" panose="020B0204020104020204" pitchFamily="34" charset="0"/>
                          <a:ea typeface="Corbel" panose="020B0503020204020204" pitchFamily="34" charset="0"/>
                          <a:cs typeface="Times New Roman" panose="02020603050405020304" pitchFamily="18" charset="0"/>
                        </a:rPr>
                        <a:t>Level 3</a:t>
                      </a:r>
                      <a:endParaRPr lang="en-US" sz="4000" kern="800">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solidFill>
                      <a:srgbClr val="FFC000"/>
                    </a:solidFill>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Defined</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Process / System defined and implemented according to standardized approach.</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extLst>
                  <a:ext uri="{0D108BD9-81ED-4DB2-BD59-A6C34878D82A}">
                    <a16:rowId xmlns:a16="http://schemas.microsoft.com/office/drawing/2014/main" val="1912616707"/>
                  </a:ext>
                </a:extLst>
              </a:tr>
              <a:tr h="872674">
                <a:tc>
                  <a:txBody>
                    <a:bodyPr/>
                    <a:lstStyle/>
                    <a:p>
                      <a:pPr algn="ctr">
                        <a:spcBef>
                          <a:spcPts val="50"/>
                        </a:spcBef>
                        <a:spcAft>
                          <a:spcPts val="50"/>
                        </a:spcAft>
                      </a:pPr>
                      <a:r>
                        <a:rPr lang="en-US" sz="4000" kern="800">
                          <a:solidFill>
                            <a:srgbClr val="000000"/>
                          </a:solidFill>
                          <a:effectLst/>
                          <a:latin typeface="Abadi Extra Light" panose="020B0204020104020204" pitchFamily="34" charset="0"/>
                          <a:ea typeface="Corbel" panose="020B0503020204020204" pitchFamily="34" charset="0"/>
                          <a:cs typeface="Times New Roman" panose="02020603050405020304" pitchFamily="18" charset="0"/>
                        </a:rPr>
                        <a:t>Level 4</a:t>
                      </a:r>
                      <a:endParaRPr lang="en-US" sz="4000" kern="800">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solidFill>
                      <a:srgbClr val="00FF00"/>
                    </a:solidFill>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Quantitatively Managed</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Process / System regularly controlled and assessed.</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extLst>
                  <a:ext uri="{0D108BD9-81ED-4DB2-BD59-A6C34878D82A}">
                    <a16:rowId xmlns:a16="http://schemas.microsoft.com/office/drawing/2014/main" val="2743795599"/>
                  </a:ext>
                </a:extLst>
              </a:tr>
              <a:tr h="872674">
                <a:tc>
                  <a:txBody>
                    <a:bodyPr/>
                    <a:lstStyle/>
                    <a:p>
                      <a:pPr algn="ctr">
                        <a:spcBef>
                          <a:spcPts val="50"/>
                        </a:spcBef>
                        <a:spcAft>
                          <a:spcPts val="50"/>
                        </a:spcAft>
                      </a:pPr>
                      <a:r>
                        <a:rPr lang="en-US" sz="4000" kern="800">
                          <a:solidFill>
                            <a:srgbClr val="000000"/>
                          </a:solidFill>
                          <a:effectLst/>
                          <a:latin typeface="Abadi Extra Light" panose="020B0204020104020204" pitchFamily="34" charset="0"/>
                          <a:ea typeface="Corbel" panose="020B0503020204020204" pitchFamily="34" charset="0"/>
                          <a:cs typeface="Times New Roman" panose="02020603050405020304" pitchFamily="18" charset="0"/>
                        </a:rPr>
                        <a:t>Level 5</a:t>
                      </a:r>
                      <a:endParaRPr lang="en-US" sz="4000" kern="800">
                        <a:effectLst/>
                        <a:latin typeface="Abadi Extra Light" panose="020B0204020104020204" pitchFamily="34" charset="0"/>
                        <a:ea typeface="Corbel" panose="020B0503020204020204" pitchFamily="34" charset="0"/>
                        <a:cs typeface="Times New Roman" panose="02020603050405020304" pitchFamily="18" charset="0"/>
                      </a:endParaRP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solidFill>
                      <a:srgbClr val="00FFFF"/>
                    </a:solidFill>
                  </a:tcPr>
                </a:tc>
                <a:tc>
                  <a:txBody>
                    <a:bodyPr/>
                    <a:lstStyle/>
                    <a:p>
                      <a:pPr algn="just">
                        <a:spcBef>
                          <a:spcPts val="50"/>
                        </a:spcBef>
                        <a:spcAft>
                          <a:spcPts val="50"/>
                        </a:spcAft>
                      </a:pPr>
                      <a:r>
                        <a:rPr lang="en-US" sz="4000" kern="800">
                          <a:effectLst/>
                          <a:latin typeface="Abadi Extra Light" panose="020B0204020104020204" pitchFamily="34" charset="0"/>
                          <a:ea typeface="Corbel" panose="020B0503020204020204" pitchFamily="34" charset="0"/>
                          <a:cs typeface="Times New Roman" panose="02020603050405020304" pitchFamily="18" charset="0"/>
                        </a:rPr>
                        <a:t>Optimizing</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tc>
                  <a:txBody>
                    <a:bodyPr/>
                    <a:lstStyle/>
                    <a:p>
                      <a:pPr algn="just">
                        <a:spcBef>
                          <a:spcPts val="50"/>
                        </a:spcBef>
                        <a:spcAft>
                          <a:spcPts val="50"/>
                        </a:spcAft>
                      </a:pPr>
                      <a:r>
                        <a:rPr lang="en-US" sz="4000" kern="800" dirty="0">
                          <a:effectLst/>
                          <a:latin typeface="Abadi Extra Light" panose="020B0204020104020204" pitchFamily="34" charset="0"/>
                          <a:ea typeface="Corbel" panose="020B0503020204020204" pitchFamily="34" charset="0"/>
                          <a:cs typeface="Times New Roman" panose="02020603050405020304" pitchFamily="18" charset="0"/>
                        </a:rPr>
                        <a:t>Process / System regularly reviewed in an identified improvement cycle approach</a:t>
                      </a:r>
                    </a:p>
                  </a:txBody>
                  <a:tcPr marL="68580" marR="68580" marT="0" marB="0">
                    <a:lnL w="12700" cap="flat" cmpd="sng" algn="ctr">
                      <a:solidFill>
                        <a:srgbClr val="87569F"/>
                      </a:solidFill>
                      <a:prstDash val="solid"/>
                      <a:round/>
                      <a:headEnd type="none" w="med" len="med"/>
                      <a:tailEnd type="none" w="med" len="med"/>
                    </a:lnL>
                    <a:lnR w="12700" cap="flat" cmpd="sng" algn="ctr">
                      <a:solidFill>
                        <a:srgbClr val="87569F"/>
                      </a:solidFill>
                      <a:prstDash val="solid"/>
                      <a:round/>
                      <a:headEnd type="none" w="med" len="med"/>
                      <a:tailEnd type="none" w="med" len="med"/>
                    </a:lnR>
                    <a:lnT w="12700" cap="flat" cmpd="sng" algn="ctr">
                      <a:solidFill>
                        <a:srgbClr val="87569F"/>
                      </a:solidFill>
                      <a:prstDash val="solid"/>
                      <a:round/>
                      <a:headEnd type="none" w="med" len="med"/>
                      <a:tailEnd type="none" w="med" len="med"/>
                    </a:lnT>
                    <a:lnB w="12700" cap="flat" cmpd="sng" algn="ctr">
                      <a:solidFill>
                        <a:srgbClr val="87569F"/>
                      </a:solidFill>
                      <a:prstDash val="solid"/>
                      <a:round/>
                      <a:headEnd type="none" w="med" len="med"/>
                      <a:tailEnd type="none" w="med" len="med"/>
                    </a:lnB>
                  </a:tcPr>
                </a:tc>
                <a:extLst>
                  <a:ext uri="{0D108BD9-81ED-4DB2-BD59-A6C34878D82A}">
                    <a16:rowId xmlns:a16="http://schemas.microsoft.com/office/drawing/2014/main" val="3138647599"/>
                  </a:ext>
                </a:extLst>
              </a:tr>
            </a:tbl>
          </a:graphicData>
        </a:graphic>
      </p:graphicFrame>
      <p:pic>
        <p:nvPicPr>
          <p:cNvPr id="61" name="Picture 60">
            <a:extLst>
              <a:ext uri="{FF2B5EF4-FFF2-40B4-BE49-F238E27FC236}">
                <a16:creationId xmlns:a16="http://schemas.microsoft.com/office/drawing/2014/main" id="{39D7A7E2-7C26-422B-A6FD-886BAC9F0CE8}"/>
              </a:ext>
            </a:extLst>
          </p:cNvPr>
          <p:cNvPicPr>
            <a:picLocks noChangeAspect="1"/>
          </p:cNvPicPr>
          <p:nvPr/>
        </p:nvPicPr>
        <p:blipFill>
          <a:blip r:embed="rId4"/>
          <a:stretch>
            <a:fillRect/>
          </a:stretch>
        </p:blipFill>
        <p:spPr>
          <a:xfrm>
            <a:off x="15699530" y="10557926"/>
            <a:ext cx="25272268" cy="7591783"/>
          </a:xfrm>
          <a:prstGeom prst="rect">
            <a:avLst/>
          </a:prstGeom>
        </p:spPr>
      </p:pic>
      <p:sp>
        <p:nvSpPr>
          <p:cNvPr id="62" name="TextBox 61">
            <a:extLst>
              <a:ext uri="{FF2B5EF4-FFF2-40B4-BE49-F238E27FC236}">
                <a16:creationId xmlns:a16="http://schemas.microsoft.com/office/drawing/2014/main" id="{ED613455-69BE-4778-9E83-688207169C03}"/>
              </a:ext>
            </a:extLst>
          </p:cNvPr>
          <p:cNvSpPr txBox="1"/>
          <p:nvPr/>
        </p:nvSpPr>
        <p:spPr>
          <a:xfrm>
            <a:off x="15817320" y="2335580"/>
            <a:ext cx="20857714" cy="769441"/>
          </a:xfrm>
          <a:prstGeom prst="rect">
            <a:avLst/>
          </a:prstGeom>
          <a:noFill/>
        </p:spPr>
        <p:txBody>
          <a:bodyPr wrap="square" rtlCol="0">
            <a:spAutoFit/>
          </a:bodyPr>
          <a:lstStyle/>
          <a:p>
            <a:r>
              <a:rPr lang="en-US" sz="4400" dirty="0">
                <a:latin typeface="Abadi" panose="020B0604020104020204" pitchFamily="34" charset="0"/>
              </a:rPr>
              <a:t>Description of maturity level scale (to be include using editorial convention menu)</a:t>
            </a:r>
          </a:p>
        </p:txBody>
      </p:sp>
      <p:pic>
        <p:nvPicPr>
          <p:cNvPr id="64" name="Picture 63">
            <a:extLst>
              <a:ext uri="{FF2B5EF4-FFF2-40B4-BE49-F238E27FC236}">
                <a16:creationId xmlns:a16="http://schemas.microsoft.com/office/drawing/2014/main" id="{95841225-8D19-434B-BB57-69FA24B510B1}"/>
              </a:ext>
            </a:extLst>
          </p:cNvPr>
          <p:cNvPicPr>
            <a:picLocks noChangeAspect="1"/>
          </p:cNvPicPr>
          <p:nvPr/>
        </p:nvPicPr>
        <p:blipFill>
          <a:blip r:embed="rId5"/>
          <a:stretch>
            <a:fillRect/>
          </a:stretch>
        </p:blipFill>
        <p:spPr>
          <a:xfrm>
            <a:off x="15850921" y="18578627"/>
            <a:ext cx="25236611" cy="2963885"/>
          </a:xfrm>
          <a:prstGeom prst="rect">
            <a:avLst/>
          </a:prstGeom>
        </p:spPr>
      </p:pic>
      <p:cxnSp>
        <p:nvCxnSpPr>
          <p:cNvPr id="66" name="Straight Arrow Connector 65">
            <a:extLst>
              <a:ext uri="{FF2B5EF4-FFF2-40B4-BE49-F238E27FC236}">
                <a16:creationId xmlns:a16="http://schemas.microsoft.com/office/drawing/2014/main" id="{EC4DABE9-AC8F-4722-A5C9-5906D1627DA4}"/>
              </a:ext>
            </a:extLst>
          </p:cNvPr>
          <p:cNvCxnSpPr/>
          <p:nvPr/>
        </p:nvCxnSpPr>
        <p:spPr>
          <a:xfrm>
            <a:off x="8830491" y="4570180"/>
            <a:ext cx="2194560" cy="0"/>
          </a:xfrm>
          <a:prstGeom prst="straightConnector1">
            <a:avLst/>
          </a:prstGeom>
          <a:ln w="1143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E1786EB-E022-48DC-8845-54078D827E13}"/>
              </a:ext>
            </a:extLst>
          </p:cNvPr>
          <p:cNvCxnSpPr/>
          <p:nvPr/>
        </p:nvCxnSpPr>
        <p:spPr>
          <a:xfrm>
            <a:off x="8830491" y="7632191"/>
            <a:ext cx="2194560" cy="0"/>
          </a:xfrm>
          <a:prstGeom prst="straightConnector1">
            <a:avLst/>
          </a:prstGeom>
          <a:ln w="1143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18B6BBB-7C22-4F55-8592-7D6D0B045EA1}"/>
              </a:ext>
            </a:extLst>
          </p:cNvPr>
          <p:cNvCxnSpPr/>
          <p:nvPr/>
        </p:nvCxnSpPr>
        <p:spPr>
          <a:xfrm>
            <a:off x="8830491" y="10883817"/>
            <a:ext cx="2194560" cy="0"/>
          </a:xfrm>
          <a:prstGeom prst="straightConnector1">
            <a:avLst/>
          </a:prstGeom>
          <a:ln w="1143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67B5AEC-E6EC-4771-93A9-586828DF025B}"/>
              </a:ext>
            </a:extLst>
          </p:cNvPr>
          <p:cNvCxnSpPr/>
          <p:nvPr/>
        </p:nvCxnSpPr>
        <p:spPr>
          <a:xfrm>
            <a:off x="8800011" y="14096589"/>
            <a:ext cx="2194560" cy="0"/>
          </a:xfrm>
          <a:prstGeom prst="straightConnector1">
            <a:avLst/>
          </a:prstGeom>
          <a:ln w="1143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37D251-D14B-47C8-A2BB-DDA0C91993D3}"/>
              </a:ext>
            </a:extLst>
          </p:cNvPr>
          <p:cNvCxnSpPr/>
          <p:nvPr/>
        </p:nvCxnSpPr>
        <p:spPr>
          <a:xfrm>
            <a:off x="8830491" y="17525414"/>
            <a:ext cx="2194560" cy="0"/>
          </a:xfrm>
          <a:prstGeom prst="straightConnector1">
            <a:avLst/>
          </a:prstGeom>
          <a:ln w="1143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E685600-41AD-4B93-BF70-99B029EA5FA2}"/>
              </a:ext>
            </a:extLst>
          </p:cNvPr>
          <p:cNvCxnSpPr>
            <a:stCxn id="50" idx="3"/>
            <a:endCxn id="61" idx="1"/>
          </p:cNvCxnSpPr>
          <p:nvPr/>
        </p:nvCxnSpPr>
        <p:spPr>
          <a:xfrm>
            <a:off x="12583447" y="7774055"/>
            <a:ext cx="3116083" cy="6579763"/>
          </a:xfrm>
          <a:prstGeom prst="bentConnector3">
            <a:avLst/>
          </a:prstGeom>
          <a:ln w="6985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F56770A-05C1-42CF-8ADD-3A8375DB4641}"/>
              </a:ext>
            </a:extLst>
          </p:cNvPr>
          <p:cNvCxnSpPr>
            <a:cxnSpLocks/>
            <a:stCxn id="53" idx="3"/>
            <a:endCxn id="64" idx="1"/>
          </p:cNvCxnSpPr>
          <p:nvPr/>
        </p:nvCxnSpPr>
        <p:spPr>
          <a:xfrm>
            <a:off x="12583447" y="11009643"/>
            <a:ext cx="3267474" cy="9050927"/>
          </a:xfrm>
          <a:prstGeom prst="bentConnector3">
            <a:avLst>
              <a:gd name="adj1" fmla="val 29211"/>
            </a:avLst>
          </a:prstGeom>
          <a:ln w="69850">
            <a:headEnd type="oval"/>
            <a:tailEnd type="triangle" w="lg" len="lg"/>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46F7A9D4-3869-4542-8EE5-2FC1DC68C6BD}"/>
              </a:ext>
            </a:extLst>
          </p:cNvPr>
          <p:cNvPicPr>
            <a:picLocks noChangeAspect="1"/>
          </p:cNvPicPr>
          <p:nvPr/>
        </p:nvPicPr>
        <p:blipFill>
          <a:blip r:embed="rId6"/>
          <a:stretch>
            <a:fillRect/>
          </a:stretch>
        </p:blipFill>
        <p:spPr>
          <a:xfrm>
            <a:off x="11037069" y="19844771"/>
            <a:ext cx="2025259" cy="1379524"/>
          </a:xfrm>
          <a:prstGeom prst="rect">
            <a:avLst/>
          </a:prstGeom>
        </p:spPr>
      </p:pic>
    </p:spTree>
    <p:extLst>
      <p:ext uri="{BB962C8B-B14F-4D97-AF65-F5344CB8AC3E}">
        <p14:creationId xmlns:p14="http://schemas.microsoft.com/office/powerpoint/2010/main" val="3148900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5D8F89-8AF0-4717-BC6A-34646A7F9AE3}"/>
              </a:ext>
            </a:extLst>
          </p:cNvPr>
          <p:cNvGrpSpPr/>
          <p:nvPr/>
        </p:nvGrpSpPr>
        <p:grpSpPr>
          <a:xfrm>
            <a:off x="805030" y="26201619"/>
            <a:ext cx="35561963" cy="3240124"/>
            <a:chOff x="805030" y="26201619"/>
            <a:chExt cx="35561963" cy="3240124"/>
          </a:xfrm>
        </p:grpSpPr>
        <p:sp>
          <p:nvSpPr>
            <p:cNvPr id="5" name="TextBox 4">
              <a:extLst>
                <a:ext uri="{FF2B5EF4-FFF2-40B4-BE49-F238E27FC236}">
                  <a16:creationId xmlns:a16="http://schemas.microsoft.com/office/drawing/2014/main" id="{9B30D3CF-1554-47AC-9572-ADF842BF7BDA}"/>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6" name="TextBox 5">
              <a:extLst>
                <a:ext uri="{FF2B5EF4-FFF2-40B4-BE49-F238E27FC236}">
                  <a16:creationId xmlns:a16="http://schemas.microsoft.com/office/drawing/2014/main" id="{2899542B-2843-446A-934B-A562CB5BE23F}"/>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Maturity Level pictogram insertion tool</a:t>
              </a:r>
            </a:p>
          </p:txBody>
        </p:sp>
        <p:sp>
          <p:nvSpPr>
            <p:cNvPr id="7" name="TextBox 6">
              <a:extLst>
                <a:ext uri="{FF2B5EF4-FFF2-40B4-BE49-F238E27FC236}">
                  <a16:creationId xmlns:a16="http://schemas.microsoft.com/office/drawing/2014/main" id="{09D50FD7-DAC8-4ED7-AC0F-57177F9B488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Customized Findings-1</a:t>
              </a:r>
            </a:p>
          </p:txBody>
        </p:sp>
      </p:grpSp>
      <p:sp>
        <p:nvSpPr>
          <p:cNvPr id="62" name="TextBox 61">
            <a:extLst>
              <a:ext uri="{FF2B5EF4-FFF2-40B4-BE49-F238E27FC236}">
                <a16:creationId xmlns:a16="http://schemas.microsoft.com/office/drawing/2014/main" id="{ED613455-69BE-4778-9E83-688207169C03}"/>
              </a:ext>
            </a:extLst>
          </p:cNvPr>
          <p:cNvSpPr txBox="1"/>
          <p:nvPr/>
        </p:nvSpPr>
        <p:spPr>
          <a:xfrm>
            <a:off x="15509279" y="1530290"/>
            <a:ext cx="14856421" cy="769441"/>
          </a:xfrm>
          <a:prstGeom prst="rect">
            <a:avLst/>
          </a:prstGeom>
          <a:noFill/>
        </p:spPr>
        <p:txBody>
          <a:bodyPr wrap="square" rtlCol="0">
            <a:spAutoFit/>
          </a:bodyPr>
          <a:lstStyle/>
          <a:p>
            <a:r>
              <a:rPr lang="en-US" sz="4400" dirty="0">
                <a:latin typeface="Abadi" panose="020B0604020104020204" pitchFamily="34" charset="0"/>
              </a:rPr>
              <a:t>Title of the findings included in Conclusion and Summary</a:t>
            </a:r>
          </a:p>
        </p:txBody>
      </p:sp>
      <p:pic>
        <p:nvPicPr>
          <p:cNvPr id="13" name="Picture 12">
            <a:extLst>
              <a:ext uri="{FF2B5EF4-FFF2-40B4-BE49-F238E27FC236}">
                <a16:creationId xmlns:a16="http://schemas.microsoft.com/office/drawing/2014/main" id="{A7BBCC6E-E32A-40D2-A378-226D9EC54FF3}"/>
              </a:ext>
            </a:extLst>
          </p:cNvPr>
          <p:cNvPicPr>
            <a:picLocks noChangeAspect="1"/>
          </p:cNvPicPr>
          <p:nvPr/>
        </p:nvPicPr>
        <p:blipFill>
          <a:blip r:embed="rId2"/>
          <a:srcRect/>
          <a:stretch/>
        </p:blipFill>
        <p:spPr>
          <a:xfrm>
            <a:off x="1445362" y="5198138"/>
            <a:ext cx="39876525" cy="11923415"/>
          </a:xfrm>
          <a:prstGeom prst="rect">
            <a:avLst/>
          </a:prstGeom>
        </p:spPr>
      </p:pic>
      <p:cxnSp>
        <p:nvCxnSpPr>
          <p:cNvPr id="63" name="Connector: Elbow 62">
            <a:extLst>
              <a:ext uri="{FF2B5EF4-FFF2-40B4-BE49-F238E27FC236}">
                <a16:creationId xmlns:a16="http://schemas.microsoft.com/office/drawing/2014/main" id="{EF047B3B-7A56-4786-BDB5-7715D4C47A21}"/>
              </a:ext>
            </a:extLst>
          </p:cNvPr>
          <p:cNvCxnSpPr>
            <a:cxnSpLocks/>
            <a:stCxn id="34" idx="3"/>
            <a:endCxn id="13" idx="0"/>
          </p:cNvCxnSpPr>
          <p:nvPr/>
        </p:nvCxnSpPr>
        <p:spPr>
          <a:xfrm>
            <a:off x="6613440" y="2509729"/>
            <a:ext cx="4500000" cy="2688409"/>
          </a:xfrm>
          <a:prstGeom prst="bentConnector2">
            <a:avLst/>
          </a:prstGeom>
          <a:ln w="60325">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AF0F08A-5F57-4B4F-96A0-DBE405BA88FA}"/>
              </a:ext>
            </a:extLst>
          </p:cNvPr>
          <p:cNvPicPr>
            <a:picLocks noChangeAspect="1"/>
          </p:cNvPicPr>
          <p:nvPr/>
        </p:nvPicPr>
        <p:blipFill>
          <a:blip r:embed="rId3"/>
          <a:stretch>
            <a:fillRect/>
          </a:stretch>
        </p:blipFill>
        <p:spPr>
          <a:xfrm>
            <a:off x="7043435" y="21586112"/>
            <a:ext cx="28680379" cy="3132520"/>
          </a:xfrm>
          <a:prstGeom prst="rect">
            <a:avLst/>
          </a:prstGeom>
          <a:ln>
            <a:solidFill>
              <a:srgbClr val="FF0000"/>
            </a:solidFill>
          </a:ln>
        </p:spPr>
      </p:pic>
      <p:sp>
        <p:nvSpPr>
          <p:cNvPr id="81" name="Rectangle: Rounded Corners 80">
            <a:extLst>
              <a:ext uri="{FF2B5EF4-FFF2-40B4-BE49-F238E27FC236}">
                <a16:creationId xmlns:a16="http://schemas.microsoft.com/office/drawing/2014/main" id="{82E70248-1C9F-4B30-900F-4B7F0CBFD978}"/>
              </a:ext>
            </a:extLst>
          </p:cNvPr>
          <p:cNvSpPr/>
          <p:nvPr/>
        </p:nvSpPr>
        <p:spPr>
          <a:xfrm>
            <a:off x="1828800" y="9553026"/>
            <a:ext cx="5943600" cy="7134773"/>
          </a:xfrm>
          <a:prstGeom prst="roundRect">
            <a:avLst>
              <a:gd name="adj" fmla="val 705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2" name="Connector: Elbow 81">
            <a:extLst>
              <a:ext uri="{FF2B5EF4-FFF2-40B4-BE49-F238E27FC236}">
                <a16:creationId xmlns:a16="http://schemas.microsoft.com/office/drawing/2014/main" id="{7A9D426A-1675-4D0F-B92A-07BED6EDD789}"/>
              </a:ext>
            </a:extLst>
          </p:cNvPr>
          <p:cNvCxnSpPr>
            <a:cxnSpLocks/>
          </p:cNvCxnSpPr>
          <p:nvPr/>
        </p:nvCxnSpPr>
        <p:spPr>
          <a:xfrm rot="16200000" flipH="1">
            <a:off x="3848100" y="17373600"/>
            <a:ext cx="5257800" cy="3886200"/>
          </a:xfrm>
          <a:prstGeom prst="bentConnector3">
            <a:avLst>
              <a:gd name="adj1" fmla="val 50000"/>
            </a:avLst>
          </a:prstGeom>
          <a:ln w="60325">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F304C18A-84F7-4957-B2A9-231A1EBC3206}"/>
              </a:ext>
            </a:extLst>
          </p:cNvPr>
          <p:cNvSpPr/>
          <p:nvPr/>
        </p:nvSpPr>
        <p:spPr>
          <a:xfrm>
            <a:off x="7995935" y="9356035"/>
            <a:ext cx="13115924" cy="3124520"/>
          </a:xfrm>
          <a:prstGeom prst="roundRect">
            <a:avLst>
              <a:gd name="adj" fmla="val 7052"/>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6" name="Connector: Elbow 85">
            <a:extLst>
              <a:ext uri="{FF2B5EF4-FFF2-40B4-BE49-F238E27FC236}">
                <a16:creationId xmlns:a16="http://schemas.microsoft.com/office/drawing/2014/main" id="{6DD5BB52-78F1-449B-8FA8-8D6355D90E52}"/>
              </a:ext>
            </a:extLst>
          </p:cNvPr>
          <p:cNvCxnSpPr>
            <a:cxnSpLocks/>
            <a:stCxn id="85" idx="0"/>
            <a:endCxn id="76" idx="3"/>
          </p:cNvCxnSpPr>
          <p:nvPr/>
        </p:nvCxnSpPr>
        <p:spPr>
          <a:xfrm rot="16200000" flipH="1">
            <a:off x="18240686" y="5669245"/>
            <a:ext cx="13796337" cy="21169917"/>
          </a:xfrm>
          <a:prstGeom prst="bentConnector4">
            <a:avLst>
              <a:gd name="adj1" fmla="val -59098"/>
              <a:gd name="adj2" fmla="val 128076"/>
            </a:avLst>
          </a:prstGeom>
          <a:ln w="60325">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268A1F05-FFE2-47E9-84BF-5191BF5FCEDC}"/>
              </a:ext>
            </a:extLst>
          </p:cNvPr>
          <p:cNvSpPr/>
          <p:nvPr/>
        </p:nvSpPr>
        <p:spPr>
          <a:xfrm>
            <a:off x="21111858" y="9295683"/>
            <a:ext cx="10511141" cy="7331765"/>
          </a:xfrm>
          <a:prstGeom prst="roundRect">
            <a:avLst>
              <a:gd name="adj" fmla="val 1336"/>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99" name="Connector: Elbow 98">
            <a:extLst>
              <a:ext uri="{FF2B5EF4-FFF2-40B4-BE49-F238E27FC236}">
                <a16:creationId xmlns:a16="http://schemas.microsoft.com/office/drawing/2014/main" id="{55121973-0704-49CA-8C22-D36615B7C42F}"/>
              </a:ext>
            </a:extLst>
          </p:cNvPr>
          <p:cNvCxnSpPr>
            <a:cxnSpLocks/>
            <a:stCxn id="98" idx="2"/>
            <a:endCxn id="76" idx="0"/>
          </p:cNvCxnSpPr>
          <p:nvPr/>
        </p:nvCxnSpPr>
        <p:spPr>
          <a:xfrm rot="5400000">
            <a:off x="16485429" y="12109448"/>
            <a:ext cx="5364000" cy="14400000"/>
          </a:xfrm>
          <a:prstGeom prst="bentConnector3">
            <a:avLst>
              <a:gd name="adj1" fmla="val 79832"/>
            </a:avLst>
          </a:prstGeom>
          <a:ln w="60325">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34D6978-A005-43F7-8B43-5969A2CB83A6}"/>
              </a:ext>
            </a:extLst>
          </p:cNvPr>
          <p:cNvSpPr txBox="1"/>
          <p:nvPr/>
        </p:nvSpPr>
        <p:spPr>
          <a:xfrm>
            <a:off x="1163113" y="18227305"/>
            <a:ext cx="9511083" cy="1446550"/>
          </a:xfrm>
          <a:prstGeom prst="rect">
            <a:avLst/>
          </a:prstGeom>
          <a:solidFill>
            <a:schemeClr val="bg1"/>
          </a:solidFill>
          <a:ln>
            <a:solidFill>
              <a:srgbClr val="FF0000"/>
            </a:solidFill>
          </a:ln>
        </p:spPr>
        <p:txBody>
          <a:bodyPr wrap="square" rtlCol="0">
            <a:spAutoFit/>
          </a:bodyPr>
          <a:lstStyle>
            <a:defPPr>
              <a:defRPr lang="en-US"/>
            </a:defPPr>
            <a:lvl1pPr algn="just">
              <a:defRPr sz="4400">
                <a:latin typeface="Abadi" panose="020B0604020104020204" pitchFamily="34" charset="0"/>
              </a:defRPr>
            </a:lvl1pPr>
          </a:lstStyle>
          <a:p>
            <a:r>
              <a:rPr lang="en-US" dirty="0"/>
              <a:t>Use this menus to customize the label of findings (Wording and Font)</a:t>
            </a:r>
          </a:p>
        </p:txBody>
      </p:sp>
      <p:sp>
        <p:nvSpPr>
          <p:cNvPr id="107" name="TextBox 106">
            <a:extLst>
              <a:ext uri="{FF2B5EF4-FFF2-40B4-BE49-F238E27FC236}">
                <a16:creationId xmlns:a16="http://schemas.microsoft.com/office/drawing/2014/main" id="{0353692D-054C-4B3F-813F-B3CFC40C8E4A}"/>
              </a:ext>
            </a:extLst>
          </p:cNvPr>
          <p:cNvSpPr txBox="1"/>
          <p:nvPr/>
        </p:nvSpPr>
        <p:spPr>
          <a:xfrm>
            <a:off x="16696714" y="19983667"/>
            <a:ext cx="10104003" cy="1446550"/>
          </a:xfrm>
          <a:prstGeom prst="rect">
            <a:avLst/>
          </a:prstGeom>
          <a:solidFill>
            <a:schemeClr val="bg1"/>
          </a:solidFill>
          <a:ln>
            <a:solidFill>
              <a:srgbClr val="FF0000"/>
            </a:solidFill>
          </a:ln>
        </p:spPr>
        <p:txBody>
          <a:bodyPr wrap="square" rtlCol="0">
            <a:spAutoFit/>
          </a:bodyPr>
          <a:lstStyle/>
          <a:p>
            <a:pPr algn="just"/>
            <a:r>
              <a:rPr lang="en-US" sz="4400" dirty="0">
                <a:latin typeface="Abadi" panose="020B0604020104020204" pitchFamily="34" charset="0"/>
              </a:rPr>
              <a:t>Use this menus to customize the scale of findings (Wording, Color and Font)</a:t>
            </a:r>
          </a:p>
        </p:txBody>
      </p:sp>
      <p:sp>
        <p:nvSpPr>
          <p:cNvPr id="109" name="Rectangle: Rounded Corners 108">
            <a:extLst>
              <a:ext uri="{FF2B5EF4-FFF2-40B4-BE49-F238E27FC236}">
                <a16:creationId xmlns:a16="http://schemas.microsoft.com/office/drawing/2014/main" id="{E436B365-7934-4177-AE61-A10AB17E8EB1}"/>
              </a:ext>
            </a:extLst>
          </p:cNvPr>
          <p:cNvSpPr/>
          <p:nvPr/>
        </p:nvSpPr>
        <p:spPr>
          <a:xfrm>
            <a:off x="21111859" y="7458912"/>
            <a:ext cx="5596241" cy="1075488"/>
          </a:xfrm>
          <a:prstGeom prst="roundRect">
            <a:avLst>
              <a:gd name="adj" fmla="val 7052"/>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3" name="Rectangle: Rounded Corners 112">
            <a:extLst>
              <a:ext uri="{FF2B5EF4-FFF2-40B4-BE49-F238E27FC236}">
                <a16:creationId xmlns:a16="http://schemas.microsoft.com/office/drawing/2014/main" id="{E43BF749-08E7-44E1-B5D7-477438D77543}"/>
              </a:ext>
            </a:extLst>
          </p:cNvPr>
          <p:cNvSpPr/>
          <p:nvPr/>
        </p:nvSpPr>
        <p:spPr>
          <a:xfrm>
            <a:off x="31858893" y="9356034"/>
            <a:ext cx="9462993" cy="2721665"/>
          </a:xfrm>
          <a:prstGeom prst="roundRect">
            <a:avLst>
              <a:gd name="adj" fmla="val 7052"/>
            </a:avLst>
          </a:prstGeom>
          <a:noFill/>
          <a:ln w="57150">
            <a:solidFill>
              <a:srgbClr val="F32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5" name="TextBox 114">
            <a:extLst>
              <a:ext uri="{FF2B5EF4-FFF2-40B4-BE49-F238E27FC236}">
                <a16:creationId xmlns:a16="http://schemas.microsoft.com/office/drawing/2014/main" id="{A88E2AA2-47A6-40A6-BC16-CBF48DD1A1D3}"/>
              </a:ext>
            </a:extLst>
          </p:cNvPr>
          <p:cNvSpPr txBox="1"/>
          <p:nvPr/>
        </p:nvSpPr>
        <p:spPr>
          <a:xfrm>
            <a:off x="21383624" y="2551515"/>
            <a:ext cx="13065721" cy="769441"/>
          </a:xfrm>
          <a:prstGeom prst="rect">
            <a:avLst/>
          </a:prstGeom>
          <a:noFill/>
        </p:spPr>
        <p:txBody>
          <a:bodyPr wrap="square" rtlCol="0">
            <a:spAutoFit/>
          </a:bodyPr>
          <a:lstStyle/>
          <a:p>
            <a:r>
              <a:rPr lang="en-US" sz="4400" dirty="0">
                <a:latin typeface="Abadi" panose="020B0604020104020204" pitchFamily="34" charset="0"/>
              </a:rPr>
              <a:t>Description  of the scale included in conclusion table</a:t>
            </a:r>
          </a:p>
        </p:txBody>
      </p:sp>
      <p:cxnSp>
        <p:nvCxnSpPr>
          <p:cNvPr id="116" name="Connector: Elbow 115">
            <a:extLst>
              <a:ext uri="{FF2B5EF4-FFF2-40B4-BE49-F238E27FC236}">
                <a16:creationId xmlns:a16="http://schemas.microsoft.com/office/drawing/2014/main" id="{FB227B0B-5449-4288-A8AD-FBBBA6901A54}"/>
              </a:ext>
            </a:extLst>
          </p:cNvPr>
          <p:cNvCxnSpPr>
            <a:cxnSpLocks/>
            <a:stCxn id="115" idx="3"/>
            <a:endCxn id="113" idx="0"/>
          </p:cNvCxnSpPr>
          <p:nvPr/>
        </p:nvCxnSpPr>
        <p:spPr>
          <a:xfrm>
            <a:off x="34449345" y="2936236"/>
            <a:ext cx="2141045" cy="6419798"/>
          </a:xfrm>
          <a:prstGeom prst="bentConnector2">
            <a:avLst/>
          </a:prstGeom>
          <a:ln w="6032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B2F23E6-2CA0-4A9C-B5E0-271A47939E26}"/>
              </a:ext>
            </a:extLst>
          </p:cNvPr>
          <p:cNvCxnSpPr>
            <a:cxnSpLocks/>
            <a:stCxn id="62" idx="1"/>
            <a:endCxn id="109" idx="0"/>
          </p:cNvCxnSpPr>
          <p:nvPr/>
        </p:nvCxnSpPr>
        <p:spPr>
          <a:xfrm rot="10800000" flipH="1" flipV="1">
            <a:off x="15509278" y="1915010"/>
            <a:ext cx="8400701" cy="5543901"/>
          </a:xfrm>
          <a:prstGeom prst="bentConnector4">
            <a:avLst>
              <a:gd name="adj1" fmla="val -2721"/>
              <a:gd name="adj2" fmla="val 53470"/>
            </a:avLst>
          </a:prstGeom>
          <a:ln w="6032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5" name="Rectangle: Rounded Corners 124">
            <a:extLst>
              <a:ext uri="{FF2B5EF4-FFF2-40B4-BE49-F238E27FC236}">
                <a16:creationId xmlns:a16="http://schemas.microsoft.com/office/drawing/2014/main" id="{ADA283EA-7F4D-490B-9115-71AAC9C47C33}"/>
              </a:ext>
            </a:extLst>
          </p:cNvPr>
          <p:cNvSpPr/>
          <p:nvPr/>
        </p:nvSpPr>
        <p:spPr>
          <a:xfrm>
            <a:off x="21077406" y="12631944"/>
            <a:ext cx="5596241" cy="3726562"/>
          </a:xfrm>
          <a:prstGeom prst="roundRect">
            <a:avLst>
              <a:gd name="adj" fmla="val 7052"/>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6" name="TextBox 125">
            <a:extLst>
              <a:ext uri="{FF2B5EF4-FFF2-40B4-BE49-F238E27FC236}">
                <a16:creationId xmlns:a16="http://schemas.microsoft.com/office/drawing/2014/main" id="{6CA4605C-8B53-4DD4-822E-545FA97FE471}"/>
              </a:ext>
            </a:extLst>
          </p:cNvPr>
          <p:cNvSpPr txBox="1"/>
          <p:nvPr/>
        </p:nvSpPr>
        <p:spPr>
          <a:xfrm>
            <a:off x="16067051" y="18433738"/>
            <a:ext cx="10089614" cy="1446550"/>
          </a:xfrm>
          <a:prstGeom prst="rect">
            <a:avLst/>
          </a:prstGeom>
          <a:noFill/>
        </p:spPr>
        <p:txBody>
          <a:bodyPr wrap="square" rtlCol="0">
            <a:spAutoFit/>
          </a:bodyPr>
          <a:lstStyle/>
          <a:p>
            <a:r>
              <a:rPr lang="en-US" sz="4400" dirty="0">
                <a:latin typeface="Abadi" panose="020B0604020104020204" pitchFamily="34" charset="0"/>
              </a:rPr>
              <a:t>Use this button to switch between symbol scale or word scale and to edit</a:t>
            </a:r>
          </a:p>
        </p:txBody>
      </p:sp>
      <p:cxnSp>
        <p:nvCxnSpPr>
          <p:cNvPr id="128" name="Connector: Elbow 127">
            <a:extLst>
              <a:ext uri="{FF2B5EF4-FFF2-40B4-BE49-F238E27FC236}">
                <a16:creationId xmlns:a16="http://schemas.microsoft.com/office/drawing/2014/main" id="{EDAD2C7C-EE91-4935-8D89-4436E6A37E39}"/>
              </a:ext>
            </a:extLst>
          </p:cNvPr>
          <p:cNvCxnSpPr>
            <a:cxnSpLocks/>
            <a:stCxn id="125" idx="2"/>
            <a:endCxn id="126" idx="0"/>
          </p:cNvCxnSpPr>
          <p:nvPr/>
        </p:nvCxnSpPr>
        <p:spPr>
          <a:xfrm rot="5400000">
            <a:off x="21456077" y="16014288"/>
            <a:ext cx="2075232" cy="2763669"/>
          </a:xfrm>
          <a:prstGeom prst="bentConnector3">
            <a:avLst>
              <a:gd name="adj1" fmla="val 50000"/>
            </a:avLst>
          </a:prstGeom>
          <a:ln w="603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193E1973-7F96-4692-92E5-C0076CF30399}"/>
              </a:ext>
            </a:extLst>
          </p:cNvPr>
          <p:cNvSpPr/>
          <p:nvPr/>
        </p:nvSpPr>
        <p:spPr>
          <a:xfrm>
            <a:off x="7737948" y="12660707"/>
            <a:ext cx="5596241" cy="1104628"/>
          </a:xfrm>
          <a:prstGeom prst="roundRect">
            <a:avLst>
              <a:gd name="adj" fmla="val 7052"/>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4" name="TextBox 133">
            <a:extLst>
              <a:ext uri="{FF2B5EF4-FFF2-40B4-BE49-F238E27FC236}">
                <a16:creationId xmlns:a16="http://schemas.microsoft.com/office/drawing/2014/main" id="{55A6F251-C944-4F7E-8A1D-3B7BD491F2D7}"/>
              </a:ext>
            </a:extLst>
          </p:cNvPr>
          <p:cNvSpPr txBox="1"/>
          <p:nvPr/>
        </p:nvSpPr>
        <p:spPr>
          <a:xfrm>
            <a:off x="10838167" y="17251444"/>
            <a:ext cx="5494750" cy="767006"/>
          </a:xfrm>
          <a:prstGeom prst="rect">
            <a:avLst/>
          </a:prstGeom>
          <a:noFill/>
        </p:spPr>
        <p:txBody>
          <a:bodyPr wrap="square" rtlCol="0">
            <a:spAutoFit/>
          </a:bodyPr>
          <a:lstStyle/>
          <a:p>
            <a:r>
              <a:rPr lang="en-US" sz="4400" dirty="0">
                <a:latin typeface="Abadi" panose="020B0604020104020204" pitchFamily="34" charset="0"/>
              </a:rPr>
              <a:t>Reset to default value</a:t>
            </a:r>
          </a:p>
        </p:txBody>
      </p:sp>
      <p:cxnSp>
        <p:nvCxnSpPr>
          <p:cNvPr id="135" name="Connector: Elbow 134">
            <a:extLst>
              <a:ext uri="{FF2B5EF4-FFF2-40B4-BE49-F238E27FC236}">
                <a16:creationId xmlns:a16="http://schemas.microsoft.com/office/drawing/2014/main" id="{DE7C2DD8-26DB-44DE-B849-C171C780D5CA}"/>
              </a:ext>
            </a:extLst>
          </p:cNvPr>
          <p:cNvCxnSpPr>
            <a:cxnSpLocks/>
            <a:stCxn id="133" idx="2"/>
            <a:endCxn id="134" idx="0"/>
          </p:cNvCxnSpPr>
          <p:nvPr/>
        </p:nvCxnSpPr>
        <p:spPr>
          <a:xfrm rot="16200000" flipH="1">
            <a:off x="10317751" y="13983652"/>
            <a:ext cx="3486109" cy="3049473"/>
          </a:xfrm>
          <a:prstGeom prst="bentConnector3">
            <a:avLst>
              <a:gd name="adj1" fmla="val 77323"/>
            </a:avLst>
          </a:prstGeom>
          <a:ln w="603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5" name="Rectangle: Rounded Corners 154">
            <a:extLst>
              <a:ext uri="{FF2B5EF4-FFF2-40B4-BE49-F238E27FC236}">
                <a16:creationId xmlns:a16="http://schemas.microsoft.com/office/drawing/2014/main" id="{9668FCE1-6156-4709-B10F-0F76C0ADF024}"/>
              </a:ext>
            </a:extLst>
          </p:cNvPr>
          <p:cNvSpPr/>
          <p:nvPr/>
        </p:nvSpPr>
        <p:spPr>
          <a:xfrm>
            <a:off x="31752937" y="12181078"/>
            <a:ext cx="4837453" cy="3726562"/>
          </a:xfrm>
          <a:prstGeom prst="roundRect">
            <a:avLst>
              <a:gd name="adj" fmla="val 7052"/>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6" name="TextBox 155">
            <a:extLst>
              <a:ext uri="{FF2B5EF4-FFF2-40B4-BE49-F238E27FC236}">
                <a16:creationId xmlns:a16="http://schemas.microsoft.com/office/drawing/2014/main" id="{459C8C47-7A7E-4924-A5A9-26DF298858B0}"/>
              </a:ext>
            </a:extLst>
          </p:cNvPr>
          <p:cNvSpPr txBox="1"/>
          <p:nvPr/>
        </p:nvSpPr>
        <p:spPr>
          <a:xfrm>
            <a:off x="30875973" y="17806947"/>
            <a:ext cx="8721575" cy="1446550"/>
          </a:xfrm>
          <a:prstGeom prst="rect">
            <a:avLst/>
          </a:prstGeom>
          <a:noFill/>
        </p:spPr>
        <p:txBody>
          <a:bodyPr wrap="square" rtlCol="0">
            <a:spAutoFit/>
          </a:bodyPr>
          <a:lstStyle/>
          <a:p>
            <a:r>
              <a:rPr lang="en-US" sz="4400" dirty="0">
                <a:latin typeface="Abadi" panose="020B0604020104020204" pitchFamily="34" charset="0"/>
              </a:rPr>
              <a:t>Use this button to delete upper levels or to add a new upper level</a:t>
            </a:r>
          </a:p>
        </p:txBody>
      </p:sp>
      <p:cxnSp>
        <p:nvCxnSpPr>
          <p:cNvPr id="157" name="Connector: Elbow 156">
            <a:extLst>
              <a:ext uri="{FF2B5EF4-FFF2-40B4-BE49-F238E27FC236}">
                <a16:creationId xmlns:a16="http://schemas.microsoft.com/office/drawing/2014/main" id="{FAF654BD-5090-42FC-81EB-88BF30BE9301}"/>
              </a:ext>
            </a:extLst>
          </p:cNvPr>
          <p:cNvCxnSpPr>
            <a:cxnSpLocks/>
            <a:stCxn id="155" idx="2"/>
            <a:endCxn id="156" idx="0"/>
          </p:cNvCxnSpPr>
          <p:nvPr/>
        </p:nvCxnSpPr>
        <p:spPr>
          <a:xfrm rot="16200000" flipH="1">
            <a:off x="33754559" y="16324744"/>
            <a:ext cx="1899307" cy="1065097"/>
          </a:xfrm>
          <a:prstGeom prst="bentConnector3">
            <a:avLst>
              <a:gd name="adj1" fmla="val 50000"/>
            </a:avLst>
          </a:prstGeom>
          <a:ln w="603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8A1D927-0A63-4840-8723-0A93EFBEB7AA}"/>
              </a:ext>
            </a:extLst>
          </p:cNvPr>
          <p:cNvPicPr>
            <a:picLocks noChangeAspect="1"/>
          </p:cNvPicPr>
          <p:nvPr/>
        </p:nvPicPr>
        <p:blipFill rotWithShape="1">
          <a:blip r:embed="rId4"/>
          <a:srcRect r="69370" b="35493"/>
          <a:stretch/>
        </p:blipFill>
        <p:spPr>
          <a:xfrm>
            <a:off x="2893972" y="972206"/>
            <a:ext cx="3719468" cy="3075046"/>
          </a:xfrm>
          <a:prstGeom prst="rect">
            <a:avLst/>
          </a:prstGeom>
          <a:ln w="76200">
            <a:solidFill>
              <a:srgbClr val="F323CB"/>
            </a:solidFill>
          </a:ln>
        </p:spPr>
      </p:pic>
      <p:sp>
        <p:nvSpPr>
          <p:cNvPr id="2" name="Rectangle 1">
            <a:extLst>
              <a:ext uri="{FF2B5EF4-FFF2-40B4-BE49-F238E27FC236}">
                <a16:creationId xmlns:a16="http://schemas.microsoft.com/office/drawing/2014/main" id="{0C141456-A236-11BC-18FE-C3359A305C37}"/>
              </a:ext>
            </a:extLst>
          </p:cNvPr>
          <p:cNvSpPr/>
          <p:nvPr/>
        </p:nvSpPr>
        <p:spPr>
          <a:xfrm>
            <a:off x="36590390" y="12181077"/>
            <a:ext cx="4348060" cy="4054517"/>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982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5D8F89-8AF0-4717-BC6A-34646A7F9AE3}"/>
              </a:ext>
            </a:extLst>
          </p:cNvPr>
          <p:cNvGrpSpPr/>
          <p:nvPr/>
        </p:nvGrpSpPr>
        <p:grpSpPr>
          <a:xfrm>
            <a:off x="805030" y="26201619"/>
            <a:ext cx="35561963" cy="3240124"/>
            <a:chOff x="805030" y="26201619"/>
            <a:chExt cx="35561963" cy="3240124"/>
          </a:xfrm>
        </p:grpSpPr>
        <p:sp>
          <p:nvSpPr>
            <p:cNvPr id="5" name="TextBox 4">
              <a:extLst>
                <a:ext uri="{FF2B5EF4-FFF2-40B4-BE49-F238E27FC236}">
                  <a16:creationId xmlns:a16="http://schemas.microsoft.com/office/drawing/2014/main" id="{9B30D3CF-1554-47AC-9572-ADF842BF7BDA}"/>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6" name="TextBox 5">
              <a:extLst>
                <a:ext uri="{FF2B5EF4-FFF2-40B4-BE49-F238E27FC236}">
                  <a16:creationId xmlns:a16="http://schemas.microsoft.com/office/drawing/2014/main" id="{2899542B-2843-446A-934B-A562CB5BE23F}"/>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Maturity Level pictogram insertion tool</a:t>
              </a:r>
            </a:p>
          </p:txBody>
        </p:sp>
        <p:sp>
          <p:nvSpPr>
            <p:cNvPr id="7" name="TextBox 6">
              <a:extLst>
                <a:ext uri="{FF2B5EF4-FFF2-40B4-BE49-F238E27FC236}">
                  <a16:creationId xmlns:a16="http://schemas.microsoft.com/office/drawing/2014/main" id="{09D50FD7-DAC8-4ED7-AC0F-57177F9B4880}"/>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Customized Findings-2</a:t>
              </a:r>
            </a:p>
          </p:txBody>
        </p:sp>
      </p:grpSp>
      <p:cxnSp>
        <p:nvCxnSpPr>
          <p:cNvPr id="63" name="Connector: Elbow 62">
            <a:extLst>
              <a:ext uri="{FF2B5EF4-FFF2-40B4-BE49-F238E27FC236}">
                <a16:creationId xmlns:a16="http://schemas.microsoft.com/office/drawing/2014/main" id="{EF047B3B-7A56-4786-BDB5-7715D4C47A21}"/>
              </a:ext>
            </a:extLst>
          </p:cNvPr>
          <p:cNvCxnSpPr>
            <a:cxnSpLocks/>
            <a:endCxn id="9" idx="0"/>
          </p:cNvCxnSpPr>
          <p:nvPr/>
        </p:nvCxnSpPr>
        <p:spPr>
          <a:xfrm>
            <a:off x="6613440" y="2509729"/>
            <a:ext cx="20656244" cy="3636405"/>
          </a:xfrm>
          <a:prstGeom prst="bentConnector2">
            <a:avLst/>
          </a:prstGeom>
          <a:ln w="6032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459C8C47-7A7E-4924-A5A9-26DF298858B0}"/>
              </a:ext>
            </a:extLst>
          </p:cNvPr>
          <p:cNvSpPr txBox="1"/>
          <p:nvPr/>
        </p:nvSpPr>
        <p:spPr>
          <a:xfrm>
            <a:off x="1538108" y="21375645"/>
            <a:ext cx="18731092" cy="3046988"/>
          </a:xfrm>
          <a:prstGeom prst="rect">
            <a:avLst/>
          </a:prstGeom>
          <a:noFill/>
        </p:spPr>
        <p:txBody>
          <a:bodyPr wrap="square" rtlCol="0">
            <a:spAutoFit/>
          </a:bodyPr>
          <a:lstStyle/>
          <a:p>
            <a:r>
              <a:rPr lang="en-US" sz="4800" dirty="0">
                <a:latin typeface="Abadi" panose="020B0604020104020204" pitchFamily="34" charset="0"/>
              </a:rPr>
              <a:t>Edition of Plain Text Scale:</a:t>
            </a:r>
          </a:p>
          <a:p>
            <a:pPr marL="571500" indent="-571500">
              <a:buFont typeface="Arial" panose="020B0604020202020204" pitchFamily="34" charset="0"/>
              <a:buChar char="•"/>
            </a:pPr>
            <a:r>
              <a:rPr lang="en-US" sz="4800" dirty="0">
                <a:latin typeface="Abadi" panose="020B0604020104020204" pitchFamily="34" charset="0"/>
              </a:rPr>
              <a:t>Select PLAIN TEXT (Green)</a:t>
            </a:r>
          </a:p>
          <a:p>
            <a:pPr marL="571500" indent="-571500">
              <a:buFont typeface="Arial" panose="020B0604020202020204" pitchFamily="34" charset="0"/>
              <a:buChar char="•"/>
            </a:pPr>
            <a:r>
              <a:rPr lang="en-US" sz="4800" dirty="0">
                <a:latin typeface="Abadi" panose="020B0604020104020204" pitchFamily="34" charset="0"/>
              </a:rPr>
              <a:t>Select the level</a:t>
            </a:r>
          </a:p>
          <a:p>
            <a:pPr marL="571500" indent="-571500">
              <a:buFont typeface="Arial" panose="020B0604020202020204" pitchFamily="34" charset="0"/>
              <a:buChar char="•"/>
            </a:pPr>
            <a:r>
              <a:rPr lang="en-US" sz="4800" dirty="0">
                <a:latin typeface="Abadi" panose="020B0604020104020204" pitchFamily="34" charset="0"/>
              </a:rPr>
              <a:t>Press Edit Level Button and Follow the Menu “Scale Setting”</a:t>
            </a:r>
          </a:p>
        </p:txBody>
      </p:sp>
      <p:pic>
        <p:nvPicPr>
          <p:cNvPr id="3" name="Picture 2">
            <a:extLst>
              <a:ext uri="{FF2B5EF4-FFF2-40B4-BE49-F238E27FC236}">
                <a16:creationId xmlns:a16="http://schemas.microsoft.com/office/drawing/2014/main" id="{E5398DF7-2101-48DB-A81C-7F3A1FE4C726}"/>
              </a:ext>
            </a:extLst>
          </p:cNvPr>
          <p:cNvPicPr>
            <a:picLocks noChangeAspect="1"/>
          </p:cNvPicPr>
          <p:nvPr/>
        </p:nvPicPr>
        <p:blipFill>
          <a:blip r:embed="rId2"/>
          <a:stretch>
            <a:fillRect/>
          </a:stretch>
        </p:blipFill>
        <p:spPr>
          <a:xfrm>
            <a:off x="1495610" y="4762652"/>
            <a:ext cx="12955092" cy="16256665"/>
          </a:xfrm>
          <a:prstGeom prst="rect">
            <a:avLst/>
          </a:prstGeom>
          <a:ln>
            <a:solidFill>
              <a:schemeClr val="tx1"/>
            </a:solidFill>
          </a:ln>
        </p:spPr>
      </p:pic>
      <p:pic>
        <p:nvPicPr>
          <p:cNvPr id="9" name="Picture 8">
            <a:extLst>
              <a:ext uri="{FF2B5EF4-FFF2-40B4-BE49-F238E27FC236}">
                <a16:creationId xmlns:a16="http://schemas.microsoft.com/office/drawing/2014/main" id="{CAFA337E-3412-46FB-B48E-CDC63A9CAD29}"/>
              </a:ext>
            </a:extLst>
          </p:cNvPr>
          <p:cNvPicPr>
            <a:picLocks noChangeAspect="1"/>
          </p:cNvPicPr>
          <p:nvPr/>
        </p:nvPicPr>
        <p:blipFill>
          <a:blip r:embed="rId3"/>
          <a:stretch>
            <a:fillRect/>
          </a:stretch>
        </p:blipFill>
        <p:spPr>
          <a:xfrm>
            <a:off x="15509279" y="6146134"/>
            <a:ext cx="23520810" cy="9940743"/>
          </a:xfrm>
          <a:prstGeom prst="rect">
            <a:avLst/>
          </a:prstGeom>
          <a:ln>
            <a:solidFill>
              <a:schemeClr val="tx1"/>
            </a:solidFill>
          </a:ln>
        </p:spPr>
      </p:pic>
      <p:sp>
        <p:nvSpPr>
          <p:cNvPr id="39" name="TextBox 38">
            <a:extLst>
              <a:ext uri="{FF2B5EF4-FFF2-40B4-BE49-F238E27FC236}">
                <a16:creationId xmlns:a16="http://schemas.microsoft.com/office/drawing/2014/main" id="{0EB235E6-E49E-495D-B2BC-DE56ED4BC4DE}"/>
              </a:ext>
            </a:extLst>
          </p:cNvPr>
          <p:cNvSpPr txBox="1"/>
          <p:nvPr/>
        </p:nvSpPr>
        <p:spPr>
          <a:xfrm>
            <a:off x="16049810" y="16549671"/>
            <a:ext cx="22354990" cy="3785652"/>
          </a:xfrm>
          <a:prstGeom prst="rect">
            <a:avLst/>
          </a:prstGeom>
          <a:noFill/>
        </p:spPr>
        <p:txBody>
          <a:bodyPr wrap="square" rtlCol="0">
            <a:spAutoFit/>
          </a:bodyPr>
          <a:lstStyle/>
          <a:p>
            <a:r>
              <a:rPr lang="en-US" sz="4800" dirty="0">
                <a:latin typeface="Abadi" panose="020B0604020104020204" pitchFamily="34" charset="0"/>
              </a:rPr>
              <a:t>Edition of Symbol Scale:</a:t>
            </a:r>
          </a:p>
          <a:p>
            <a:pPr marL="571500" indent="-571500">
              <a:buFont typeface="Arial" panose="020B0604020202020204" pitchFamily="34" charset="0"/>
              <a:buChar char="•"/>
            </a:pPr>
            <a:r>
              <a:rPr lang="en-US" sz="4800" dirty="0">
                <a:latin typeface="Abadi" panose="020B0604020104020204" pitchFamily="34" charset="0"/>
              </a:rPr>
              <a:t>Select SYMBOLE (Green)</a:t>
            </a:r>
          </a:p>
          <a:p>
            <a:pPr marL="571500" indent="-571500">
              <a:buFont typeface="Arial" panose="020B0604020202020204" pitchFamily="34" charset="0"/>
              <a:buChar char="•"/>
            </a:pPr>
            <a:r>
              <a:rPr lang="en-US" sz="4800" dirty="0">
                <a:latin typeface="Abadi" panose="020B0604020104020204" pitchFamily="34" charset="0"/>
              </a:rPr>
              <a:t>Select the level</a:t>
            </a:r>
          </a:p>
          <a:p>
            <a:pPr marL="571500" indent="-571500">
              <a:buFont typeface="Arial" panose="020B0604020202020204" pitchFamily="34" charset="0"/>
              <a:buChar char="•"/>
            </a:pPr>
            <a:r>
              <a:rPr lang="en-US" sz="4800" dirty="0">
                <a:latin typeface="Abadi" panose="020B0604020104020204" pitchFamily="34" charset="0"/>
              </a:rPr>
              <a:t>Use the specific menu to select the symbol (depending on the Font) and the number of symbol</a:t>
            </a:r>
          </a:p>
        </p:txBody>
      </p:sp>
      <p:cxnSp>
        <p:nvCxnSpPr>
          <p:cNvPr id="47" name="Connector: Elbow 62">
            <a:extLst>
              <a:ext uri="{FF2B5EF4-FFF2-40B4-BE49-F238E27FC236}">
                <a16:creationId xmlns:a16="http://schemas.microsoft.com/office/drawing/2014/main" id="{4679989B-9A1F-4DA6-8361-7C82C2463FE4}"/>
              </a:ext>
            </a:extLst>
          </p:cNvPr>
          <p:cNvCxnSpPr>
            <a:cxnSpLocks/>
            <a:stCxn id="16" idx="3"/>
            <a:endCxn id="3" idx="0"/>
          </p:cNvCxnSpPr>
          <p:nvPr/>
        </p:nvCxnSpPr>
        <p:spPr>
          <a:xfrm>
            <a:off x="6613440" y="2509729"/>
            <a:ext cx="1359716" cy="2252923"/>
          </a:xfrm>
          <a:prstGeom prst="bentConnector2">
            <a:avLst/>
          </a:prstGeom>
          <a:ln w="60325">
            <a:solidFill>
              <a:srgbClr val="F323CB"/>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2" name="Graphic 21" descr="Warning with solid fill">
            <a:extLst>
              <a:ext uri="{FF2B5EF4-FFF2-40B4-BE49-F238E27FC236}">
                <a16:creationId xmlns:a16="http://schemas.microsoft.com/office/drawing/2014/main" id="{805F2BFC-B7FD-4B81-9546-5311DF72C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68197" y="21375645"/>
            <a:ext cx="1807392" cy="1807392"/>
          </a:xfrm>
          <a:prstGeom prst="rect">
            <a:avLst/>
          </a:prstGeom>
        </p:spPr>
      </p:pic>
      <p:sp>
        <p:nvSpPr>
          <p:cNvPr id="52" name="TextBox 51">
            <a:extLst>
              <a:ext uri="{FF2B5EF4-FFF2-40B4-BE49-F238E27FC236}">
                <a16:creationId xmlns:a16="http://schemas.microsoft.com/office/drawing/2014/main" id="{BD49A893-1CF4-48B2-8331-57F4B42FC6E4}"/>
              </a:ext>
            </a:extLst>
          </p:cNvPr>
          <p:cNvSpPr txBox="1"/>
          <p:nvPr/>
        </p:nvSpPr>
        <p:spPr>
          <a:xfrm>
            <a:off x="23764875" y="22020775"/>
            <a:ext cx="17959567" cy="1015663"/>
          </a:xfrm>
          <a:prstGeom prst="rect">
            <a:avLst/>
          </a:prstGeom>
          <a:noFill/>
        </p:spPr>
        <p:txBody>
          <a:bodyPr wrap="square" rtlCol="0">
            <a:spAutoFit/>
          </a:bodyPr>
          <a:lstStyle/>
          <a:p>
            <a:r>
              <a:rPr lang="en-US" sz="6000" dirty="0">
                <a:solidFill>
                  <a:srgbClr val="FF8C00"/>
                </a:solidFill>
                <a:latin typeface="Abadi" panose="020B0604020104020204" pitchFamily="34" charset="0"/>
              </a:rPr>
              <a:t>The scale cannot be a mix of symbol and plain text</a:t>
            </a:r>
          </a:p>
        </p:txBody>
      </p:sp>
      <p:pic>
        <p:nvPicPr>
          <p:cNvPr id="16" name="Picture 15">
            <a:extLst>
              <a:ext uri="{FF2B5EF4-FFF2-40B4-BE49-F238E27FC236}">
                <a16:creationId xmlns:a16="http://schemas.microsoft.com/office/drawing/2014/main" id="{9C044D5D-0145-4888-9EFD-E7321CC19BA5}"/>
              </a:ext>
            </a:extLst>
          </p:cNvPr>
          <p:cNvPicPr>
            <a:picLocks noChangeAspect="1"/>
          </p:cNvPicPr>
          <p:nvPr/>
        </p:nvPicPr>
        <p:blipFill rotWithShape="1">
          <a:blip r:embed="rId6"/>
          <a:srcRect r="69370" b="35493"/>
          <a:stretch/>
        </p:blipFill>
        <p:spPr>
          <a:xfrm>
            <a:off x="2893972" y="972206"/>
            <a:ext cx="3719468" cy="3075046"/>
          </a:xfrm>
          <a:prstGeom prst="rect">
            <a:avLst/>
          </a:prstGeom>
          <a:ln w="76200">
            <a:solidFill>
              <a:srgbClr val="F323CB"/>
            </a:solidFill>
          </a:ln>
        </p:spPr>
      </p:pic>
      <p:pic>
        <p:nvPicPr>
          <p:cNvPr id="21" name="Graphic 20" descr="Warning with solid fill">
            <a:extLst>
              <a:ext uri="{FF2B5EF4-FFF2-40B4-BE49-F238E27FC236}">
                <a16:creationId xmlns:a16="http://schemas.microsoft.com/office/drawing/2014/main" id="{2BEDE2FB-11D1-48C8-A84F-32BE4B9930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668197" y="23269671"/>
            <a:ext cx="1807392" cy="1807392"/>
          </a:xfrm>
          <a:prstGeom prst="rect">
            <a:avLst/>
          </a:prstGeom>
        </p:spPr>
      </p:pic>
      <p:sp>
        <p:nvSpPr>
          <p:cNvPr id="23" name="TextBox 22">
            <a:extLst>
              <a:ext uri="{FF2B5EF4-FFF2-40B4-BE49-F238E27FC236}">
                <a16:creationId xmlns:a16="http://schemas.microsoft.com/office/drawing/2014/main" id="{0641FADC-E74C-46AA-A41D-64FD2A5B1C68}"/>
              </a:ext>
            </a:extLst>
          </p:cNvPr>
          <p:cNvSpPr txBox="1"/>
          <p:nvPr/>
        </p:nvSpPr>
        <p:spPr>
          <a:xfrm>
            <a:off x="23764875" y="23914801"/>
            <a:ext cx="17959567" cy="1015663"/>
          </a:xfrm>
          <a:prstGeom prst="rect">
            <a:avLst/>
          </a:prstGeom>
          <a:noFill/>
        </p:spPr>
        <p:txBody>
          <a:bodyPr wrap="square" rtlCol="0">
            <a:spAutoFit/>
          </a:bodyPr>
          <a:lstStyle/>
          <a:p>
            <a:r>
              <a:rPr lang="en-US" sz="6000" dirty="0">
                <a:solidFill>
                  <a:srgbClr val="FF00FF"/>
                </a:solidFill>
                <a:latin typeface="Abadi" panose="020B0604020104020204" pitchFamily="34" charset="0"/>
              </a:rPr>
              <a:t>ARIANA accept only one specific type of findings</a:t>
            </a:r>
          </a:p>
        </p:txBody>
      </p:sp>
      <p:sp>
        <p:nvSpPr>
          <p:cNvPr id="2" name="Rectangle 1">
            <a:extLst>
              <a:ext uri="{FF2B5EF4-FFF2-40B4-BE49-F238E27FC236}">
                <a16:creationId xmlns:a16="http://schemas.microsoft.com/office/drawing/2014/main" id="{27C968ED-12E3-888B-BF8E-0849F242A98F}"/>
              </a:ext>
            </a:extLst>
          </p:cNvPr>
          <p:cNvSpPr/>
          <p:nvPr/>
        </p:nvSpPr>
        <p:spPr>
          <a:xfrm>
            <a:off x="35939896" y="12046226"/>
            <a:ext cx="1948069" cy="2031891"/>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82C6425-F28B-F73D-C4EC-594533927519}"/>
              </a:ext>
            </a:extLst>
          </p:cNvPr>
          <p:cNvSpPr/>
          <p:nvPr/>
        </p:nvSpPr>
        <p:spPr>
          <a:xfrm>
            <a:off x="32997913" y="14078117"/>
            <a:ext cx="4532244" cy="1593191"/>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897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09FE-33B2-4FCC-8532-2189BE63E548}"/>
              </a:ext>
            </a:extLst>
          </p:cNvPr>
          <p:cNvSpPr>
            <a:spLocks noGrp="1"/>
          </p:cNvSpPr>
          <p:nvPr>
            <p:ph type="title"/>
          </p:nvPr>
        </p:nvSpPr>
        <p:spPr>
          <a:xfrm>
            <a:off x="14140544" y="19422155"/>
            <a:ext cx="26517600" cy="5542189"/>
          </a:xfrm>
        </p:spPr>
        <p:txBody>
          <a:bodyPr/>
          <a:lstStyle/>
          <a:p>
            <a:r>
              <a:rPr lang="en-US" dirty="0"/>
              <a:t>ARIANA Document Management Tool</a:t>
            </a:r>
            <a:br>
              <a:rPr lang="en-US" dirty="0"/>
            </a:br>
            <a:r>
              <a:rPr lang="en-US" dirty="0"/>
              <a:t>  </a:t>
            </a:r>
          </a:p>
        </p:txBody>
      </p:sp>
      <p:sp>
        <p:nvSpPr>
          <p:cNvPr id="4" name="Text Placeholder 3">
            <a:extLst>
              <a:ext uri="{FF2B5EF4-FFF2-40B4-BE49-F238E27FC236}">
                <a16:creationId xmlns:a16="http://schemas.microsoft.com/office/drawing/2014/main" id="{6516F0D3-4B95-478F-8B05-A90A2A1A91DD}"/>
              </a:ext>
            </a:extLst>
          </p:cNvPr>
          <p:cNvSpPr>
            <a:spLocks noGrp="1"/>
          </p:cNvSpPr>
          <p:nvPr>
            <p:ph type="body" sz="quarter" idx="10"/>
          </p:nvPr>
        </p:nvSpPr>
        <p:spPr/>
        <p:txBody>
          <a:bodyPr/>
          <a:lstStyle/>
          <a:p>
            <a:r>
              <a:rPr lang="en-US" dirty="0"/>
              <a:t>Create Policy and Processing Record Documents </a:t>
            </a:r>
          </a:p>
        </p:txBody>
      </p:sp>
    </p:spTree>
    <p:extLst>
      <p:ext uri="{BB962C8B-B14F-4D97-AF65-F5344CB8AC3E}">
        <p14:creationId xmlns:p14="http://schemas.microsoft.com/office/powerpoint/2010/main" val="186414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16CA31-DE07-1A94-6FA1-7BE09F75FEEA}"/>
              </a:ext>
            </a:extLst>
          </p:cNvPr>
          <p:cNvSpPr>
            <a:spLocks noGrp="1"/>
          </p:cNvSpPr>
          <p:nvPr>
            <p:ph type="body" sz="quarter" idx="10"/>
          </p:nvPr>
        </p:nvSpPr>
        <p:spPr>
          <a:xfrm>
            <a:off x="9843247" y="13909964"/>
            <a:ext cx="32381077" cy="13937672"/>
          </a:xfrm>
        </p:spPr>
        <p:txBody>
          <a:bodyPr/>
          <a:lstStyle/>
          <a:p>
            <a:pPr marL="0" indent="0" algn="ctr">
              <a:buNone/>
            </a:pPr>
            <a:r>
              <a:rPr lang="en-US" sz="9600" b="1" dirty="0">
                <a:latin typeface="Abadi" panose="020B0604020104020204" pitchFamily="34" charset="0"/>
              </a:rPr>
              <a:t>ARIANA POLICY MANAGER</a:t>
            </a:r>
          </a:p>
          <a:p>
            <a:pPr marL="0" indent="0">
              <a:buNone/>
            </a:pPr>
            <a:endParaRPr lang="en-US" sz="8800" dirty="0"/>
          </a:p>
          <a:p>
            <a:pPr marL="0" indent="0">
              <a:buNone/>
            </a:pPr>
            <a:r>
              <a:rPr lang="en-US" sz="8000" i="1" dirty="0"/>
              <a:t>The ARIANA Policy Manager aims to create dynamic standardized Data Base of policies, procedures or other information security management documents ready to be used for any customers. The following pages describes</a:t>
            </a:r>
            <a:r>
              <a:rPr lang="en-US" sz="8800" dirty="0"/>
              <a:t>:</a:t>
            </a:r>
          </a:p>
          <a:p>
            <a:r>
              <a:rPr lang="en-US" sz="7200" dirty="0"/>
              <a:t>The list of available functions included in ARIANA</a:t>
            </a:r>
            <a:r>
              <a:rPr lang="fr-FR" sz="7200" dirty="0"/>
              <a:t>-</a:t>
            </a:r>
            <a:r>
              <a:rPr lang="en-US" sz="7200" dirty="0"/>
              <a:t>Doc Mgt Ribbon used in ARIANA Policy Manager process </a:t>
            </a:r>
          </a:p>
          <a:p>
            <a:r>
              <a:rPr lang="en-US" sz="7200" dirty="0"/>
              <a:t>Process of creation and refinement of a standard document (Policy, Procedure etc.)</a:t>
            </a:r>
          </a:p>
          <a:p>
            <a:r>
              <a:rPr lang="en-US" sz="7200" dirty="0"/>
              <a:t>How works the Excel DB Export to Word document process.</a:t>
            </a:r>
          </a:p>
          <a:p>
            <a:r>
              <a:rPr lang="en-US" sz="7200" dirty="0"/>
              <a:t>How works the Word Reimport to Excel DB process (after finalization of the document).</a:t>
            </a:r>
          </a:p>
          <a:p>
            <a:r>
              <a:rPr lang="en-US" sz="7200" dirty="0"/>
              <a:t>How to define the level of styles encoding.</a:t>
            </a:r>
          </a:p>
          <a:p>
            <a:r>
              <a:rPr lang="en-US" sz="7200" dirty="0"/>
              <a:t>How to add parameters fields in the DB Excel.</a:t>
            </a:r>
          </a:p>
        </p:txBody>
      </p:sp>
    </p:spTree>
    <p:extLst>
      <p:ext uri="{BB962C8B-B14F-4D97-AF65-F5344CB8AC3E}">
        <p14:creationId xmlns:p14="http://schemas.microsoft.com/office/powerpoint/2010/main" val="3073804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86C306-E0DB-4339-8CD8-6C5E8BCB18B9}"/>
              </a:ext>
            </a:extLst>
          </p:cNvPr>
          <p:cNvSpPr txBox="1"/>
          <p:nvPr/>
        </p:nvSpPr>
        <p:spPr>
          <a:xfrm>
            <a:off x="7184708" y="1366902"/>
            <a:ext cx="9029225" cy="3785652"/>
          </a:xfrm>
          <a:prstGeom prst="rect">
            <a:avLst/>
          </a:prstGeom>
          <a:noFill/>
        </p:spPr>
        <p:txBody>
          <a:bodyPr wrap="square" rtlCol="0">
            <a:spAutoFit/>
          </a:bodyPr>
          <a:lstStyle/>
          <a:p>
            <a:pPr algn="ctr"/>
            <a:r>
              <a:rPr lang="en-GB" sz="4800" b="1" dirty="0"/>
              <a:t>Encode and edit custom properties of the document</a:t>
            </a:r>
          </a:p>
          <a:p>
            <a:pPr algn="just"/>
            <a:r>
              <a:rPr lang="en-GB" sz="4800" dirty="0"/>
              <a:t>This set of button allows identifying key name as document’s property and edit it.</a:t>
            </a:r>
          </a:p>
        </p:txBody>
      </p:sp>
      <p:sp>
        <p:nvSpPr>
          <p:cNvPr id="12" name="TextBox 11">
            <a:extLst>
              <a:ext uri="{FF2B5EF4-FFF2-40B4-BE49-F238E27FC236}">
                <a16:creationId xmlns:a16="http://schemas.microsoft.com/office/drawing/2014/main" id="{DB8F5AF5-C5D1-465B-9EB8-8FDD5EBE977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Menu</a:t>
            </a:r>
          </a:p>
        </p:txBody>
      </p:sp>
      <p:sp>
        <p:nvSpPr>
          <p:cNvPr id="13" name="TextBox 12">
            <a:extLst>
              <a:ext uri="{FF2B5EF4-FFF2-40B4-BE49-F238E27FC236}">
                <a16:creationId xmlns:a16="http://schemas.microsoft.com/office/drawing/2014/main" id="{CF2785B3-1A20-4FD5-A7BE-BD55D68600D2}"/>
              </a:ext>
            </a:extLst>
          </p:cNvPr>
          <p:cNvSpPr txBox="1"/>
          <p:nvPr/>
        </p:nvSpPr>
        <p:spPr>
          <a:xfrm>
            <a:off x="25551954" y="26201619"/>
            <a:ext cx="10815039" cy="1938992"/>
          </a:xfrm>
          <a:prstGeom prst="rect">
            <a:avLst/>
          </a:prstGeom>
          <a:noFill/>
        </p:spPr>
        <p:txBody>
          <a:bodyPr wrap="square" rtlCol="0">
            <a:spAutoFit/>
          </a:bodyPr>
          <a:lstStyle/>
          <a:p>
            <a:r>
              <a:rPr lang="en-US" sz="4000" dirty="0"/>
              <a:t>The list of available functions included in ARIANA</a:t>
            </a:r>
            <a:r>
              <a:rPr lang="fr-FR" sz="4000" dirty="0"/>
              <a:t>-</a:t>
            </a:r>
            <a:r>
              <a:rPr lang="en-US" sz="4000" dirty="0"/>
              <a:t>Doc Mgt Ribbon used in ARIANA Policy Manager process</a:t>
            </a:r>
            <a:r>
              <a:rPr lang="en-US" sz="4000" dirty="0">
                <a:latin typeface="Bahnschrift Light Condensed" panose="020B0502040204020203" pitchFamily="34" charset="0"/>
              </a:rPr>
              <a:t>.</a:t>
            </a:r>
          </a:p>
        </p:txBody>
      </p:sp>
      <p:pic>
        <p:nvPicPr>
          <p:cNvPr id="15" name="Picture 14">
            <a:extLst>
              <a:ext uri="{FF2B5EF4-FFF2-40B4-BE49-F238E27FC236}">
                <a16:creationId xmlns:a16="http://schemas.microsoft.com/office/drawing/2014/main" id="{E6CE1F57-3B0F-4261-94F2-BA4812940568}"/>
              </a:ext>
            </a:extLst>
          </p:cNvPr>
          <p:cNvPicPr>
            <a:picLocks noChangeAspect="1"/>
          </p:cNvPicPr>
          <p:nvPr/>
        </p:nvPicPr>
        <p:blipFill rotWithShape="1">
          <a:blip r:embed="rId2"/>
          <a:srcRect r="73930"/>
          <a:stretch/>
        </p:blipFill>
        <p:spPr>
          <a:xfrm>
            <a:off x="1971285" y="1215864"/>
            <a:ext cx="4380051" cy="3960000"/>
          </a:xfrm>
          <a:prstGeom prst="rect">
            <a:avLst/>
          </a:prstGeom>
          <a:ln w="28575">
            <a:solidFill>
              <a:srgbClr val="F323CB"/>
            </a:solidFill>
          </a:ln>
        </p:spPr>
      </p:pic>
      <p:cxnSp>
        <p:nvCxnSpPr>
          <p:cNvPr id="17" name="Straight Connector 16">
            <a:extLst>
              <a:ext uri="{FF2B5EF4-FFF2-40B4-BE49-F238E27FC236}">
                <a16:creationId xmlns:a16="http://schemas.microsoft.com/office/drawing/2014/main" id="{E4CE5173-EFB9-4029-8D71-2488A79EBDBB}"/>
              </a:ext>
            </a:extLst>
          </p:cNvPr>
          <p:cNvCxnSpPr>
            <a:cxnSpLocks/>
          </p:cNvCxnSpPr>
          <p:nvPr/>
        </p:nvCxnSpPr>
        <p:spPr>
          <a:xfrm>
            <a:off x="6788727" y="997527"/>
            <a:ext cx="0" cy="4573543"/>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3ADB6BE-8F3C-4446-8A20-B9CD72CB1A17}"/>
              </a:ext>
            </a:extLst>
          </p:cNvPr>
          <p:cNvPicPr>
            <a:picLocks noChangeAspect="1"/>
          </p:cNvPicPr>
          <p:nvPr/>
        </p:nvPicPr>
        <p:blipFill rotWithShape="1">
          <a:blip r:embed="rId2"/>
          <a:srcRect l="26070"/>
          <a:stretch/>
        </p:blipFill>
        <p:spPr>
          <a:xfrm>
            <a:off x="16911879" y="1215864"/>
            <a:ext cx="12421126" cy="3960000"/>
          </a:xfrm>
          <a:prstGeom prst="rect">
            <a:avLst/>
          </a:prstGeom>
          <a:ln w="38100">
            <a:solidFill>
              <a:srgbClr val="F323CB"/>
            </a:solidFill>
          </a:ln>
        </p:spPr>
      </p:pic>
      <p:cxnSp>
        <p:nvCxnSpPr>
          <p:cNvPr id="22" name="Straight Connector 21">
            <a:extLst>
              <a:ext uri="{FF2B5EF4-FFF2-40B4-BE49-F238E27FC236}">
                <a16:creationId xmlns:a16="http://schemas.microsoft.com/office/drawing/2014/main" id="{F04DC911-F576-4241-B2A5-AE8E1D1F63B0}"/>
              </a:ext>
            </a:extLst>
          </p:cNvPr>
          <p:cNvCxnSpPr>
            <a:cxnSpLocks/>
          </p:cNvCxnSpPr>
          <p:nvPr/>
        </p:nvCxnSpPr>
        <p:spPr>
          <a:xfrm flipV="1">
            <a:off x="29981236" y="1215864"/>
            <a:ext cx="0" cy="393669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A0022F-DE1A-404D-8491-07EC3B296BA4}"/>
              </a:ext>
            </a:extLst>
          </p:cNvPr>
          <p:cNvSpPr txBox="1"/>
          <p:nvPr/>
        </p:nvSpPr>
        <p:spPr>
          <a:xfrm>
            <a:off x="30463008" y="1291383"/>
            <a:ext cx="10815038" cy="3785652"/>
          </a:xfrm>
          <a:prstGeom prst="rect">
            <a:avLst/>
          </a:prstGeom>
          <a:noFill/>
        </p:spPr>
        <p:txBody>
          <a:bodyPr wrap="square" rtlCol="0">
            <a:spAutoFit/>
          </a:bodyPr>
          <a:lstStyle/>
          <a:p>
            <a:pPr algn="ctr"/>
            <a:r>
              <a:rPr lang="en-GB" sz="4800" b="1" dirty="0"/>
              <a:t>Policy Manager</a:t>
            </a:r>
          </a:p>
          <a:p>
            <a:pPr algn="just"/>
            <a:r>
              <a:rPr lang="en-GB" sz="4800" dirty="0"/>
              <a:t>This set of button allows creating policy or procedure from Excel DB and storing formatted policy or procedure into Excel DB (to keep formatting)</a:t>
            </a:r>
          </a:p>
        </p:txBody>
      </p:sp>
      <p:grpSp>
        <p:nvGrpSpPr>
          <p:cNvPr id="8" name="Group 7">
            <a:extLst>
              <a:ext uri="{FF2B5EF4-FFF2-40B4-BE49-F238E27FC236}">
                <a16:creationId xmlns:a16="http://schemas.microsoft.com/office/drawing/2014/main" id="{0F94DD87-112A-2E71-6917-142CB027A7D5}"/>
              </a:ext>
            </a:extLst>
          </p:cNvPr>
          <p:cNvGrpSpPr/>
          <p:nvPr/>
        </p:nvGrpSpPr>
        <p:grpSpPr>
          <a:xfrm>
            <a:off x="1834237" y="7344080"/>
            <a:ext cx="14940593" cy="5650254"/>
            <a:chOff x="1971285" y="6062694"/>
            <a:chExt cx="14940593" cy="5650254"/>
          </a:xfrm>
        </p:grpSpPr>
        <p:grpSp>
          <p:nvGrpSpPr>
            <p:cNvPr id="20" name="Group 19">
              <a:extLst>
                <a:ext uri="{FF2B5EF4-FFF2-40B4-BE49-F238E27FC236}">
                  <a16:creationId xmlns:a16="http://schemas.microsoft.com/office/drawing/2014/main" id="{35DBCC81-770F-5594-B570-0E1629ACE834}"/>
                </a:ext>
              </a:extLst>
            </p:cNvPr>
            <p:cNvGrpSpPr/>
            <p:nvPr/>
          </p:nvGrpSpPr>
          <p:grpSpPr>
            <a:xfrm>
              <a:off x="4353705" y="6062694"/>
              <a:ext cx="12558173" cy="5492394"/>
              <a:chOff x="2849601" y="13157503"/>
              <a:chExt cx="39273735" cy="1292701"/>
            </a:xfrm>
          </p:grpSpPr>
          <p:sp>
            <p:nvSpPr>
              <p:cNvPr id="27" name="TextBox 26">
                <a:extLst>
                  <a:ext uri="{FF2B5EF4-FFF2-40B4-BE49-F238E27FC236}">
                    <a16:creationId xmlns:a16="http://schemas.microsoft.com/office/drawing/2014/main" id="{33168B3D-FDDD-06E3-0B85-D35C41865CE7}"/>
                  </a:ext>
                </a:extLst>
              </p:cNvPr>
              <p:cNvSpPr txBox="1"/>
              <p:nvPr/>
            </p:nvSpPr>
            <p:spPr>
              <a:xfrm>
                <a:off x="2849604" y="13157503"/>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PropEncoding</a:t>
                </a:r>
                <a:r>
                  <a:rPr lang="en-US" sz="4800" dirty="0">
                    <a:solidFill>
                      <a:schemeClr val="accent1"/>
                    </a:solidFill>
                    <a:latin typeface="Bahnschrift Condensed" panose="020B0502040204020203" pitchFamily="34" charset="0"/>
                  </a:rPr>
                  <a:t>: </a:t>
                </a:r>
                <a:r>
                  <a:rPr lang="en-US" sz="4800" dirty="0"/>
                  <a:t>This function allows encoding word (or a set of words) as  custom document property  to easily modify it in the whole document afterward </a:t>
                </a:r>
              </a:p>
            </p:txBody>
          </p:sp>
          <p:sp>
            <p:nvSpPr>
              <p:cNvPr id="28" name="TextBox 27">
                <a:extLst>
                  <a:ext uri="{FF2B5EF4-FFF2-40B4-BE49-F238E27FC236}">
                    <a16:creationId xmlns:a16="http://schemas.microsoft.com/office/drawing/2014/main" id="{C62A5D74-7C53-0034-42A0-E0AC9AF1A57B}"/>
                  </a:ext>
                </a:extLst>
              </p:cNvPr>
              <p:cNvSpPr txBox="1"/>
              <p:nvPr/>
            </p:nvSpPr>
            <p:spPr>
              <a:xfrm>
                <a:off x="2849601" y="13906912"/>
                <a:ext cx="39273735" cy="543292"/>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Edition prop: </a:t>
                </a:r>
                <a:r>
                  <a:rPr lang="en-US" sz="4800" dirty="0"/>
                  <a:t>This function allows displaying and editing the entire list of custom document properties</a:t>
                </a:r>
              </a:p>
            </p:txBody>
          </p:sp>
        </p:grpSp>
        <p:pic>
          <p:nvPicPr>
            <p:cNvPr id="40" name="Picture 39">
              <a:extLst>
                <a:ext uri="{FF2B5EF4-FFF2-40B4-BE49-F238E27FC236}">
                  <a16:creationId xmlns:a16="http://schemas.microsoft.com/office/drawing/2014/main" id="{7E94F2BA-B6AD-08D2-F7C6-EBFF6799D3BF}"/>
                </a:ext>
              </a:extLst>
            </p:cNvPr>
            <p:cNvPicPr>
              <a:picLocks noChangeAspect="1"/>
            </p:cNvPicPr>
            <p:nvPr/>
          </p:nvPicPr>
          <p:blipFill rotWithShape="1">
            <a:blip r:embed="rId2"/>
            <a:srcRect l="1437" r="85204" b="24419"/>
            <a:stretch/>
          </p:blipFill>
          <p:spPr>
            <a:xfrm>
              <a:off x="1971285" y="6277047"/>
              <a:ext cx="1730994" cy="2308326"/>
            </a:xfrm>
            <a:prstGeom prst="rect">
              <a:avLst/>
            </a:prstGeom>
            <a:ln w="28575">
              <a:solidFill>
                <a:srgbClr val="F323CB"/>
              </a:solidFill>
            </a:ln>
          </p:spPr>
        </p:pic>
        <p:pic>
          <p:nvPicPr>
            <p:cNvPr id="41" name="Picture 40">
              <a:extLst>
                <a:ext uri="{FF2B5EF4-FFF2-40B4-BE49-F238E27FC236}">
                  <a16:creationId xmlns:a16="http://schemas.microsoft.com/office/drawing/2014/main" id="{692A81E1-B905-D4DE-CA44-B3776BBE0913}"/>
                </a:ext>
              </a:extLst>
            </p:cNvPr>
            <p:cNvPicPr>
              <a:picLocks noChangeAspect="1"/>
            </p:cNvPicPr>
            <p:nvPr/>
          </p:nvPicPr>
          <p:blipFill rotWithShape="1">
            <a:blip r:embed="rId2"/>
            <a:srcRect l="13294" t="4336" r="73347" b="20083"/>
            <a:stretch/>
          </p:blipFill>
          <p:spPr>
            <a:xfrm>
              <a:off x="1971285" y="9404622"/>
              <a:ext cx="1730994" cy="2308326"/>
            </a:xfrm>
            <a:prstGeom prst="rect">
              <a:avLst/>
            </a:prstGeom>
            <a:ln w="28575">
              <a:solidFill>
                <a:srgbClr val="F323CB"/>
              </a:solidFill>
            </a:ln>
          </p:spPr>
        </p:pic>
      </p:grpSp>
      <p:grpSp>
        <p:nvGrpSpPr>
          <p:cNvPr id="9" name="Group 8">
            <a:extLst>
              <a:ext uri="{FF2B5EF4-FFF2-40B4-BE49-F238E27FC236}">
                <a16:creationId xmlns:a16="http://schemas.microsoft.com/office/drawing/2014/main" id="{4FDC42BD-810A-F376-5AC4-4556FE5E2FB5}"/>
              </a:ext>
            </a:extLst>
          </p:cNvPr>
          <p:cNvGrpSpPr/>
          <p:nvPr/>
        </p:nvGrpSpPr>
        <p:grpSpPr>
          <a:xfrm>
            <a:off x="17677749" y="7344080"/>
            <a:ext cx="23600297" cy="13970697"/>
            <a:chOff x="17677749" y="7344080"/>
            <a:chExt cx="23600297" cy="13970697"/>
          </a:xfrm>
        </p:grpSpPr>
        <p:grpSp>
          <p:nvGrpSpPr>
            <p:cNvPr id="29" name="Group 28">
              <a:extLst>
                <a:ext uri="{FF2B5EF4-FFF2-40B4-BE49-F238E27FC236}">
                  <a16:creationId xmlns:a16="http://schemas.microsoft.com/office/drawing/2014/main" id="{BFDBDD66-95EE-8DD0-026A-F6F60A39394D}"/>
                </a:ext>
              </a:extLst>
            </p:cNvPr>
            <p:cNvGrpSpPr/>
            <p:nvPr/>
          </p:nvGrpSpPr>
          <p:grpSpPr>
            <a:xfrm>
              <a:off x="20173592" y="7344080"/>
              <a:ext cx="21104454" cy="12816534"/>
              <a:chOff x="2772300" y="2170342"/>
              <a:chExt cx="39077562" cy="8242745"/>
            </a:xfrm>
          </p:grpSpPr>
          <p:sp>
            <p:nvSpPr>
              <p:cNvPr id="30" name="TextBox 29">
                <a:extLst>
                  <a:ext uri="{FF2B5EF4-FFF2-40B4-BE49-F238E27FC236}">
                    <a16:creationId xmlns:a16="http://schemas.microsoft.com/office/drawing/2014/main" id="{2AB0C2D7-B059-9C3A-582B-277F23BA888C}"/>
                  </a:ext>
                </a:extLst>
              </p:cNvPr>
              <p:cNvSpPr txBox="1"/>
              <p:nvPr/>
            </p:nvSpPr>
            <p:spPr>
              <a:xfrm>
                <a:off x="2774199" y="2170342"/>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ExcelToWord</a:t>
                </a:r>
                <a:r>
                  <a:rPr lang="en-US" sz="4800" dirty="0">
                    <a:solidFill>
                      <a:schemeClr val="accent1"/>
                    </a:solidFill>
                    <a:latin typeface="Bahnschrift Condensed" panose="020B0502040204020203" pitchFamily="34" charset="0"/>
                  </a:rPr>
                  <a:t>: </a:t>
                </a:r>
                <a:r>
                  <a:rPr lang="en-US" sz="4800" dirty="0"/>
                  <a:t>This function allows importing an Excel DB of policy/procedure to word document</a:t>
                </a:r>
              </a:p>
            </p:txBody>
          </p:sp>
          <p:sp>
            <p:nvSpPr>
              <p:cNvPr id="31" name="TextBox 30">
                <a:extLst>
                  <a:ext uri="{FF2B5EF4-FFF2-40B4-BE49-F238E27FC236}">
                    <a16:creationId xmlns:a16="http://schemas.microsoft.com/office/drawing/2014/main" id="{9C49C521-BC17-E1F5-969D-431406AFD886}"/>
                  </a:ext>
                </a:extLst>
              </p:cNvPr>
              <p:cNvSpPr txBox="1"/>
              <p:nvPr/>
            </p:nvSpPr>
            <p:spPr>
              <a:xfrm>
                <a:off x="2774199" y="3976971"/>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Tag Start: </a:t>
                </a:r>
                <a:r>
                  <a:rPr lang="en-US" sz="4800" dirty="0"/>
                  <a:t>This function allows marking the start of the policy useful content before the export into Excel DB </a:t>
                </a:r>
              </a:p>
            </p:txBody>
          </p:sp>
          <p:sp>
            <p:nvSpPr>
              <p:cNvPr id="32" name="TextBox 31">
                <a:extLst>
                  <a:ext uri="{FF2B5EF4-FFF2-40B4-BE49-F238E27FC236}">
                    <a16:creationId xmlns:a16="http://schemas.microsoft.com/office/drawing/2014/main" id="{65B494C6-0CC7-F236-47A8-B5636F1D5A9B}"/>
                  </a:ext>
                </a:extLst>
              </p:cNvPr>
              <p:cNvSpPr txBox="1"/>
              <p:nvPr/>
            </p:nvSpPr>
            <p:spPr>
              <a:xfrm>
                <a:off x="2780019" y="5820217"/>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Tag-End: </a:t>
                </a:r>
                <a:r>
                  <a:rPr lang="en-US" sz="4800" dirty="0"/>
                  <a:t>This function allows marking the end of the policy useful content before the export into Excel DB </a:t>
                </a:r>
              </a:p>
            </p:txBody>
          </p:sp>
          <p:sp>
            <p:nvSpPr>
              <p:cNvPr id="33" name="TextBox 32">
                <a:extLst>
                  <a:ext uri="{FF2B5EF4-FFF2-40B4-BE49-F238E27FC236}">
                    <a16:creationId xmlns:a16="http://schemas.microsoft.com/office/drawing/2014/main" id="{73935AC7-934E-CA7A-70BA-4B54F1CF5AE4}"/>
                  </a:ext>
                </a:extLst>
              </p:cNvPr>
              <p:cNvSpPr txBox="1"/>
              <p:nvPr/>
            </p:nvSpPr>
            <p:spPr>
              <a:xfrm>
                <a:off x="2772300" y="7752891"/>
                <a:ext cx="39077562"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WordToExcel</a:t>
                </a:r>
                <a:r>
                  <a:rPr lang="en-US" sz="4800" dirty="0">
                    <a:solidFill>
                      <a:schemeClr val="accent1"/>
                    </a:solidFill>
                    <a:latin typeface="Bahnschrift Condensed" panose="020B0502040204020203" pitchFamily="34" charset="0"/>
                  </a:rPr>
                  <a:t>: </a:t>
                </a:r>
                <a:r>
                  <a:rPr lang="en-US" sz="4800" dirty="0"/>
                  <a:t>This function allows exporting into an Excel DB the useful content of policy/procedure to word document (with encoded style, tables and pictures)</a:t>
                </a:r>
              </a:p>
            </p:txBody>
          </p:sp>
          <p:sp>
            <p:nvSpPr>
              <p:cNvPr id="34" name="TextBox 33">
                <a:extLst>
                  <a:ext uri="{FF2B5EF4-FFF2-40B4-BE49-F238E27FC236}">
                    <a16:creationId xmlns:a16="http://schemas.microsoft.com/office/drawing/2014/main" id="{6A1A0174-55D2-EB82-DCA3-DD1D57340C98}"/>
                  </a:ext>
                </a:extLst>
              </p:cNvPr>
              <p:cNvSpPr txBox="1"/>
              <p:nvPr/>
            </p:nvSpPr>
            <p:spPr>
              <a:xfrm>
                <a:off x="2780019" y="9582090"/>
                <a:ext cx="38845137"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Tagdeletion</a:t>
                </a:r>
                <a:r>
                  <a:rPr lang="en-US" sz="4800" dirty="0">
                    <a:solidFill>
                      <a:schemeClr val="accent1"/>
                    </a:solidFill>
                    <a:latin typeface="Bahnschrift Condensed" panose="020B0502040204020203" pitchFamily="34" charset="0"/>
                  </a:rPr>
                  <a:t>: </a:t>
                </a:r>
                <a:r>
                  <a:rPr lang="en-US" sz="4800" dirty="0"/>
                  <a:t>Remove the tags from the policy or procedure document</a:t>
                </a:r>
              </a:p>
            </p:txBody>
          </p:sp>
        </p:grpSp>
        <p:pic>
          <p:nvPicPr>
            <p:cNvPr id="42" name="Picture 41">
              <a:extLst>
                <a:ext uri="{FF2B5EF4-FFF2-40B4-BE49-F238E27FC236}">
                  <a16:creationId xmlns:a16="http://schemas.microsoft.com/office/drawing/2014/main" id="{6D57042C-0540-47F5-DC73-6DF4913BFF5F}"/>
                </a:ext>
              </a:extLst>
            </p:cNvPr>
            <p:cNvPicPr>
              <a:picLocks noChangeAspect="1"/>
            </p:cNvPicPr>
            <p:nvPr/>
          </p:nvPicPr>
          <p:blipFill rotWithShape="1">
            <a:blip r:embed="rId2"/>
            <a:srcRect l="28176" t="1024" r="55781" b="23395"/>
            <a:stretch/>
          </p:blipFill>
          <p:spPr>
            <a:xfrm>
              <a:off x="17677749" y="7482023"/>
              <a:ext cx="2078831" cy="2308326"/>
            </a:xfrm>
            <a:prstGeom prst="rect">
              <a:avLst/>
            </a:prstGeom>
            <a:ln w="28575">
              <a:solidFill>
                <a:srgbClr val="F323CB"/>
              </a:solidFill>
            </a:ln>
          </p:spPr>
        </p:pic>
        <p:pic>
          <p:nvPicPr>
            <p:cNvPr id="43" name="Picture 42">
              <a:extLst>
                <a:ext uri="{FF2B5EF4-FFF2-40B4-BE49-F238E27FC236}">
                  <a16:creationId xmlns:a16="http://schemas.microsoft.com/office/drawing/2014/main" id="{00AC1BAF-FEBF-C41B-C237-7DBC981091FA}"/>
                </a:ext>
              </a:extLst>
            </p:cNvPr>
            <p:cNvPicPr>
              <a:picLocks noChangeAspect="1"/>
            </p:cNvPicPr>
            <p:nvPr/>
          </p:nvPicPr>
          <p:blipFill rotWithShape="1">
            <a:blip r:embed="rId2"/>
            <a:srcRect l="44978" t="890" r="44544" b="23529"/>
            <a:stretch/>
          </p:blipFill>
          <p:spPr>
            <a:xfrm>
              <a:off x="17677749" y="10340295"/>
              <a:ext cx="1357746" cy="2308325"/>
            </a:xfrm>
            <a:prstGeom prst="rect">
              <a:avLst/>
            </a:prstGeom>
            <a:ln w="28575">
              <a:solidFill>
                <a:srgbClr val="F323CB"/>
              </a:solidFill>
            </a:ln>
          </p:spPr>
        </p:pic>
        <p:pic>
          <p:nvPicPr>
            <p:cNvPr id="44" name="Picture 43">
              <a:extLst>
                <a:ext uri="{FF2B5EF4-FFF2-40B4-BE49-F238E27FC236}">
                  <a16:creationId xmlns:a16="http://schemas.microsoft.com/office/drawing/2014/main" id="{ED794540-3436-8D01-0BD6-8EA5EBD9010E}"/>
                </a:ext>
              </a:extLst>
            </p:cNvPr>
            <p:cNvPicPr>
              <a:picLocks noChangeAspect="1"/>
            </p:cNvPicPr>
            <p:nvPr/>
          </p:nvPicPr>
          <p:blipFill rotWithShape="1">
            <a:blip r:embed="rId2"/>
            <a:srcRect l="55028" t="837" r="34494" b="23581"/>
            <a:stretch/>
          </p:blipFill>
          <p:spPr>
            <a:xfrm>
              <a:off x="17677749" y="13198566"/>
              <a:ext cx="1357746" cy="2308325"/>
            </a:xfrm>
            <a:prstGeom prst="rect">
              <a:avLst/>
            </a:prstGeom>
            <a:ln w="28575">
              <a:solidFill>
                <a:srgbClr val="F323CB"/>
              </a:solidFill>
            </a:ln>
          </p:spPr>
        </p:pic>
        <p:pic>
          <p:nvPicPr>
            <p:cNvPr id="45" name="Picture 44">
              <a:extLst>
                <a:ext uri="{FF2B5EF4-FFF2-40B4-BE49-F238E27FC236}">
                  <a16:creationId xmlns:a16="http://schemas.microsoft.com/office/drawing/2014/main" id="{1D74C8FD-6ED0-1F4F-CC8B-71B714AB1040}"/>
                </a:ext>
              </a:extLst>
            </p:cNvPr>
            <p:cNvPicPr>
              <a:picLocks noChangeAspect="1"/>
            </p:cNvPicPr>
            <p:nvPr/>
          </p:nvPicPr>
          <p:blipFill rotWithShape="1">
            <a:blip r:embed="rId2"/>
            <a:srcRect l="65170" t="-902" r="18787" b="25320"/>
            <a:stretch/>
          </p:blipFill>
          <p:spPr>
            <a:xfrm>
              <a:off x="17677749" y="16056837"/>
              <a:ext cx="2078831" cy="2308326"/>
            </a:xfrm>
            <a:prstGeom prst="rect">
              <a:avLst/>
            </a:prstGeom>
            <a:ln w="28575">
              <a:solidFill>
                <a:srgbClr val="F323CB"/>
              </a:solidFill>
            </a:ln>
          </p:spPr>
        </p:pic>
        <p:pic>
          <p:nvPicPr>
            <p:cNvPr id="46" name="Picture 45">
              <a:extLst>
                <a:ext uri="{FF2B5EF4-FFF2-40B4-BE49-F238E27FC236}">
                  <a16:creationId xmlns:a16="http://schemas.microsoft.com/office/drawing/2014/main" id="{18B2267A-4673-7E4F-D02E-226B3D2AFB4C}"/>
                </a:ext>
              </a:extLst>
            </p:cNvPr>
            <p:cNvPicPr>
              <a:picLocks noChangeAspect="1"/>
            </p:cNvPicPr>
            <p:nvPr/>
          </p:nvPicPr>
          <p:blipFill rotWithShape="1">
            <a:blip r:embed="rId2"/>
            <a:srcRect l="81794" r="2163" b="24418"/>
            <a:stretch/>
          </p:blipFill>
          <p:spPr>
            <a:xfrm>
              <a:off x="17677749" y="19006451"/>
              <a:ext cx="2078831" cy="2308326"/>
            </a:xfrm>
            <a:prstGeom prst="rect">
              <a:avLst/>
            </a:prstGeom>
            <a:ln w="28575">
              <a:solidFill>
                <a:srgbClr val="F323CB"/>
              </a:solidFill>
            </a:ln>
          </p:spPr>
        </p:pic>
      </p:grpSp>
      <p:pic>
        <p:nvPicPr>
          <p:cNvPr id="11" name="Graphic 10" descr="Information with solid fill">
            <a:extLst>
              <a:ext uri="{FF2B5EF4-FFF2-40B4-BE49-F238E27FC236}">
                <a16:creationId xmlns:a16="http://schemas.microsoft.com/office/drawing/2014/main" id="{4B4512E7-FBC9-FE0F-4E33-E3381980C3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5571" y="13813583"/>
            <a:ext cx="2308325" cy="2308325"/>
          </a:xfrm>
          <a:prstGeom prst="rect">
            <a:avLst/>
          </a:prstGeom>
        </p:spPr>
      </p:pic>
      <p:sp>
        <p:nvSpPr>
          <p:cNvPr id="47" name="TextBox 46">
            <a:extLst>
              <a:ext uri="{FF2B5EF4-FFF2-40B4-BE49-F238E27FC236}">
                <a16:creationId xmlns:a16="http://schemas.microsoft.com/office/drawing/2014/main" id="{F2FAFAA8-EF14-1302-3D4D-19A47DC6041E}"/>
              </a:ext>
            </a:extLst>
          </p:cNvPr>
          <p:cNvSpPr txBox="1"/>
          <p:nvPr/>
        </p:nvSpPr>
        <p:spPr>
          <a:xfrm>
            <a:off x="4148133" y="14182915"/>
            <a:ext cx="12558173" cy="1569660"/>
          </a:xfrm>
          <a:prstGeom prst="rect">
            <a:avLst/>
          </a:prstGeom>
          <a:noFill/>
        </p:spPr>
        <p:txBody>
          <a:bodyPr wrap="square" rtlCol="0">
            <a:spAutoFit/>
          </a:bodyPr>
          <a:lstStyle/>
          <a:p>
            <a:r>
              <a:rPr lang="en-US" sz="4800" dirty="0">
                <a:solidFill>
                  <a:srgbClr val="026802"/>
                </a:solidFill>
                <a:latin typeface="Bahnschrift Condensed" panose="020B0502040204020203" pitchFamily="34" charset="0"/>
              </a:rPr>
              <a:t>Edition prop can be used to display the </a:t>
            </a:r>
            <a:r>
              <a:rPr lang="en-US" sz="4800" dirty="0" err="1">
                <a:solidFill>
                  <a:srgbClr val="026802"/>
                </a:solidFill>
                <a:latin typeface="Bahnschrift Condensed" panose="020B0502040204020203" pitchFamily="34" charset="0"/>
              </a:rPr>
              <a:t>CustomDocProperty</a:t>
            </a:r>
            <a:r>
              <a:rPr lang="en-US" sz="4800" dirty="0">
                <a:solidFill>
                  <a:srgbClr val="026802"/>
                </a:solidFill>
                <a:latin typeface="Bahnschrift Condensed" panose="020B0502040204020203" pitchFamily="34" charset="0"/>
              </a:rPr>
              <a:t> for any document Word and allows to change the value.</a:t>
            </a:r>
            <a:endParaRPr lang="en-US" sz="4800" dirty="0">
              <a:solidFill>
                <a:srgbClr val="026802"/>
              </a:solidFill>
            </a:endParaRPr>
          </a:p>
        </p:txBody>
      </p:sp>
    </p:spTree>
    <p:extLst>
      <p:ext uri="{BB962C8B-B14F-4D97-AF65-F5344CB8AC3E}">
        <p14:creationId xmlns:p14="http://schemas.microsoft.com/office/powerpoint/2010/main" val="1054756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a:extLst>
              <a:ext uri="{FF2B5EF4-FFF2-40B4-BE49-F238E27FC236}">
                <a16:creationId xmlns:a16="http://schemas.microsoft.com/office/drawing/2014/main" id="{077466B2-7EA2-7DC9-5984-F683AB1579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037913" y="7666796"/>
            <a:ext cx="3111163" cy="3111163"/>
          </a:xfrm>
          <a:prstGeom prst="rect">
            <a:avLst/>
          </a:prstGeom>
        </p:spPr>
      </p:pic>
      <p:pic>
        <p:nvPicPr>
          <p:cNvPr id="93" name="Picture 92">
            <a:extLst>
              <a:ext uri="{FF2B5EF4-FFF2-40B4-BE49-F238E27FC236}">
                <a16:creationId xmlns:a16="http://schemas.microsoft.com/office/drawing/2014/main" id="{F310CD06-B681-67D3-F712-1415FD3F1F4C}"/>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5020125" y="21709758"/>
            <a:ext cx="2293955" cy="2293955"/>
          </a:xfrm>
          <a:prstGeom prst="rect">
            <a:avLst/>
          </a:prstGeom>
        </p:spPr>
      </p:pic>
      <p:pic>
        <p:nvPicPr>
          <p:cNvPr id="92" name="Picture 91">
            <a:extLst>
              <a:ext uri="{FF2B5EF4-FFF2-40B4-BE49-F238E27FC236}">
                <a16:creationId xmlns:a16="http://schemas.microsoft.com/office/drawing/2014/main" id="{F3BBE612-5EAD-FE58-FB64-6E76F89E4C14}"/>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5058534" y="17827070"/>
            <a:ext cx="2293955" cy="2293955"/>
          </a:xfrm>
          <a:prstGeom prst="rect">
            <a:avLst/>
          </a:prstGeom>
        </p:spPr>
      </p:pic>
      <p:pic>
        <p:nvPicPr>
          <p:cNvPr id="90" name="Picture 89">
            <a:extLst>
              <a:ext uri="{FF2B5EF4-FFF2-40B4-BE49-F238E27FC236}">
                <a16:creationId xmlns:a16="http://schemas.microsoft.com/office/drawing/2014/main" id="{DD6B32E4-FB4A-3929-14CC-68BBB9115A7C}"/>
              </a:ext>
            </a:extLst>
          </p:cNvPr>
          <p:cNvPicPr>
            <a:picLocks noChangeAspect="1"/>
          </p:cNvPicPr>
          <p:nvPr/>
        </p:nvPicPr>
        <p:blipFill>
          <a:blip r:embed="rId3">
            <a:clrChange>
              <a:clrFrom>
                <a:srgbClr val="000000"/>
              </a:clrFrom>
              <a:clrTo>
                <a:srgbClr val="000000">
                  <a:alpha val="0"/>
                </a:srgbClr>
              </a:clrTo>
            </a:clrChange>
          </a:blip>
          <a:stretch>
            <a:fillRect/>
          </a:stretch>
        </p:blipFill>
        <p:spPr>
          <a:xfrm flipH="1">
            <a:off x="5782554" y="21313043"/>
            <a:ext cx="2293955" cy="2293955"/>
          </a:xfrm>
          <a:prstGeom prst="rect">
            <a:avLst/>
          </a:prstGeom>
        </p:spPr>
      </p:pic>
      <p:pic>
        <p:nvPicPr>
          <p:cNvPr id="87" name="Picture 86">
            <a:extLst>
              <a:ext uri="{FF2B5EF4-FFF2-40B4-BE49-F238E27FC236}">
                <a16:creationId xmlns:a16="http://schemas.microsoft.com/office/drawing/2014/main" id="{42ED4C75-CC73-234B-4B78-64A372E01876}"/>
              </a:ext>
            </a:extLst>
          </p:cNvPr>
          <p:cNvPicPr>
            <a:picLocks noChangeAspect="1"/>
          </p:cNvPicPr>
          <p:nvPr/>
        </p:nvPicPr>
        <p:blipFill>
          <a:blip r:embed="rId3">
            <a:clrChange>
              <a:clrFrom>
                <a:srgbClr val="000000"/>
              </a:clrFrom>
              <a:clrTo>
                <a:srgbClr val="000000">
                  <a:alpha val="0"/>
                </a:srgbClr>
              </a:clrTo>
            </a:clrChange>
          </a:blip>
          <a:stretch>
            <a:fillRect/>
          </a:stretch>
        </p:blipFill>
        <p:spPr>
          <a:xfrm flipH="1">
            <a:off x="5782555" y="17781875"/>
            <a:ext cx="2293955" cy="2293955"/>
          </a:xfrm>
          <a:prstGeom prst="rect">
            <a:avLst/>
          </a:prstGeom>
        </p:spPr>
      </p:pic>
      <p:pic>
        <p:nvPicPr>
          <p:cNvPr id="86" name="Picture 85">
            <a:extLst>
              <a:ext uri="{FF2B5EF4-FFF2-40B4-BE49-F238E27FC236}">
                <a16:creationId xmlns:a16="http://schemas.microsoft.com/office/drawing/2014/main" id="{95E9898E-61EB-4511-ABF8-6893948A63CD}"/>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085589" y="13222104"/>
            <a:ext cx="3111163" cy="3111163"/>
          </a:xfrm>
          <a:prstGeom prst="rect">
            <a:avLst/>
          </a:prstGeom>
        </p:spPr>
      </p:pic>
      <p:pic>
        <p:nvPicPr>
          <p:cNvPr id="74" name="Picture 73">
            <a:extLst>
              <a:ext uri="{FF2B5EF4-FFF2-40B4-BE49-F238E27FC236}">
                <a16:creationId xmlns:a16="http://schemas.microsoft.com/office/drawing/2014/main" id="{5C97A819-01FA-7786-9915-A78B77DD1549}"/>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34950218" y="13215318"/>
            <a:ext cx="2293955" cy="2293955"/>
          </a:xfrm>
          <a:prstGeom prst="rect">
            <a:avLst/>
          </a:prstGeom>
        </p:spPr>
      </p:pic>
      <p:pic>
        <p:nvPicPr>
          <p:cNvPr id="65" name="Picture 64">
            <a:extLst>
              <a:ext uri="{FF2B5EF4-FFF2-40B4-BE49-F238E27FC236}">
                <a16:creationId xmlns:a16="http://schemas.microsoft.com/office/drawing/2014/main" id="{E08503CC-8942-F245-1046-F663FBF3678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726113" y="7564521"/>
            <a:ext cx="3111163" cy="3111163"/>
          </a:xfrm>
          <a:prstGeom prst="rect">
            <a:avLst/>
          </a:prstGeom>
        </p:spPr>
      </p:pic>
      <p:sp>
        <p:nvSpPr>
          <p:cNvPr id="3" name="TextBox 2">
            <a:extLst>
              <a:ext uri="{FF2B5EF4-FFF2-40B4-BE49-F238E27FC236}">
                <a16:creationId xmlns:a16="http://schemas.microsoft.com/office/drawing/2014/main" id="{57342023-ADCA-5595-0D48-173FD919B660}"/>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4" name="TextBox 3">
            <a:extLst>
              <a:ext uri="{FF2B5EF4-FFF2-40B4-BE49-F238E27FC236}">
                <a16:creationId xmlns:a16="http://schemas.microsoft.com/office/drawing/2014/main" id="{F9390222-52F8-63BB-6FE4-5BE385895894}"/>
              </a:ext>
            </a:extLst>
          </p:cNvPr>
          <p:cNvSpPr txBox="1"/>
          <p:nvPr/>
        </p:nvSpPr>
        <p:spPr>
          <a:xfrm>
            <a:off x="25551954" y="26201619"/>
            <a:ext cx="10815039" cy="1323439"/>
          </a:xfrm>
          <a:prstGeom prst="rect">
            <a:avLst/>
          </a:prstGeom>
          <a:noFill/>
        </p:spPr>
        <p:txBody>
          <a:bodyPr wrap="square" rtlCol="0">
            <a:spAutoFit/>
          </a:bodyPr>
          <a:lstStyle/>
          <a:p>
            <a:r>
              <a:rPr lang="en-US" sz="4000"/>
              <a:t>All possible processes using the tools available in ARIANA  Policy Manager</a:t>
            </a:r>
            <a:endParaRPr lang="en-US" sz="4000">
              <a:latin typeface="Bahnschrift Light Condensed" panose="020B0502040204020203" pitchFamily="34" charset="0"/>
            </a:endParaRPr>
          </a:p>
        </p:txBody>
      </p:sp>
      <p:sp>
        <p:nvSpPr>
          <p:cNvPr id="6" name="Rectangle: Rounded Corners 5">
            <a:extLst>
              <a:ext uri="{FF2B5EF4-FFF2-40B4-BE49-F238E27FC236}">
                <a16:creationId xmlns:a16="http://schemas.microsoft.com/office/drawing/2014/main" id="{9B45BCE1-CDD5-CDBB-8AAE-2DE7108CF7D9}"/>
              </a:ext>
            </a:extLst>
          </p:cNvPr>
          <p:cNvSpPr/>
          <p:nvPr/>
        </p:nvSpPr>
        <p:spPr>
          <a:xfrm>
            <a:off x="11553170" y="1307126"/>
            <a:ext cx="18000000" cy="32913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Create a raw Policy DB according to standard files in PDF or Text format</a:t>
            </a:r>
            <a:br>
              <a:rPr lang="en-US" sz="4000" dirty="0">
                <a:latin typeface="Bahnschrift Light" panose="020B0502040204020203" pitchFamily="34" charset="0"/>
              </a:rPr>
            </a:br>
            <a:r>
              <a:rPr lang="en-US" sz="4000" dirty="0">
                <a:latin typeface="Bahnschrift Light" panose="020B0502040204020203" pitchFamily="34" charset="0"/>
              </a:rPr>
              <a:t>using the template MOD_Q512_POLICYDB.xltx</a:t>
            </a:r>
            <a:br>
              <a:rPr lang="en-US" sz="4000" dirty="0">
                <a:latin typeface="Bahnschrift Light" panose="020B0502040204020203" pitchFamily="34" charset="0"/>
              </a:rPr>
            </a:br>
            <a:r>
              <a:rPr lang="en-US" sz="4000" dirty="0">
                <a:latin typeface="Bahnschrift Light" panose="020B0502040204020203" pitchFamily="34" charset="0"/>
              </a:rPr>
              <a:t>Included in : </a:t>
            </a:r>
          </a:p>
          <a:p>
            <a:pPr algn="ctr"/>
            <a:r>
              <a:rPr lang="en-US" sz="4000" dirty="0">
                <a:latin typeface="Bahnschrift Light" panose="020B0502040204020203" pitchFamily="34" charset="0"/>
              </a:rPr>
              <a:t>C:\Users\User\AppData\Roaming\Microsoft\Templates\ITR_QM</a:t>
            </a:r>
          </a:p>
        </p:txBody>
      </p:sp>
      <p:sp>
        <p:nvSpPr>
          <p:cNvPr id="71" name="Rectangle: Rounded Corners 70">
            <a:extLst>
              <a:ext uri="{FF2B5EF4-FFF2-40B4-BE49-F238E27FC236}">
                <a16:creationId xmlns:a16="http://schemas.microsoft.com/office/drawing/2014/main" id="{A3704C4E-BE77-D4CE-9192-B41D9D027FE6}"/>
              </a:ext>
            </a:extLst>
          </p:cNvPr>
          <p:cNvSpPr/>
          <p:nvPr/>
        </p:nvSpPr>
        <p:spPr>
          <a:xfrm>
            <a:off x="11553169" y="6594707"/>
            <a:ext cx="18000000" cy="32913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Export the content DB in a Word Document: the document should include all the styles used in the DB and One </a:t>
            </a:r>
            <a:r>
              <a:rPr lang="en-US" sz="4000" dirty="0" err="1">
                <a:latin typeface="Bahnschrift Light" panose="020B0502040204020203" pitchFamily="34" charset="0"/>
              </a:rPr>
              <a:t>CustomDopcProperty</a:t>
            </a:r>
            <a:r>
              <a:rPr lang="en-US" sz="4000" dirty="0">
                <a:latin typeface="Bahnschrift Light" panose="020B0502040204020203" pitchFamily="34" charset="0"/>
              </a:rPr>
              <a:t> (LANG) described the language of the doc (FR/EN)</a:t>
            </a:r>
          </a:p>
        </p:txBody>
      </p:sp>
      <p:sp>
        <p:nvSpPr>
          <p:cNvPr id="75" name="Rectangle: Rounded Corners 74">
            <a:extLst>
              <a:ext uri="{FF2B5EF4-FFF2-40B4-BE49-F238E27FC236}">
                <a16:creationId xmlns:a16="http://schemas.microsoft.com/office/drawing/2014/main" id="{5A859EF1-72C6-CC88-7B67-5F108AC9EF7A}"/>
              </a:ext>
            </a:extLst>
          </p:cNvPr>
          <p:cNvSpPr/>
          <p:nvPr/>
        </p:nvSpPr>
        <p:spPr>
          <a:xfrm>
            <a:off x="11553169" y="11909357"/>
            <a:ext cx="18000000" cy="32913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Refine the Document:</a:t>
            </a:r>
          </a:p>
          <a:p>
            <a:pPr marL="571500" indent="-571500">
              <a:buFont typeface="Arial" panose="020B0604020202020204" pitchFamily="34" charset="0"/>
              <a:buChar char="•"/>
            </a:pPr>
            <a:r>
              <a:rPr lang="en-US" sz="4000" dirty="0">
                <a:latin typeface="Bahnschrift Light" panose="020B0502040204020203" pitchFamily="34" charset="0"/>
              </a:rPr>
              <a:t>By adding Tables, Pictures, Caption missing, Parameters etc.</a:t>
            </a:r>
          </a:p>
          <a:p>
            <a:pPr marL="571500" indent="-571500">
              <a:buFont typeface="Arial" panose="020B0604020202020204" pitchFamily="34" charset="0"/>
              <a:buChar char="•"/>
            </a:pPr>
            <a:r>
              <a:rPr lang="en-US" sz="4000" dirty="0">
                <a:latin typeface="Bahnschrift Light" panose="020B0502040204020203" pitchFamily="34" charset="0"/>
              </a:rPr>
              <a:t>By formatting paragraph and portion of text using the style define both in the DB and in CNT_Q501_Parameters</a:t>
            </a:r>
          </a:p>
        </p:txBody>
      </p:sp>
      <p:sp>
        <p:nvSpPr>
          <p:cNvPr id="79" name="Rectangle: Rounded Corners 78">
            <a:extLst>
              <a:ext uri="{FF2B5EF4-FFF2-40B4-BE49-F238E27FC236}">
                <a16:creationId xmlns:a16="http://schemas.microsoft.com/office/drawing/2014/main" id="{F24E0E05-0F76-DF4D-0271-A028896B1BB8}"/>
              </a:ext>
            </a:extLst>
          </p:cNvPr>
          <p:cNvSpPr/>
          <p:nvPr/>
        </p:nvSpPr>
        <p:spPr>
          <a:xfrm>
            <a:off x="11553169" y="17268458"/>
            <a:ext cx="18000000" cy="153039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Import/Reimport  the content of a Word Document into the DB</a:t>
            </a:r>
            <a:br>
              <a:rPr lang="en-US" sz="4000" dirty="0">
                <a:latin typeface="Bahnschrift Light" panose="020B0502040204020203" pitchFamily="34" charset="0"/>
              </a:rPr>
            </a:br>
            <a:r>
              <a:rPr lang="en-US" sz="4000" dirty="0">
                <a:latin typeface="Bahnschrift Light" panose="020B0502040204020203" pitchFamily="34" charset="0"/>
              </a:rPr>
              <a:t>or into a new DB</a:t>
            </a:r>
          </a:p>
        </p:txBody>
      </p:sp>
      <p:pic>
        <p:nvPicPr>
          <p:cNvPr id="88" name="Picture 87">
            <a:extLst>
              <a:ext uri="{FF2B5EF4-FFF2-40B4-BE49-F238E27FC236}">
                <a16:creationId xmlns:a16="http://schemas.microsoft.com/office/drawing/2014/main" id="{17C3522E-08DB-4616-D93D-80941892D6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250193" y="7181112"/>
            <a:ext cx="3111164" cy="1938991"/>
          </a:xfrm>
          <a:prstGeom prst="rect">
            <a:avLst/>
          </a:prstGeom>
        </p:spPr>
      </p:pic>
      <p:pic>
        <p:nvPicPr>
          <p:cNvPr id="89" name="Picture 88">
            <a:extLst>
              <a:ext uri="{FF2B5EF4-FFF2-40B4-BE49-F238E27FC236}">
                <a16:creationId xmlns:a16="http://schemas.microsoft.com/office/drawing/2014/main" id="{0D548F54-3CFA-3ADE-D510-52D31B887957}"/>
              </a:ext>
            </a:extLst>
          </p:cNvPr>
          <p:cNvPicPr>
            <a:picLocks noChangeAspect="1"/>
          </p:cNvPicPr>
          <p:nvPr/>
        </p:nvPicPr>
        <p:blipFill rotWithShape="1">
          <a:blip r:embed="rId5">
            <a:clrChange>
              <a:clrFrom>
                <a:srgbClr val="FFFFFF"/>
              </a:clrFrom>
              <a:clrTo>
                <a:srgbClr val="FFFFFF">
                  <a:alpha val="0"/>
                </a:srgbClr>
              </a:clrTo>
            </a:clrChange>
          </a:blip>
          <a:srcRect t="13790" b="22077"/>
          <a:stretch/>
        </p:blipFill>
        <p:spPr>
          <a:xfrm>
            <a:off x="6485555" y="7181111"/>
            <a:ext cx="2799473" cy="1938992"/>
          </a:xfrm>
          <a:prstGeom prst="rect">
            <a:avLst/>
          </a:prstGeom>
        </p:spPr>
      </p:pic>
      <p:grpSp>
        <p:nvGrpSpPr>
          <p:cNvPr id="46" name="Group 45">
            <a:extLst>
              <a:ext uri="{FF2B5EF4-FFF2-40B4-BE49-F238E27FC236}">
                <a16:creationId xmlns:a16="http://schemas.microsoft.com/office/drawing/2014/main" id="{804B5E5A-B85D-BEF5-F1CD-4AFED2E4E432}"/>
              </a:ext>
            </a:extLst>
          </p:cNvPr>
          <p:cNvGrpSpPr/>
          <p:nvPr/>
        </p:nvGrpSpPr>
        <p:grpSpPr>
          <a:xfrm>
            <a:off x="6777321" y="998065"/>
            <a:ext cx="2215939" cy="3909463"/>
            <a:chOff x="6777321" y="1025774"/>
            <a:chExt cx="2215939" cy="3909463"/>
          </a:xfrm>
        </p:grpSpPr>
        <p:pic>
          <p:nvPicPr>
            <p:cNvPr id="91" name="Picture 90">
              <a:extLst>
                <a:ext uri="{FF2B5EF4-FFF2-40B4-BE49-F238E27FC236}">
                  <a16:creationId xmlns:a16="http://schemas.microsoft.com/office/drawing/2014/main" id="{43F9561E-C0CE-6D94-299B-96843223D947}"/>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6777321" y="1025774"/>
              <a:ext cx="2215939" cy="2215939"/>
            </a:xfrm>
            <a:prstGeom prst="rect">
              <a:avLst/>
            </a:prstGeom>
          </p:spPr>
        </p:pic>
        <p:pic>
          <p:nvPicPr>
            <p:cNvPr id="97" name="Picture 96">
              <a:extLst>
                <a:ext uri="{FF2B5EF4-FFF2-40B4-BE49-F238E27FC236}">
                  <a16:creationId xmlns:a16="http://schemas.microsoft.com/office/drawing/2014/main" id="{823C5405-1398-D913-A780-EB7D53629A22}"/>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6949291" y="3063237"/>
              <a:ext cx="1872000" cy="1872000"/>
            </a:xfrm>
            <a:prstGeom prst="rect">
              <a:avLst/>
            </a:prstGeom>
          </p:spPr>
        </p:pic>
      </p:grpSp>
      <p:sp>
        <p:nvSpPr>
          <p:cNvPr id="15" name="Rectangle: Rounded Corners 14">
            <a:extLst>
              <a:ext uri="{FF2B5EF4-FFF2-40B4-BE49-F238E27FC236}">
                <a16:creationId xmlns:a16="http://schemas.microsoft.com/office/drawing/2014/main" id="{06884A1F-27A9-0F10-D4E2-48A6B9BF9774}"/>
              </a:ext>
            </a:extLst>
          </p:cNvPr>
          <p:cNvSpPr/>
          <p:nvPr/>
        </p:nvSpPr>
        <p:spPr>
          <a:xfrm>
            <a:off x="11553170" y="20831266"/>
            <a:ext cx="18000000" cy="202547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Export the entire or portion of the DB in a Customer Template (Prerequisite: the styles should be inline with ITR-STYLE (ISMS Model) </a:t>
            </a:r>
          </a:p>
        </p:txBody>
      </p:sp>
      <p:sp>
        <p:nvSpPr>
          <p:cNvPr id="41" name="Arrow: Down 40">
            <a:extLst>
              <a:ext uri="{FF2B5EF4-FFF2-40B4-BE49-F238E27FC236}">
                <a16:creationId xmlns:a16="http://schemas.microsoft.com/office/drawing/2014/main" id="{7EF9D3BC-401C-E874-48A3-FC10CE119ECE}"/>
              </a:ext>
            </a:extLst>
          </p:cNvPr>
          <p:cNvSpPr/>
          <p:nvPr/>
        </p:nvSpPr>
        <p:spPr>
          <a:xfrm>
            <a:off x="20061381" y="4647052"/>
            <a:ext cx="1571625" cy="187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40C1A260-F559-1C4B-55C5-03958195463C}"/>
              </a:ext>
            </a:extLst>
          </p:cNvPr>
          <p:cNvSpPr/>
          <p:nvPr/>
        </p:nvSpPr>
        <p:spPr>
          <a:xfrm>
            <a:off x="20061381" y="10037357"/>
            <a:ext cx="1571625" cy="187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AFB67309-550C-B28B-843C-F8C28102D612}"/>
              </a:ext>
            </a:extLst>
          </p:cNvPr>
          <p:cNvSpPr/>
          <p:nvPr/>
        </p:nvSpPr>
        <p:spPr>
          <a:xfrm>
            <a:off x="20061381" y="15352007"/>
            <a:ext cx="1571625" cy="187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0EE05164-3166-4134-6303-128859B166DC}"/>
              </a:ext>
            </a:extLst>
          </p:cNvPr>
          <p:cNvSpPr/>
          <p:nvPr/>
        </p:nvSpPr>
        <p:spPr>
          <a:xfrm>
            <a:off x="20061381" y="18905709"/>
            <a:ext cx="1571625" cy="187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Curved Right 41">
            <a:extLst>
              <a:ext uri="{FF2B5EF4-FFF2-40B4-BE49-F238E27FC236}">
                <a16:creationId xmlns:a16="http://schemas.microsoft.com/office/drawing/2014/main" id="{7EA736BA-BC63-860C-CA90-24FFF0FC3E0B}"/>
              </a:ext>
            </a:extLst>
          </p:cNvPr>
          <p:cNvSpPr/>
          <p:nvPr/>
        </p:nvSpPr>
        <p:spPr>
          <a:xfrm rot="10800000">
            <a:off x="29671954" y="12884725"/>
            <a:ext cx="3111164" cy="929575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5" name="Picture 54">
            <a:extLst>
              <a:ext uri="{FF2B5EF4-FFF2-40B4-BE49-F238E27FC236}">
                <a16:creationId xmlns:a16="http://schemas.microsoft.com/office/drawing/2014/main" id="{22FFB559-0278-DE64-08FD-4AD1FEB916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9709" y="12585532"/>
            <a:ext cx="3111164" cy="1938991"/>
          </a:xfrm>
          <a:prstGeom prst="rect">
            <a:avLst/>
          </a:prstGeom>
        </p:spPr>
      </p:pic>
      <p:pic>
        <p:nvPicPr>
          <p:cNvPr id="56" name="Picture 55">
            <a:extLst>
              <a:ext uri="{FF2B5EF4-FFF2-40B4-BE49-F238E27FC236}">
                <a16:creationId xmlns:a16="http://schemas.microsoft.com/office/drawing/2014/main" id="{8E99E835-3F18-DBB0-6879-7795EDD3BB2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250193" y="12585532"/>
            <a:ext cx="3111164" cy="1938991"/>
          </a:xfrm>
          <a:prstGeom prst="rect">
            <a:avLst/>
          </a:prstGeom>
        </p:spPr>
      </p:pic>
      <p:pic>
        <p:nvPicPr>
          <p:cNvPr id="57" name="Picture 56">
            <a:extLst>
              <a:ext uri="{FF2B5EF4-FFF2-40B4-BE49-F238E27FC236}">
                <a16:creationId xmlns:a16="http://schemas.microsoft.com/office/drawing/2014/main" id="{B25EF689-F452-0631-51CD-3CBDE77242D9}"/>
              </a:ext>
            </a:extLst>
          </p:cNvPr>
          <p:cNvPicPr>
            <a:picLocks noChangeAspect="1"/>
          </p:cNvPicPr>
          <p:nvPr/>
        </p:nvPicPr>
        <p:blipFill rotWithShape="1">
          <a:blip r:embed="rId5">
            <a:clrChange>
              <a:clrFrom>
                <a:srgbClr val="FFFFFF"/>
              </a:clrFrom>
              <a:clrTo>
                <a:srgbClr val="FFFFFF">
                  <a:alpha val="0"/>
                </a:srgbClr>
              </a:clrTo>
            </a:clrChange>
          </a:blip>
          <a:srcRect t="13790" b="22077"/>
          <a:stretch/>
        </p:blipFill>
        <p:spPr>
          <a:xfrm>
            <a:off x="33406039" y="1983300"/>
            <a:ext cx="2799473" cy="1938992"/>
          </a:xfrm>
          <a:prstGeom prst="rect">
            <a:avLst/>
          </a:prstGeom>
        </p:spPr>
      </p:pic>
      <p:pic>
        <p:nvPicPr>
          <p:cNvPr id="58" name="Picture 57">
            <a:extLst>
              <a:ext uri="{FF2B5EF4-FFF2-40B4-BE49-F238E27FC236}">
                <a16:creationId xmlns:a16="http://schemas.microsoft.com/office/drawing/2014/main" id="{15918ADC-3DBF-2932-A188-11F699FAFE64}"/>
              </a:ext>
            </a:extLst>
          </p:cNvPr>
          <p:cNvPicPr>
            <a:picLocks noChangeAspect="1"/>
          </p:cNvPicPr>
          <p:nvPr/>
        </p:nvPicPr>
        <p:blipFill rotWithShape="1">
          <a:blip r:embed="rId5">
            <a:clrChange>
              <a:clrFrom>
                <a:srgbClr val="FFFFFF"/>
              </a:clrFrom>
              <a:clrTo>
                <a:srgbClr val="FFFFFF">
                  <a:alpha val="0"/>
                </a:srgbClr>
              </a:clrTo>
            </a:clrChange>
          </a:blip>
          <a:srcRect t="13790" b="22077"/>
          <a:stretch/>
        </p:blipFill>
        <p:spPr>
          <a:xfrm>
            <a:off x="33406039" y="17064157"/>
            <a:ext cx="2799473" cy="1938992"/>
          </a:xfrm>
          <a:prstGeom prst="rect">
            <a:avLst/>
          </a:prstGeom>
        </p:spPr>
      </p:pic>
      <p:pic>
        <p:nvPicPr>
          <p:cNvPr id="59" name="Picture 58">
            <a:extLst>
              <a:ext uri="{FF2B5EF4-FFF2-40B4-BE49-F238E27FC236}">
                <a16:creationId xmlns:a16="http://schemas.microsoft.com/office/drawing/2014/main" id="{C233D400-1AE7-EED8-DCE9-CB4666E08E6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9709" y="17064158"/>
            <a:ext cx="3111164" cy="1938991"/>
          </a:xfrm>
          <a:prstGeom prst="rect">
            <a:avLst/>
          </a:prstGeom>
        </p:spPr>
      </p:pic>
      <p:pic>
        <p:nvPicPr>
          <p:cNvPr id="60" name="Picture 59">
            <a:extLst>
              <a:ext uri="{FF2B5EF4-FFF2-40B4-BE49-F238E27FC236}">
                <a16:creationId xmlns:a16="http://schemas.microsoft.com/office/drawing/2014/main" id="{6CE8B457-EA9F-BE84-176D-8A617B5631FD}"/>
              </a:ext>
            </a:extLst>
          </p:cNvPr>
          <p:cNvPicPr>
            <a:picLocks noChangeAspect="1"/>
          </p:cNvPicPr>
          <p:nvPr/>
        </p:nvPicPr>
        <p:blipFill rotWithShape="1">
          <a:blip r:embed="rId5">
            <a:clrChange>
              <a:clrFrom>
                <a:srgbClr val="FFFFFF"/>
              </a:clrFrom>
              <a:clrTo>
                <a:srgbClr val="FFFFFF">
                  <a:alpha val="0"/>
                </a:srgbClr>
              </a:clrTo>
            </a:clrChange>
          </a:blip>
          <a:srcRect t="13790" b="22077"/>
          <a:stretch/>
        </p:blipFill>
        <p:spPr>
          <a:xfrm>
            <a:off x="6485555" y="20874505"/>
            <a:ext cx="2799473" cy="1938992"/>
          </a:xfrm>
          <a:prstGeom prst="rect">
            <a:avLst/>
          </a:prstGeom>
        </p:spPr>
      </p:pic>
      <p:pic>
        <p:nvPicPr>
          <p:cNvPr id="61" name="Picture 60">
            <a:extLst>
              <a:ext uri="{FF2B5EF4-FFF2-40B4-BE49-F238E27FC236}">
                <a16:creationId xmlns:a16="http://schemas.microsoft.com/office/drawing/2014/main" id="{140B8FF2-84A5-4752-BD51-50BB24174C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250193" y="20874506"/>
            <a:ext cx="3111164" cy="1938991"/>
          </a:xfrm>
          <a:prstGeom prst="rect">
            <a:avLst/>
          </a:prstGeom>
        </p:spPr>
      </p:pic>
      <p:sp>
        <p:nvSpPr>
          <p:cNvPr id="43" name="Rectangle 42">
            <a:extLst>
              <a:ext uri="{FF2B5EF4-FFF2-40B4-BE49-F238E27FC236}">
                <a16:creationId xmlns:a16="http://schemas.microsoft.com/office/drawing/2014/main" id="{D92422B5-1CC6-ED09-950B-23E800884B60}"/>
              </a:ext>
            </a:extLst>
          </p:cNvPr>
          <p:cNvSpPr/>
          <p:nvPr/>
        </p:nvSpPr>
        <p:spPr>
          <a:xfrm rot="16200000">
            <a:off x="-8393975" y="11643452"/>
            <a:ext cx="22170652" cy="22159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500" dirty="0">
                <a:latin typeface="Abadi" panose="020B0604020104020204" pitchFamily="34" charset="0"/>
              </a:rPr>
              <a:t>INPUT</a:t>
            </a:r>
            <a:endParaRPr lang="en-US" sz="11500" dirty="0">
              <a:latin typeface="Abadi" panose="020B0604020104020204" pitchFamily="34" charset="0"/>
            </a:endParaRPr>
          </a:p>
        </p:txBody>
      </p:sp>
      <p:sp>
        <p:nvSpPr>
          <p:cNvPr id="45" name="Arrow: Chevron 44">
            <a:extLst>
              <a:ext uri="{FF2B5EF4-FFF2-40B4-BE49-F238E27FC236}">
                <a16:creationId xmlns:a16="http://schemas.microsoft.com/office/drawing/2014/main" id="{FF11EDA5-EB7C-D74E-580A-54A8C8F21190}"/>
              </a:ext>
            </a:extLst>
          </p:cNvPr>
          <p:cNvSpPr/>
          <p:nvPr/>
        </p:nvSpPr>
        <p:spPr>
          <a:xfrm>
            <a:off x="9528266" y="2217182"/>
            <a:ext cx="1738437" cy="1471228"/>
          </a:xfrm>
          <a:prstGeom prst="chevron">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id="{9DA7505C-437D-7B85-2E59-8041405124EF}"/>
              </a:ext>
            </a:extLst>
          </p:cNvPr>
          <p:cNvSpPr/>
          <p:nvPr/>
        </p:nvSpPr>
        <p:spPr>
          <a:xfrm>
            <a:off x="9470635" y="17298039"/>
            <a:ext cx="1738437" cy="1471228"/>
          </a:xfrm>
          <a:prstGeom prst="chevron">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Chevron 67">
            <a:extLst>
              <a:ext uri="{FF2B5EF4-FFF2-40B4-BE49-F238E27FC236}">
                <a16:creationId xmlns:a16="http://schemas.microsoft.com/office/drawing/2014/main" id="{8F7A8345-94B3-054C-B8DB-30050A4AF461}"/>
              </a:ext>
            </a:extLst>
          </p:cNvPr>
          <p:cNvSpPr/>
          <p:nvPr/>
        </p:nvSpPr>
        <p:spPr>
          <a:xfrm>
            <a:off x="9549880" y="21108387"/>
            <a:ext cx="1738437" cy="1471228"/>
          </a:xfrm>
          <a:prstGeom prst="chevron">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Chevron 69">
            <a:extLst>
              <a:ext uri="{FF2B5EF4-FFF2-40B4-BE49-F238E27FC236}">
                <a16:creationId xmlns:a16="http://schemas.microsoft.com/office/drawing/2014/main" id="{B039A490-FF80-57DE-FB11-20C00F859478}"/>
              </a:ext>
            </a:extLst>
          </p:cNvPr>
          <p:cNvSpPr/>
          <p:nvPr/>
        </p:nvSpPr>
        <p:spPr>
          <a:xfrm>
            <a:off x="12753306" y="23714689"/>
            <a:ext cx="904206" cy="955855"/>
          </a:xfrm>
          <a:prstGeom prst="chevron">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515E08EF-06A3-3B0B-FDE9-6DD76450E2D5}"/>
              </a:ext>
            </a:extLst>
          </p:cNvPr>
          <p:cNvSpPr txBox="1"/>
          <p:nvPr/>
        </p:nvSpPr>
        <p:spPr>
          <a:xfrm>
            <a:off x="13843929" y="23807896"/>
            <a:ext cx="4080163" cy="769441"/>
          </a:xfrm>
          <a:prstGeom prst="rect">
            <a:avLst/>
          </a:prstGeom>
          <a:noFill/>
        </p:spPr>
        <p:txBody>
          <a:bodyPr wrap="square">
            <a:spAutoFit/>
          </a:bodyPr>
          <a:lstStyle/>
          <a:p>
            <a:r>
              <a:rPr lang="en-US" sz="4400" dirty="0">
                <a:latin typeface="Bahnschrift Light" panose="020B0502040204020203" pitchFamily="34" charset="0"/>
              </a:rPr>
              <a:t>Starting Point </a:t>
            </a:r>
            <a:endParaRPr lang="en-US" sz="4400" dirty="0"/>
          </a:p>
        </p:txBody>
      </p:sp>
      <p:sp>
        <p:nvSpPr>
          <p:cNvPr id="73" name="Arrow: Chevron 72">
            <a:extLst>
              <a:ext uri="{FF2B5EF4-FFF2-40B4-BE49-F238E27FC236}">
                <a16:creationId xmlns:a16="http://schemas.microsoft.com/office/drawing/2014/main" id="{9F9952B2-3D59-0401-2B61-CB9C93E5E618}"/>
              </a:ext>
            </a:extLst>
          </p:cNvPr>
          <p:cNvSpPr/>
          <p:nvPr/>
        </p:nvSpPr>
        <p:spPr>
          <a:xfrm>
            <a:off x="9440873" y="12819413"/>
            <a:ext cx="1738437" cy="1471228"/>
          </a:xfrm>
          <a:prstGeom prst="chevron">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4" name="Picture 93">
            <a:extLst>
              <a:ext uri="{FF2B5EF4-FFF2-40B4-BE49-F238E27FC236}">
                <a16:creationId xmlns:a16="http://schemas.microsoft.com/office/drawing/2014/main" id="{9AC450FC-A5FA-6A68-DC33-504E1BCE13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822574" y="2450539"/>
            <a:ext cx="3111163" cy="3111163"/>
          </a:xfrm>
          <a:prstGeom prst="rect">
            <a:avLst/>
          </a:prstGeom>
        </p:spPr>
      </p:pic>
      <p:pic>
        <p:nvPicPr>
          <p:cNvPr id="98" name="Picture 97">
            <a:extLst>
              <a:ext uri="{FF2B5EF4-FFF2-40B4-BE49-F238E27FC236}">
                <a16:creationId xmlns:a16="http://schemas.microsoft.com/office/drawing/2014/main" id="{C6C9682C-D487-9439-ED18-06E2DE49904A}"/>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807379" y="1814115"/>
            <a:ext cx="2293955" cy="2293955"/>
          </a:xfrm>
          <a:prstGeom prst="rect">
            <a:avLst/>
          </a:prstGeom>
        </p:spPr>
      </p:pic>
      <p:sp>
        <p:nvSpPr>
          <p:cNvPr id="99" name="TextBox 98">
            <a:extLst>
              <a:ext uri="{FF2B5EF4-FFF2-40B4-BE49-F238E27FC236}">
                <a16:creationId xmlns:a16="http://schemas.microsoft.com/office/drawing/2014/main" id="{AE05C67E-02DF-7C4F-BE30-36D2C37459CB}"/>
              </a:ext>
            </a:extLst>
          </p:cNvPr>
          <p:cNvSpPr txBox="1"/>
          <p:nvPr/>
        </p:nvSpPr>
        <p:spPr>
          <a:xfrm>
            <a:off x="21288859" y="23807896"/>
            <a:ext cx="2046205" cy="769441"/>
          </a:xfrm>
          <a:prstGeom prst="rect">
            <a:avLst/>
          </a:prstGeom>
          <a:noFill/>
        </p:spPr>
        <p:txBody>
          <a:bodyPr wrap="square">
            <a:spAutoFit/>
          </a:bodyPr>
          <a:lstStyle/>
          <a:p>
            <a:r>
              <a:rPr lang="en-US" sz="4400" dirty="0">
                <a:latin typeface="Bahnschrift Light" panose="020B0502040204020203" pitchFamily="34" charset="0"/>
              </a:rPr>
              <a:t>Draft</a:t>
            </a:r>
            <a:endParaRPr lang="en-US" sz="4400" dirty="0"/>
          </a:p>
        </p:txBody>
      </p:sp>
      <p:sp>
        <p:nvSpPr>
          <p:cNvPr id="100" name="TextBox 99">
            <a:extLst>
              <a:ext uri="{FF2B5EF4-FFF2-40B4-BE49-F238E27FC236}">
                <a16:creationId xmlns:a16="http://schemas.microsoft.com/office/drawing/2014/main" id="{C4E63513-DFEB-8F58-6008-7980C5E647AF}"/>
              </a:ext>
            </a:extLst>
          </p:cNvPr>
          <p:cNvSpPr txBox="1"/>
          <p:nvPr/>
        </p:nvSpPr>
        <p:spPr>
          <a:xfrm>
            <a:off x="26190517" y="23807896"/>
            <a:ext cx="2046205" cy="769441"/>
          </a:xfrm>
          <a:prstGeom prst="rect">
            <a:avLst/>
          </a:prstGeom>
          <a:noFill/>
        </p:spPr>
        <p:txBody>
          <a:bodyPr wrap="square">
            <a:spAutoFit/>
          </a:bodyPr>
          <a:lstStyle/>
          <a:p>
            <a:r>
              <a:rPr lang="en-US" sz="4400" dirty="0">
                <a:latin typeface="Bahnschrift Light" panose="020B0502040204020203" pitchFamily="34" charset="0"/>
              </a:rPr>
              <a:t>Final</a:t>
            </a:r>
            <a:endParaRPr lang="en-US" sz="4400" dirty="0"/>
          </a:p>
        </p:txBody>
      </p:sp>
      <p:pic>
        <p:nvPicPr>
          <p:cNvPr id="101" name="Picture 100">
            <a:extLst>
              <a:ext uri="{FF2B5EF4-FFF2-40B4-BE49-F238E27FC236}">
                <a16:creationId xmlns:a16="http://schemas.microsoft.com/office/drawing/2014/main" id="{7A31D62D-A4A2-3523-EA24-4E7CA1D954CC}"/>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4685259" y="23477778"/>
            <a:ext cx="1429677" cy="1429677"/>
          </a:xfrm>
          <a:prstGeom prst="rect">
            <a:avLst/>
          </a:prstGeom>
        </p:spPr>
      </p:pic>
      <p:pic>
        <p:nvPicPr>
          <p:cNvPr id="102" name="Picture 101">
            <a:extLst>
              <a:ext uri="{FF2B5EF4-FFF2-40B4-BE49-F238E27FC236}">
                <a16:creationId xmlns:a16="http://schemas.microsoft.com/office/drawing/2014/main" id="{691F3B00-1F1F-305A-46D1-F13BEBB3A8F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301996" y="23223121"/>
            <a:ext cx="1938991" cy="1938991"/>
          </a:xfrm>
          <a:prstGeom prst="rect">
            <a:avLst/>
          </a:prstGeom>
        </p:spPr>
      </p:pic>
      <p:sp>
        <p:nvSpPr>
          <p:cNvPr id="103" name="Rectangle 102">
            <a:extLst>
              <a:ext uri="{FF2B5EF4-FFF2-40B4-BE49-F238E27FC236}">
                <a16:creationId xmlns:a16="http://schemas.microsoft.com/office/drawing/2014/main" id="{27330337-261B-013E-805C-63E6998B9F40}"/>
              </a:ext>
            </a:extLst>
          </p:cNvPr>
          <p:cNvSpPr/>
          <p:nvPr/>
        </p:nvSpPr>
        <p:spPr>
          <a:xfrm rot="5400000">
            <a:off x="28631945" y="11643452"/>
            <a:ext cx="22170652" cy="22159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500" dirty="0">
                <a:latin typeface="Abadi" panose="020B0604020104020204" pitchFamily="34" charset="0"/>
              </a:rPr>
              <a:t>OUTPUT</a:t>
            </a:r>
            <a:endParaRPr lang="en-US" sz="11500" dirty="0">
              <a:latin typeface="Abadi" panose="020B0604020104020204" pitchFamily="34" charset="0"/>
            </a:endParaRPr>
          </a:p>
        </p:txBody>
      </p:sp>
      <p:pic>
        <p:nvPicPr>
          <p:cNvPr id="104" name="Picture 103">
            <a:extLst>
              <a:ext uri="{FF2B5EF4-FFF2-40B4-BE49-F238E27FC236}">
                <a16:creationId xmlns:a16="http://schemas.microsoft.com/office/drawing/2014/main" id="{88C6539B-634B-F3EA-2194-4720B9C825D7}"/>
              </a:ext>
            </a:extLst>
          </p:cNvPr>
          <p:cNvPicPr>
            <a:picLocks noChangeAspect="1"/>
          </p:cNvPicPr>
          <p:nvPr/>
        </p:nvPicPr>
        <p:blipFill rotWithShape="1">
          <a:blip r:embed="rId8"/>
          <a:srcRect l="28176" t="1024" r="55781" b="23395"/>
          <a:stretch/>
        </p:blipFill>
        <p:spPr>
          <a:xfrm>
            <a:off x="28697950" y="8891797"/>
            <a:ext cx="1423203" cy="1580319"/>
          </a:xfrm>
          <a:prstGeom prst="rect">
            <a:avLst/>
          </a:prstGeom>
          <a:ln w="28575">
            <a:solidFill>
              <a:srgbClr val="F323CB"/>
            </a:solidFill>
          </a:ln>
        </p:spPr>
      </p:pic>
      <p:pic>
        <p:nvPicPr>
          <p:cNvPr id="105" name="Picture 104">
            <a:extLst>
              <a:ext uri="{FF2B5EF4-FFF2-40B4-BE49-F238E27FC236}">
                <a16:creationId xmlns:a16="http://schemas.microsoft.com/office/drawing/2014/main" id="{53C12289-6FE5-847A-5E41-929AAD2DC3A3}"/>
              </a:ext>
            </a:extLst>
          </p:cNvPr>
          <p:cNvPicPr>
            <a:picLocks noChangeAspect="1"/>
          </p:cNvPicPr>
          <p:nvPr/>
        </p:nvPicPr>
        <p:blipFill rotWithShape="1">
          <a:blip r:embed="rId8"/>
          <a:srcRect l="28176" t="1024" r="55781" b="23395"/>
          <a:stretch/>
        </p:blipFill>
        <p:spPr>
          <a:xfrm>
            <a:off x="28647207" y="22343009"/>
            <a:ext cx="1423203" cy="1580319"/>
          </a:xfrm>
          <a:prstGeom prst="rect">
            <a:avLst/>
          </a:prstGeom>
          <a:ln w="28575">
            <a:solidFill>
              <a:srgbClr val="F323CB"/>
            </a:solidFill>
          </a:ln>
        </p:spPr>
      </p:pic>
      <p:pic>
        <p:nvPicPr>
          <p:cNvPr id="106" name="Picture 105">
            <a:extLst>
              <a:ext uri="{FF2B5EF4-FFF2-40B4-BE49-F238E27FC236}">
                <a16:creationId xmlns:a16="http://schemas.microsoft.com/office/drawing/2014/main" id="{BE833BC7-212F-D76D-F174-BAAF3FBDC4D1}"/>
              </a:ext>
            </a:extLst>
          </p:cNvPr>
          <p:cNvPicPr>
            <a:picLocks noChangeAspect="1"/>
          </p:cNvPicPr>
          <p:nvPr/>
        </p:nvPicPr>
        <p:blipFill rotWithShape="1">
          <a:blip r:embed="rId8"/>
          <a:srcRect l="44978" t="890" r="44544" b="23529"/>
          <a:stretch/>
        </p:blipFill>
        <p:spPr>
          <a:xfrm>
            <a:off x="26029943" y="18224897"/>
            <a:ext cx="939475" cy="1597216"/>
          </a:xfrm>
          <a:prstGeom prst="rect">
            <a:avLst/>
          </a:prstGeom>
          <a:ln w="28575">
            <a:solidFill>
              <a:srgbClr val="F323CB"/>
            </a:solidFill>
          </a:ln>
        </p:spPr>
      </p:pic>
      <p:pic>
        <p:nvPicPr>
          <p:cNvPr id="107" name="Picture 106">
            <a:extLst>
              <a:ext uri="{FF2B5EF4-FFF2-40B4-BE49-F238E27FC236}">
                <a16:creationId xmlns:a16="http://schemas.microsoft.com/office/drawing/2014/main" id="{A8E8A076-0A5C-BD95-C4B9-BA8ADDFEE154}"/>
              </a:ext>
            </a:extLst>
          </p:cNvPr>
          <p:cNvPicPr>
            <a:picLocks noChangeAspect="1"/>
          </p:cNvPicPr>
          <p:nvPr/>
        </p:nvPicPr>
        <p:blipFill rotWithShape="1">
          <a:blip r:embed="rId8"/>
          <a:srcRect l="55028" t="837" r="34494" b="23581"/>
          <a:stretch/>
        </p:blipFill>
        <p:spPr>
          <a:xfrm>
            <a:off x="27436493" y="18221342"/>
            <a:ext cx="939475" cy="1597216"/>
          </a:xfrm>
          <a:prstGeom prst="rect">
            <a:avLst/>
          </a:prstGeom>
          <a:ln w="28575">
            <a:solidFill>
              <a:srgbClr val="F323CB"/>
            </a:solidFill>
          </a:ln>
        </p:spPr>
      </p:pic>
      <p:pic>
        <p:nvPicPr>
          <p:cNvPr id="108" name="Picture 107">
            <a:extLst>
              <a:ext uri="{FF2B5EF4-FFF2-40B4-BE49-F238E27FC236}">
                <a16:creationId xmlns:a16="http://schemas.microsoft.com/office/drawing/2014/main" id="{C6C346EB-43AC-82B6-C1F5-14E3D7FE297E}"/>
              </a:ext>
            </a:extLst>
          </p:cNvPr>
          <p:cNvPicPr>
            <a:picLocks noChangeAspect="1"/>
          </p:cNvPicPr>
          <p:nvPr/>
        </p:nvPicPr>
        <p:blipFill rotWithShape="1">
          <a:blip r:embed="rId8"/>
          <a:srcRect l="65170" t="-902" r="18787" b="25320"/>
          <a:stretch/>
        </p:blipFill>
        <p:spPr>
          <a:xfrm>
            <a:off x="28790312" y="18244492"/>
            <a:ext cx="1438421" cy="1597217"/>
          </a:xfrm>
          <a:prstGeom prst="rect">
            <a:avLst/>
          </a:prstGeom>
          <a:ln w="28575">
            <a:solidFill>
              <a:srgbClr val="F323CB"/>
            </a:solidFill>
          </a:ln>
        </p:spPr>
      </p:pic>
      <p:pic>
        <p:nvPicPr>
          <p:cNvPr id="109" name="Picture 108">
            <a:extLst>
              <a:ext uri="{FF2B5EF4-FFF2-40B4-BE49-F238E27FC236}">
                <a16:creationId xmlns:a16="http://schemas.microsoft.com/office/drawing/2014/main" id="{33337DFD-2796-2F3F-1997-1537FA42CF43}"/>
              </a:ext>
            </a:extLst>
          </p:cNvPr>
          <p:cNvPicPr>
            <a:picLocks noChangeAspect="1"/>
          </p:cNvPicPr>
          <p:nvPr/>
        </p:nvPicPr>
        <p:blipFill rotWithShape="1">
          <a:blip r:embed="rId8"/>
          <a:srcRect l="81794" r="2163" b="24418"/>
          <a:stretch/>
        </p:blipFill>
        <p:spPr>
          <a:xfrm>
            <a:off x="30572839" y="19058672"/>
            <a:ext cx="1075069" cy="1193752"/>
          </a:xfrm>
          <a:prstGeom prst="rect">
            <a:avLst/>
          </a:prstGeom>
          <a:ln w="28575">
            <a:solidFill>
              <a:srgbClr val="F323CB"/>
            </a:solidFill>
          </a:ln>
        </p:spPr>
      </p:pic>
      <p:pic>
        <p:nvPicPr>
          <p:cNvPr id="110" name="Picture 109">
            <a:extLst>
              <a:ext uri="{FF2B5EF4-FFF2-40B4-BE49-F238E27FC236}">
                <a16:creationId xmlns:a16="http://schemas.microsoft.com/office/drawing/2014/main" id="{FC298812-65F5-338E-8CB1-DAF57FB44B99}"/>
              </a:ext>
            </a:extLst>
          </p:cNvPr>
          <p:cNvPicPr>
            <a:picLocks noChangeAspect="1"/>
          </p:cNvPicPr>
          <p:nvPr/>
        </p:nvPicPr>
        <p:blipFill rotWithShape="1">
          <a:blip r:embed="rId8"/>
          <a:srcRect l="1437" r="85204" b="24419"/>
          <a:stretch/>
        </p:blipFill>
        <p:spPr>
          <a:xfrm>
            <a:off x="28647207" y="14573556"/>
            <a:ext cx="1310807" cy="1747995"/>
          </a:xfrm>
          <a:prstGeom prst="rect">
            <a:avLst/>
          </a:prstGeom>
          <a:ln w="28575">
            <a:solidFill>
              <a:srgbClr val="F323CB"/>
            </a:solidFill>
          </a:ln>
        </p:spPr>
      </p:pic>
    </p:spTree>
    <p:extLst>
      <p:ext uri="{BB962C8B-B14F-4D97-AF65-F5344CB8AC3E}">
        <p14:creationId xmlns:p14="http://schemas.microsoft.com/office/powerpoint/2010/main" val="1914450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F5B05-6136-1CD3-1FF2-34F9CBB1F9C5}"/>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3" name="TextBox 2">
            <a:extLst>
              <a:ext uri="{FF2B5EF4-FFF2-40B4-BE49-F238E27FC236}">
                <a16:creationId xmlns:a16="http://schemas.microsoft.com/office/drawing/2014/main" id="{D8F5E947-F0D6-E61D-4CB1-84E21CE80C16}"/>
              </a:ext>
            </a:extLst>
          </p:cNvPr>
          <p:cNvSpPr txBox="1"/>
          <p:nvPr/>
        </p:nvSpPr>
        <p:spPr>
          <a:xfrm>
            <a:off x="25551954" y="26201619"/>
            <a:ext cx="10815039" cy="1323439"/>
          </a:xfrm>
          <a:prstGeom prst="rect">
            <a:avLst/>
          </a:prstGeom>
          <a:noFill/>
        </p:spPr>
        <p:txBody>
          <a:bodyPr wrap="square" rtlCol="0">
            <a:spAutoFit/>
          </a:bodyPr>
          <a:lstStyle/>
          <a:p>
            <a:r>
              <a:rPr lang="en-US" sz="4000" dirty="0"/>
              <a:t>Export Excel DB in WORD : Process Explanation</a:t>
            </a:r>
          </a:p>
          <a:p>
            <a:r>
              <a:rPr lang="en-US" sz="4000" dirty="0">
                <a:latin typeface="Bahnschrift Light Condensed" panose="020B0502040204020203" pitchFamily="34" charset="0"/>
              </a:rPr>
              <a:t>User actions</a:t>
            </a:r>
          </a:p>
        </p:txBody>
      </p:sp>
      <p:pic>
        <p:nvPicPr>
          <p:cNvPr id="5" name="Picture 4">
            <a:extLst>
              <a:ext uri="{FF2B5EF4-FFF2-40B4-BE49-F238E27FC236}">
                <a16:creationId xmlns:a16="http://schemas.microsoft.com/office/drawing/2014/main" id="{77DEF8CC-44F6-154C-AA4B-700674496A8E}"/>
              </a:ext>
            </a:extLst>
          </p:cNvPr>
          <p:cNvPicPr>
            <a:picLocks noChangeAspect="1"/>
          </p:cNvPicPr>
          <p:nvPr/>
        </p:nvPicPr>
        <p:blipFill>
          <a:blip r:embed="rId2"/>
          <a:stretch>
            <a:fillRect/>
          </a:stretch>
        </p:blipFill>
        <p:spPr>
          <a:xfrm>
            <a:off x="21741989" y="13577303"/>
            <a:ext cx="16742228" cy="7331390"/>
          </a:xfrm>
          <a:prstGeom prst="rect">
            <a:avLst/>
          </a:prstGeom>
          <a:ln>
            <a:solidFill>
              <a:schemeClr val="tx1"/>
            </a:solidFill>
          </a:ln>
        </p:spPr>
      </p:pic>
      <p:pic>
        <p:nvPicPr>
          <p:cNvPr id="7" name="Picture 6">
            <a:extLst>
              <a:ext uri="{FF2B5EF4-FFF2-40B4-BE49-F238E27FC236}">
                <a16:creationId xmlns:a16="http://schemas.microsoft.com/office/drawing/2014/main" id="{9D023D91-1EC3-792D-8370-D4E5493F3D0F}"/>
              </a:ext>
            </a:extLst>
          </p:cNvPr>
          <p:cNvPicPr>
            <a:picLocks noChangeAspect="1"/>
          </p:cNvPicPr>
          <p:nvPr/>
        </p:nvPicPr>
        <p:blipFill rotWithShape="1">
          <a:blip r:embed="rId3"/>
          <a:srcRect l="2133" t="4716" r="2404" b="5001"/>
          <a:stretch/>
        </p:blipFill>
        <p:spPr>
          <a:xfrm>
            <a:off x="3910728" y="5173815"/>
            <a:ext cx="9491974" cy="4130514"/>
          </a:xfrm>
          <a:prstGeom prst="rect">
            <a:avLst/>
          </a:prstGeom>
          <a:ln>
            <a:solidFill>
              <a:schemeClr val="tx1"/>
            </a:solidFill>
          </a:ln>
        </p:spPr>
      </p:pic>
      <p:pic>
        <p:nvPicPr>
          <p:cNvPr id="11" name="Picture 10">
            <a:extLst>
              <a:ext uri="{FF2B5EF4-FFF2-40B4-BE49-F238E27FC236}">
                <a16:creationId xmlns:a16="http://schemas.microsoft.com/office/drawing/2014/main" id="{569B5EE8-F46E-AE79-335A-56B29D338B72}"/>
              </a:ext>
            </a:extLst>
          </p:cNvPr>
          <p:cNvPicPr>
            <a:picLocks noChangeAspect="1"/>
          </p:cNvPicPr>
          <p:nvPr/>
        </p:nvPicPr>
        <p:blipFill rotWithShape="1">
          <a:blip r:embed="rId4"/>
          <a:srcRect l="1739" t="3618" r="2010" b="4449"/>
          <a:stretch/>
        </p:blipFill>
        <p:spPr>
          <a:xfrm>
            <a:off x="3910728" y="14250041"/>
            <a:ext cx="9491974" cy="4115401"/>
          </a:xfrm>
          <a:prstGeom prst="rect">
            <a:avLst/>
          </a:prstGeom>
          <a:ln>
            <a:solidFill>
              <a:schemeClr val="tx1"/>
            </a:solidFill>
          </a:ln>
        </p:spPr>
      </p:pic>
      <p:grpSp>
        <p:nvGrpSpPr>
          <p:cNvPr id="4" name="Group 3">
            <a:extLst>
              <a:ext uri="{FF2B5EF4-FFF2-40B4-BE49-F238E27FC236}">
                <a16:creationId xmlns:a16="http://schemas.microsoft.com/office/drawing/2014/main" id="{AB4BE805-8074-F4D0-5025-183BF7D108F1}"/>
              </a:ext>
            </a:extLst>
          </p:cNvPr>
          <p:cNvGrpSpPr/>
          <p:nvPr/>
        </p:nvGrpSpPr>
        <p:grpSpPr>
          <a:xfrm>
            <a:off x="17484436" y="3573376"/>
            <a:ext cx="13494328" cy="7634788"/>
            <a:chOff x="17198687" y="1681046"/>
            <a:chExt cx="18019568" cy="8774492"/>
          </a:xfrm>
        </p:grpSpPr>
        <p:pic>
          <p:nvPicPr>
            <p:cNvPr id="9" name="Picture 8">
              <a:extLst>
                <a:ext uri="{FF2B5EF4-FFF2-40B4-BE49-F238E27FC236}">
                  <a16:creationId xmlns:a16="http://schemas.microsoft.com/office/drawing/2014/main" id="{70924E13-6A64-2F03-DD2B-6F098FF562E4}"/>
                </a:ext>
              </a:extLst>
            </p:cNvPr>
            <p:cNvPicPr>
              <a:picLocks noChangeAspect="1"/>
            </p:cNvPicPr>
            <p:nvPr/>
          </p:nvPicPr>
          <p:blipFill rotWithShape="1">
            <a:blip r:embed="rId5"/>
            <a:srcRect r="13212" b="66601"/>
            <a:stretch/>
          </p:blipFill>
          <p:spPr>
            <a:xfrm>
              <a:off x="17198687" y="1681046"/>
              <a:ext cx="18019568" cy="4387246"/>
            </a:xfrm>
            <a:prstGeom prst="rect">
              <a:avLst/>
            </a:prstGeom>
            <a:ln>
              <a:solidFill>
                <a:srgbClr val="0070C0"/>
              </a:solidFill>
            </a:ln>
          </p:spPr>
        </p:pic>
        <p:pic>
          <p:nvPicPr>
            <p:cNvPr id="8" name="Picture 7">
              <a:extLst>
                <a:ext uri="{FF2B5EF4-FFF2-40B4-BE49-F238E27FC236}">
                  <a16:creationId xmlns:a16="http://schemas.microsoft.com/office/drawing/2014/main" id="{D4576FEF-00E2-C8C6-0E85-99836DE8F4FF}"/>
                </a:ext>
              </a:extLst>
            </p:cNvPr>
            <p:cNvPicPr>
              <a:picLocks noChangeAspect="1"/>
            </p:cNvPicPr>
            <p:nvPr/>
          </p:nvPicPr>
          <p:blipFill rotWithShape="1">
            <a:blip r:embed="rId5"/>
            <a:srcRect t="66700" r="13211" b="-99"/>
            <a:stretch/>
          </p:blipFill>
          <p:spPr>
            <a:xfrm>
              <a:off x="17198687" y="6068292"/>
              <a:ext cx="18019568" cy="4387246"/>
            </a:xfrm>
            <a:prstGeom prst="rect">
              <a:avLst/>
            </a:prstGeom>
            <a:ln>
              <a:solidFill>
                <a:srgbClr val="0070C0"/>
              </a:solidFill>
            </a:ln>
          </p:spPr>
        </p:pic>
      </p:grpSp>
      <p:pic>
        <p:nvPicPr>
          <p:cNvPr id="18" name="Picture 17">
            <a:extLst>
              <a:ext uri="{FF2B5EF4-FFF2-40B4-BE49-F238E27FC236}">
                <a16:creationId xmlns:a16="http://schemas.microsoft.com/office/drawing/2014/main" id="{177BE594-51CC-634E-AE54-2B3DF8F3F22B}"/>
              </a:ext>
            </a:extLst>
          </p:cNvPr>
          <p:cNvPicPr>
            <a:picLocks noChangeAspect="1"/>
          </p:cNvPicPr>
          <p:nvPr/>
        </p:nvPicPr>
        <p:blipFill rotWithShape="1">
          <a:blip r:embed="rId6"/>
          <a:srcRect l="28176" t="1024" r="55781" b="23395"/>
          <a:stretch/>
        </p:blipFill>
        <p:spPr>
          <a:xfrm>
            <a:off x="3893564" y="1646258"/>
            <a:ext cx="2585614" cy="2871056"/>
          </a:xfrm>
          <a:prstGeom prst="rect">
            <a:avLst/>
          </a:prstGeom>
          <a:ln w="28575">
            <a:solidFill>
              <a:srgbClr val="F323CB"/>
            </a:solidFill>
          </a:ln>
        </p:spPr>
      </p:pic>
      <p:cxnSp>
        <p:nvCxnSpPr>
          <p:cNvPr id="20" name="Straight Arrow Connector 19">
            <a:extLst>
              <a:ext uri="{FF2B5EF4-FFF2-40B4-BE49-F238E27FC236}">
                <a16:creationId xmlns:a16="http://schemas.microsoft.com/office/drawing/2014/main" id="{9837A282-F96B-630D-94B5-2551BCD6CEB0}"/>
              </a:ext>
            </a:extLst>
          </p:cNvPr>
          <p:cNvCxnSpPr>
            <a:stCxn id="7" idx="3"/>
          </p:cNvCxnSpPr>
          <p:nvPr/>
        </p:nvCxnSpPr>
        <p:spPr>
          <a:xfrm>
            <a:off x="13402702" y="7239072"/>
            <a:ext cx="4081734" cy="0"/>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1430F7-F60F-9F1C-3BF4-2F9659E1586E}"/>
              </a:ext>
            </a:extLst>
          </p:cNvPr>
          <p:cNvCxnSpPr>
            <a:cxnSpLocks/>
          </p:cNvCxnSpPr>
          <p:nvPr/>
        </p:nvCxnSpPr>
        <p:spPr>
          <a:xfrm>
            <a:off x="12859386" y="17849663"/>
            <a:ext cx="8882603" cy="0"/>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EEFC52-80F2-0910-4010-DBAE64DA2361}"/>
              </a:ext>
            </a:extLst>
          </p:cNvPr>
          <p:cNvCxnSpPr>
            <a:cxnSpLocks/>
          </p:cNvCxnSpPr>
          <p:nvPr/>
        </p:nvCxnSpPr>
        <p:spPr>
          <a:xfrm rot="16200000" flipH="1">
            <a:off x="8292046" y="19311215"/>
            <a:ext cx="4179064" cy="1255960"/>
          </a:xfrm>
          <a:prstGeom prst="bentConnector3">
            <a:avLst>
              <a:gd name="adj1" fmla="val 10039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E26D1B-8AF5-1CE2-F628-BA361A69816F}"/>
              </a:ext>
            </a:extLst>
          </p:cNvPr>
          <p:cNvCxnSpPr>
            <a:cxnSpLocks/>
            <a:stCxn id="5" idx="2"/>
            <a:endCxn id="52" idx="3"/>
          </p:cNvCxnSpPr>
          <p:nvPr/>
        </p:nvCxnSpPr>
        <p:spPr>
          <a:xfrm rot="5400000">
            <a:off x="21959127" y="13658781"/>
            <a:ext cx="904065" cy="15403889"/>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98C29B5-4822-C4FB-E930-81FA5DC806F2}"/>
              </a:ext>
            </a:extLst>
          </p:cNvPr>
          <p:cNvCxnSpPr>
            <a:cxnSpLocks/>
            <a:stCxn id="18" idx="3"/>
            <a:endCxn id="7" idx="0"/>
          </p:cNvCxnSpPr>
          <p:nvPr/>
        </p:nvCxnSpPr>
        <p:spPr>
          <a:xfrm>
            <a:off x="6479178" y="3081786"/>
            <a:ext cx="2177537" cy="2092029"/>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B0057528-8444-8A00-5A9C-9704CB2D8AF5}"/>
              </a:ext>
            </a:extLst>
          </p:cNvPr>
          <p:cNvPicPr>
            <a:picLocks noChangeAspect="1"/>
          </p:cNvPicPr>
          <p:nvPr/>
        </p:nvPicPr>
        <p:blipFill rotWithShape="1">
          <a:blip r:embed="rId7"/>
          <a:srcRect l="25355" t="18387" r="23155" b="20552"/>
          <a:stretch/>
        </p:blipFill>
        <p:spPr>
          <a:xfrm>
            <a:off x="11009558" y="19443630"/>
            <a:ext cx="3699656" cy="4738255"/>
          </a:xfrm>
          <a:prstGeom prst="rect">
            <a:avLst/>
          </a:prstGeom>
          <a:ln>
            <a:solidFill>
              <a:srgbClr val="0070C0"/>
            </a:solidFill>
          </a:ln>
        </p:spPr>
      </p:pic>
      <p:grpSp>
        <p:nvGrpSpPr>
          <p:cNvPr id="75" name="Group 74">
            <a:extLst>
              <a:ext uri="{FF2B5EF4-FFF2-40B4-BE49-F238E27FC236}">
                <a16:creationId xmlns:a16="http://schemas.microsoft.com/office/drawing/2014/main" id="{672F4611-1AD8-EB26-FF48-219CEEBF2CC5}"/>
              </a:ext>
            </a:extLst>
          </p:cNvPr>
          <p:cNvGrpSpPr/>
          <p:nvPr/>
        </p:nvGrpSpPr>
        <p:grpSpPr>
          <a:xfrm>
            <a:off x="33454435" y="4805524"/>
            <a:ext cx="5895728" cy="4083544"/>
            <a:chOff x="33280246" y="3573377"/>
            <a:chExt cx="5895728" cy="4083544"/>
          </a:xfrm>
        </p:grpSpPr>
        <p:pic>
          <p:nvPicPr>
            <p:cNvPr id="74" name="Picture 73">
              <a:extLst>
                <a:ext uri="{FF2B5EF4-FFF2-40B4-BE49-F238E27FC236}">
                  <a16:creationId xmlns:a16="http://schemas.microsoft.com/office/drawing/2014/main" id="{2A6D4795-5B1A-733C-EC2A-7CE63DEFB9D2}"/>
                </a:ext>
              </a:extLst>
            </p:cNvPr>
            <p:cNvPicPr>
              <a:picLocks noChangeAspect="1"/>
            </p:cNvPicPr>
            <p:nvPr/>
          </p:nvPicPr>
          <p:blipFill rotWithShape="1">
            <a:blip r:embed="rId8">
              <a:clrChange>
                <a:clrFrom>
                  <a:srgbClr val="FFFFFF"/>
                </a:clrFrom>
                <a:clrTo>
                  <a:srgbClr val="FFFFFF">
                    <a:alpha val="0"/>
                  </a:srgbClr>
                </a:clrTo>
              </a:clrChange>
            </a:blip>
            <a:srcRect t="13790" b="22077"/>
            <a:stretch/>
          </p:blipFill>
          <p:spPr>
            <a:xfrm>
              <a:off x="33280246" y="3573377"/>
              <a:ext cx="5895728" cy="4083544"/>
            </a:xfrm>
            <a:prstGeom prst="rect">
              <a:avLst/>
            </a:prstGeom>
          </p:spPr>
        </p:pic>
        <p:pic>
          <p:nvPicPr>
            <p:cNvPr id="73" name="Picture 72">
              <a:extLst>
                <a:ext uri="{FF2B5EF4-FFF2-40B4-BE49-F238E27FC236}">
                  <a16:creationId xmlns:a16="http://schemas.microsoft.com/office/drawing/2014/main" id="{D2D8E0D5-D8D2-4687-EAFF-7DCFC479FBB0}"/>
                </a:ext>
              </a:extLst>
            </p:cNvPr>
            <p:cNvPicPr>
              <a:picLocks noChangeAspect="1"/>
            </p:cNvPicPr>
            <p:nvPr/>
          </p:nvPicPr>
          <p:blipFill rotWithShape="1">
            <a:blip r:embed="rId9"/>
            <a:srcRect l="21219" t="17178" r="19570" b="24269"/>
            <a:stretch/>
          </p:blipFill>
          <p:spPr>
            <a:xfrm>
              <a:off x="36402299" y="5436216"/>
              <a:ext cx="1673140" cy="1781825"/>
            </a:xfrm>
            <a:prstGeom prst="rect">
              <a:avLst/>
            </a:prstGeom>
          </p:spPr>
        </p:pic>
      </p:grpSp>
      <p:cxnSp>
        <p:nvCxnSpPr>
          <p:cNvPr id="76" name="Straight Arrow Connector 75">
            <a:extLst>
              <a:ext uri="{FF2B5EF4-FFF2-40B4-BE49-F238E27FC236}">
                <a16:creationId xmlns:a16="http://schemas.microsoft.com/office/drawing/2014/main" id="{296A7118-F4B5-E08F-0BEF-3A34968E86DC}"/>
              </a:ext>
            </a:extLst>
          </p:cNvPr>
          <p:cNvCxnSpPr>
            <a:cxnSpLocks/>
          </p:cNvCxnSpPr>
          <p:nvPr/>
        </p:nvCxnSpPr>
        <p:spPr>
          <a:xfrm>
            <a:off x="30959473" y="7390770"/>
            <a:ext cx="3141344" cy="702"/>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418AFA-0CE7-23D0-E330-93AA44010FFF}"/>
              </a:ext>
            </a:extLst>
          </p:cNvPr>
          <p:cNvCxnSpPr>
            <a:cxnSpLocks/>
            <a:stCxn id="73" idx="2"/>
            <a:endCxn id="11" idx="0"/>
          </p:cNvCxnSpPr>
          <p:nvPr/>
        </p:nvCxnSpPr>
        <p:spPr>
          <a:xfrm rot="5400000">
            <a:off x="20134961" y="-3028057"/>
            <a:ext cx="5799853" cy="28756343"/>
          </a:xfrm>
          <a:prstGeom prst="bentConnector3">
            <a:avLst>
              <a:gd name="adj1" fmla="val 61944"/>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051FE29-1FC1-D59A-39DA-A627D43DF40B}"/>
              </a:ext>
            </a:extLst>
          </p:cNvPr>
          <p:cNvSpPr txBox="1"/>
          <p:nvPr/>
        </p:nvSpPr>
        <p:spPr>
          <a:xfrm>
            <a:off x="17952513" y="2162358"/>
            <a:ext cx="12558173" cy="830997"/>
          </a:xfrm>
          <a:prstGeom prst="rect">
            <a:avLst/>
          </a:prstGeom>
          <a:noFill/>
        </p:spPr>
        <p:txBody>
          <a:bodyPr wrap="square" rtlCol="0">
            <a:spAutoFit/>
          </a:bodyPr>
          <a:lstStyle/>
          <a:p>
            <a:r>
              <a:rPr lang="en-US" sz="4800" dirty="0"/>
              <a:t>Choice of the Excel DB in the Windows Explorer</a:t>
            </a:r>
          </a:p>
        </p:txBody>
      </p:sp>
      <p:sp>
        <p:nvSpPr>
          <p:cNvPr id="84" name="TextBox 83">
            <a:extLst>
              <a:ext uri="{FF2B5EF4-FFF2-40B4-BE49-F238E27FC236}">
                <a16:creationId xmlns:a16="http://schemas.microsoft.com/office/drawing/2014/main" id="{01FD61F8-07AD-6499-611C-FA661A0F5466}"/>
              </a:ext>
            </a:extLst>
          </p:cNvPr>
          <p:cNvSpPr txBox="1"/>
          <p:nvPr/>
        </p:nvSpPr>
        <p:spPr>
          <a:xfrm>
            <a:off x="3893564" y="9657895"/>
            <a:ext cx="9491975" cy="830997"/>
          </a:xfrm>
          <a:prstGeom prst="rect">
            <a:avLst/>
          </a:prstGeom>
          <a:noFill/>
        </p:spPr>
        <p:txBody>
          <a:bodyPr wrap="square" rtlCol="0">
            <a:spAutoFit/>
          </a:bodyPr>
          <a:lstStyle/>
          <a:p>
            <a:pPr algn="ctr"/>
            <a:r>
              <a:rPr lang="en-US" sz="4800" dirty="0"/>
              <a:t>Informational Message</a:t>
            </a:r>
          </a:p>
        </p:txBody>
      </p:sp>
      <p:sp>
        <p:nvSpPr>
          <p:cNvPr id="85" name="TextBox 84">
            <a:extLst>
              <a:ext uri="{FF2B5EF4-FFF2-40B4-BE49-F238E27FC236}">
                <a16:creationId xmlns:a16="http://schemas.microsoft.com/office/drawing/2014/main" id="{AF890790-F1C2-163D-42F2-B2C2A0CBFDE2}"/>
              </a:ext>
            </a:extLst>
          </p:cNvPr>
          <p:cNvSpPr txBox="1"/>
          <p:nvPr/>
        </p:nvSpPr>
        <p:spPr>
          <a:xfrm>
            <a:off x="6879769" y="1746859"/>
            <a:ext cx="5747657" cy="830997"/>
          </a:xfrm>
          <a:prstGeom prst="rect">
            <a:avLst/>
          </a:prstGeom>
          <a:noFill/>
        </p:spPr>
        <p:txBody>
          <a:bodyPr wrap="square" rtlCol="0">
            <a:spAutoFit/>
          </a:bodyPr>
          <a:lstStyle/>
          <a:p>
            <a:pPr algn="ctr"/>
            <a:r>
              <a:rPr lang="en-US" sz="4800" dirty="0"/>
              <a:t>Launch the Process</a:t>
            </a:r>
          </a:p>
        </p:txBody>
      </p:sp>
      <p:sp>
        <p:nvSpPr>
          <p:cNvPr id="86" name="TextBox 85">
            <a:extLst>
              <a:ext uri="{FF2B5EF4-FFF2-40B4-BE49-F238E27FC236}">
                <a16:creationId xmlns:a16="http://schemas.microsoft.com/office/drawing/2014/main" id="{DC364BA8-B31F-6E05-F1AF-24E8BF0189F5}"/>
              </a:ext>
            </a:extLst>
          </p:cNvPr>
          <p:cNvSpPr txBox="1"/>
          <p:nvPr/>
        </p:nvSpPr>
        <p:spPr>
          <a:xfrm>
            <a:off x="32912651" y="2904273"/>
            <a:ext cx="7875132" cy="1569660"/>
          </a:xfrm>
          <a:prstGeom prst="rect">
            <a:avLst/>
          </a:prstGeom>
          <a:noFill/>
        </p:spPr>
        <p:txBody>
          <a:bodyPr wrap="square" rtlCol="0">
            <a:spAutoFit/>
          </a:bodyPr>
          <a:lstStyle/>
          <a:p>
            <a:r>
              <a:rPr lang="en-US" sz="4800" i="1" dirty="0">
                <a:solidFill>
                  <a:srgbClr val="00B0F0"/>
                </a:solidFill>
              </a:rPr>
              <a:t>Internal Processing to control the compliance of the Excel DB</a:t>
            </a:r>
          </a:p>
        </p:txBody>
      </p:sp>
      <p:sp>
        <p:nvSpPr>
          <p:cNvPr id="87" name="TextBox 86">
            <a:extLst>
              <a:ext uri="{FF2B5EF4-FFF2-40B4-BE49-F238E27FC236}">
                <a16:creationId xmlns:a16="http://schemas.microsoft.com/office/drawing/2014/main" id="{552DD181-C94D-4EB1-F959-D17CF36F547A}"/>
              </a:ext>
            </a:extLst>
          </p:cNvPr>
          <p:cNvSpPr txBox="1"/>
          <p:nvPr/>
        </p:nvSpPr>
        <p:spPr>
          <a:xfrm>
            <a:off x="1029157" y="12280648"/>
            <a:ext cx="7758545" cy="1569660"/>
          </a:xfrm>
          <a:prstGeom prst="rect">
            <a:avLst/>
          </a:prstGeom>
          <a:noFill/>
        </p:spPr>
        <p:txBody>
          <a:bodyPr wrap="square" rtlCol="0">
            <a:spAutoFit/>
          </a:bodyPr>
          <a:lstStyle/>
          <a:p>
            <a:pPr algn="ctr"/>
            <a:r>
              <a:rPr lang="en-US" sz="4800" dirty="0"/>
              <a:t>Choice of export mode (Full/Partial)</a:t>
            </a:r>
          </a:p>
        </p:txBody>
      </p:sp>
      <p:sp>
        <p:nvSpPr>
          <p:cNvPr id="88" name="TextBox 87">
            <a:extLst>
              <a:ext uri="{FF2B5EF4-FFF2-40B4-BE49-F238E27FC236}">
                <a16:creationId xmlns:a16="http://schemas.microsoft.com/office/drawing/2014/main" id="{302CB208-DC9F-2012-8BFF-F95C807692EE}"/>
              </a:ext>
            </a:extLst>
          </p:cNvPr>
          <p:cNvSpPr txBox="1"/>
          <p:nvPr/>
        </p:nvSpPr>
        <p:spPr>
          <a:xfrm>
            <a:off x="24018315" y="12570172"/>
            <a:ext cx="12558173" cy="830997"/>
          </a:xfrm>
          <a:prstGeom prst="rect">
            <a:avLst/>
          </a:prstGeom>
          <a:noFill/>
        </p:spPr>
        <p:txBody>
          <a:bodyPr wrap="square" rtlCol="0">
            <a:spAutoFit/>
          </a:bodyPr>
          <a:lstStyle/>
          <a:p>
            <a:r>
              <a:rPr lang="en-US" sz="4800" dirty="0"/>
              <a:t>Interface of partial export (see following page)</a:t>
            </a:r>
          </a:p>
        </p:txBody>
      </p:sp>
      <p:sp>
        <p:nvSpPr>
          <p:cNvPr id="89" name="TextBox 88">
            <a:extLst>
              <a:ext uri="{FF2B5EF4-FFF2-40B4-BE49-F238E27FC236}">
                <a16:creationId xmlns:a16="http://schemas.microsoft.com/office/drawing/2014/main" id="{C64B1D11-21D2-708C-4FFB-262D309FA744}"/>
              </a:ext>
            </a:extLst>
          </p:cNvPr>
          <p:cNvSpPr txBox="1"/>
          <p:nvPr/>
        </p:nvSpPr>
        <p:spPr>
          <a:xfrm>
            <a:off x="14709215" y="22849518"/>
            <a:ext cx="7758545" cy="1569660"/>
          </a:xfrm>
          <a:prstGeom prst="rect">
            <a:avLst/>
          </a:prstGeom>
          <a:noFill/>
        </p:spPr>
        <p:txBody>
          <a:bodyPr wrap="square" rtlCol="0">
            <a:spAutoFit/>
          </a:bodyPr>
          <a:lstStyle/>
          <a:p>
            <a:pPr algn="ctr"/>
            <a:r>
              <a:rPr lang="en-US" sz="4800" dirty="0">
                <a:solidFill>
                  <a:srgbClr val="00B0F0"/>
                </a:solidFill>
              </a:rPr>
              <a:t>Internal Processing of Export (See following page)</a:t>
            </a:r>
          </a:p>
        </p:txBody>
      </p:sp>
      <p:pic>
        <p:nvPicPr>
          <p:cNvPr id="91" name="Graphic 90" descr="Exit with solid fill">
            <a:extLst>
              <a:ext uri="{FF2B5EF4-FFF2-40B4-BE49-F238E27FC236}">
                <a16:creationId xmlns:a16="http://schemas.microsoft.com/office/drawing/2014/main" id="{56B47A6C-795F-E5D6-2EDA-F225C0D91F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854207" y="21406604"/>
            <a:ext cx="3091890" cy="3091890"/>
          </a:xfrm>
          <a:prstGeom prst="rect">
            <a:avLst/>
          </a:prstGeom>
        </p:spPr>
      </p:pic>
      <p:cxnSp>
        <p:nvCxnSpPr>
          <p:cNvPr id="92" name="Straight Arrow Connector 91">
            <a:extLst>
              <a:ext uri="{FF2B5EF4-FFF2-40B4-BE49-F238E27FC236}">
                <a16:creationId xmlns:a16="http://schemas.microsoft.com/office/drawing/2014/main" id="{70DC230B-A725-AB5D-ABA5-557B6A030105}"/>
              </a:ext>
            </a:extLst>
          </p:cNvPr>
          <p:cNvCxnSpPr>
            <a:cxnSpLocks/>
            <a:stCxn id="73" idx="3"/>
            <a:endCxn id="91" idx="0"/>
          </p:cNvCxnSpPr>
          <p:nvPr/>
        </p:nvCxnSpPr>
        <p:spPr>
          <a:xfrm>
            <a:off x="38249628" y="7559276"/>
            <a:ext cx="2150524" cy="13847328"/>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1">
            <a:extLst>
              <a:ext uri="{FF2B5EF4-FFF2-40B4-BE49-F238E27FC236}">
                <a16:creationId xmlns:a16="http://schemas.microsoft.com/office/drawing/2014/main" id="{EA661560-69E9-3101-5A6F-5C25BA8A1B72}"/>
              </a:ext>
            </a:extLst>
          </p:cNvPr>
          <p:cNvCxnSpPr>
            <a:cxnSpLocks/>
            <a:endCxn id="91" idx="1"/>
          </p:cNvCxnSpPr>
          <p:nvPr/>
        </p:nvCxnSpPr>
        <p:spPr>
          <a:xfrm rot="16200000" flipH="1">
            <a:off x="37353622" y="21451964"/>
            <a:ext cx="2335994" cy="665176"/>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9B2FB411-E72B-923D-7E38-9C0F80F89203}"/>
              </a:ext>
            </a:extLst>
          </p:cNvPr>
          <p:cNvPicPr>
            <a:picLocks noChangeAspect="1"/>
          </p:cNvPicPr>
          <p:nvPr/>
        </p:nvPicPr>
        <p:blipFill rotWithShape="1">
          <a:blip r:embed="rId12"/>
          <a:srcRect l="4959" t="13037" r="47460" b="12999"/>
          <a:stretch/>
        </p:blipFill>
        <p:spPr>
          <a:xfrm>
            <a:off x="36645877" y="9461902"/>
            <a:ext cx="1543154" cy="1485519"/>
          </a:xfrm>
          <a:prstGeom prst="rect">
            <a:avLst/>
          </a:prstGeom>
        </p:spPr>
      </p:pic>
      <p:pic>
        <p:nvPicPr>
          <p:cNvPr id="104" name="Picture 103">
            <a:extLst>
              <a:ext uri="{FF2B5EF4-FFF2-40B4-BE49-F238E27FC236}">
                <a16:creationId xmlns:a16="http://schemas.microsoft.com/office/drawing/2014/main" id="{013BE310-F954-70B0-78C7-9372BEDF79D1}"/>
              </a:ext>
            </a:extLst>
          </p:cNvPr>
          <p:cNvPicPr>
            <a:picLocks noChangeAspect="1"/>
          </p:cNvPicPr>
          <p:nvPr/>
        </p:nvPicPr>
        <p:blipFill rotWithShape="1">
          <a:blip r:embed="rId12"/>
          <a:srcRect l="50000" t="14753" r="2419" b="11283"/>
          <a:stretch/>
        </p:blipFill>
        <p:spPr>
          <a:xfrm>
            <a:off x="39628575" y="7818810"/>
            <a:ext cx="1543154" cy="1485519"/>
          </a:xfrm>
          <a:prstGeom prst="rect">
            <a:avLst/>
          </a:prstGeom>
        </p:spPr>
      </p:pic>
      <p:sp>
        <p:nvSpPr>
          <p:cNvPr id="105" name="TextBox 104">
            <a:extLst>
              <a:ext uri="{FF2B5EF4-FFF2-40B4-BE49-F238E27FC236}">
                <a16:creationId xmlns:a16="http://schemas.microsoft.com/office/drawing/2014/main" id="{7394F062-EB19-8F21-7D15-220B19B6EDEA}"/>
              </a:ext>
            </a:extLst>
          </p:cNvPr>
          <p:cNvSpPr txBox="1"/>
          <p:nvPr/>
        </p:nvSpPr>
        <p:spPr>
          <a:xfrm>
            <a:off x="37249787" y="24160356"/>
            <a:ext cx="4757576" cy="830997"/>
          </a:xfrm>
          <a:prstGeom prst="rect">
            <a:avLst/>
          </a:prstGeom>
          <a:noFill/>
        </p:spPr>
        <p:txBody>
          <a:bodyPr wrap="square" rtlCol="0">
            <a:spAutoFit/>
          </a:bodyPr>
          <a:lstStyle/>
          <a:p>
            <a:r>
              <a:rPr lang="en-US" sz="4800" dirty="0">
                <a:solidFill>
                  <a:srgbClr val="C00000"/>
                </a:solidFill>
              </a:rPr>
              <a:t>Process canceled</a:t>
            </a:r>
          </a:p>
        </p:txBody>
      </p:sp>
      <p:sp>
        <p:nvSpPr>
          <p:cNvPr id="6" name="Rectangle 5">
            <a:extLst>
              <a:ext uri="{FF2B5EF4-FFF2-40B4-BE49-F238E27FC236}">
                <a16:creationId xmlns:a16="http://schemas.microsoft.com/office/drawing/2014/main" id="{F36776F3-3694-18BF-6E20-D6D1ABC68B46}"/>
              </a:ext>
            </a:extLst>
          </p:cNvPr>
          <p:cNvSpPr/>
          <p:nvPr/>
        </p:nvSpPr>
        <p:spPr>
          <a:xfrm>
            <a:off x="33454436" y="18089403"/>
            <a:ext cx="2818660" cy="2819289"/>
          </a:xfrm>
          <a:prstGeom prst="rect">
            <a:avLst/>
          </a:prstGeom>
          <a:solidFill>
            <a:srgbClr val="8DED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0758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F5B05-6136-1CD3-1FF2-34F9CBB1F9C5}"/>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3" name="TextBox 2">
            <a:extLst>
              <a:ext uri="{FF2B5EF4-FFF2-40B4-BE49-F238E27FC236}">
                <a16:creationId xmlns:a16="http://schemas.microsoft.com/office/drawing/2014/main" id="{D8F5E947-F0D6-E61D-4CB1-84E21CE80C16}"/>
              </a:ext>
            </a:extLst>
          </p:cNvPr>
          <p:cNvSpPr txBox="1"/>
          <p:nvPr/>
        </p:nvSpPr>
        <p:spPr>
          <a:xfrm>
            <a:off x="25551954" y="26201619"/>
            <a:ext cx="10815039" cy="1323439"/>
          </a:xfrm>
          <a:prstGeom prst="rect">
            <a:avLst/>
          </a:prstGeom>
          <a:noFill/>
        </p:spPr>
        <p:txBody>
          <a:bodyPr wrap="square" rtlCol="0">
            <a:spAutoFit/>
          </a:bodyPr>
          <a:lstStyle/>
          <a:p>
            <a:r>
              <a:rPr lang="en-US" sz="4000" dirty="0"/>
              <a:t>Export Excel DB in WORD : Interface of granular export</a:t>
            </a:r>
            <a:endParaRPr lang="en-US" sz="4000" dirty="0">
              <a:latin typeface="Bahnschrift Light Condensed" panose="020B0502040204020203" pitchFamily="34" charset="0"/>
            </a:endParaRPr>
          </a:p>
        </p:txBody>
      </p:sp>
      <p:pic>
        <p:nvPicPr>
          <p:cNvPr id="5" name="Picture 4">
            <a:extLst>
              <a:ext uri="{FF2B5EF4-FFF2-40B4-BE49-F238E27FC236}">
                <a16:creationId xmlns:a16="http://schemas.microsoft.com/office/drawing/2014/main" id="{77DEF8CC-44F6-154C-AA4B-700674496A8E}"/>
              </a:ext>
            </a:extLst>
          </p:cNvPr>
          <p:cNvPicPr>
            <a:picLocks noChangeAspect="1"/>
          </p:cNvPicPr>
          <p:nvPr/>
        </p:nvPicPr>
        <p:blipFill>
          <a:blip r:embed="rId2"/>
          <a:stretch>
            <a:fillRect/>
          </a:stretch>
        </p:blipFill>
        <p:spPr>
          <a:xfrm>
            <a:off x="1138056" y="5235936"/>
            <a:ext cx="29216071" cy="12793662"/>
          </a:xfrm>
          <a:prstGeom prst="rect">
            <a:avLst/>
          </a:prstGeom>
          <a:ln>
            <a:solidFill>
              <a:schemeClr val="tx1"/>
            </a:solidFill>
          </a:ln>
        </p:spPr>
      </p:pic>
      <p:sp>
        <p:nvSpPr>
          <p:cNvPr id="12" name="TextBox 11">
            <a:extLst>
              <a:ext uri="{FF2B5EF4-FFF2-40B4-BE49-F238E27FC236}">
                <a16:creationId xmlns:a16="http://schemas.microsoft.com/office/drawing/2014/main" id="{CD5F8012-F7A3-3479-0E3C-4E9F51BA9B19}"/>
              </a:ext>
            </a:extLst>
          </p:cNvPr>
          <p:cNvSpPr txBox="1"/>
          <p:nvPr/>
        </p:nvSpPr>
        <p:spPr>
          <a:xfrm>
            <a:off x="11837843" y="1819045"/>
            <a:ext cx="19091564" cy="1107996"/>
          </a:xfrm>
          <a:prstGeom prst="rect">
            <a:avLst/>
          </a:prstGeom>
          <a:noFill/>
        </p:spPr>
        <p:txBody>
          <a:bodyPr wrap="square" rtlCol="0">
            <a:spAutoFit/>
          </a:bodyPr>
          <a:lstStyle/>
          <a:p>
            <a:pPr algn="ctr"/>
            <a:r>
              <a:rPr lang="en-US" sz="6600" b="1" dirty="0">
                <a:latin typeface="Abadi" panose="020B0604020104020204" pitchFamily="34" charset="0"/>
              </a:rPr>
              <a:t>Interface of partial export</a:t>
            </a:r>
          </a:p>
        </p:txBody>
      </p:sp>
      <p:sp>
        <p:nvSpPr>
          <p:cNvPr id="13" name="Rectangle 12">
            <a:extLst>
              <a:ext uri="{FF2B5EF4-FFF2-40B4-BE49-F238E27FC236}">
                <a16:creationId xmlns:a16="http://schemas.microsoft.com/office/drawing/2014/main" id="{2437902D-4035-D2B5-ED16-9DB99A6AA73C}"/>
              </a:ext>
            </a:extLst>
          </p:cNvPr>
          <p:cNvSpPr/>
          <p:nvPr/>
        </p:nvSpPr>
        <p:spPr>
          <a:xfrm>
            <a:off x="1524007" y="3980008"/>
            <a:ext cx="28568073" cy="469293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5512F6-83B8-AACB-08EE-D516C233F6E9}"/>
              </a:ext>
            </a:extLst>
          </p:cNvPr>
          <p:cNvSpPr/>
          <p:nvPr/>
        </p:nvSpPr>
        <p:spPr>
          <a:xfrm>
            <a:off x="1524006" y="11931290"/>
            <a:ext cx="40105187" cy="1030105"/>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0ACAA9-319A-16DE-4238-3B996C9A65F5}"/>
              </a:ext>
            </a:extLst>
          </p:cNvPr>
          <p:cNvSpPr/>
          <p:nvPr/>
        </p:nvSpPr>
        <p:spPr>
          <a:xfrm>
            <a:off x="26656153" y="13187219"/>
            <a:ext cx="14973040" cy="244070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B373D8-2C21-FC22-3AE1-6086768BD371}"/>
              </a:ext>
            </a:extLst>
          </p:cNvPr>
          <p:cNvSpPr/>
          <p:nvPr/>
        </p:nvSpPr>
        <p:spPr>
          <a:xfrm>
            <a:off x="1801097" y="13167909"/>
            <a:ext cx="19784291" cy="611761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6A43E4C-71E0-B05A-BFD2-A8A00FD2D326}"/>
              </a:ext>
            </a:extLst>
          </p:cNvPr>
          <p:cNvSpPr txBox="1"/>
          <p:nvPr/>
        </p:nvSpPr>
        <p:spPr>
          <a:xfrm>
            <a:off x="30671514" y="13550484"/>
            <a:ext cx="10640291" cy="1569660"/>
          </a:xfrm>
          <a:prstGeom prst="rect">
            <a:avLst/>
          </a:prstGeom>
          <a:noFill/>
        </p:spPr>
        <p:txBody>
          <a:bodyPr wrap="square" rtlCol="0">
            <a:spAutoFit/>
          </a:bodyPr>
          <a:lstStyle/>
          <a:p>
            <a:r>
              <a:rPr lang="en-US" sz="4800" i="1" dirty="0"/>
              <a:t>Choose the type of information from the DB you want to export in Word.</a:t>
            </a:r>
          </a:p>
        </p:txBody>
      </p:sp>
      <p:sp>
        <p:nvSpPr>
          <p:cNvPr id="21" name="TextBox 20">
            <a:extLst>
              <a:ext uri="{FF2B5EF4-FFF2-40B4-BE49-F238E27FC236}">
                <a16:creationId xmlns:a16="http://schemas.microsoft.com/office/drawing/2014/main" id="{E60C13C8-A49E-296D-15EE-1F483B530077}"/>
              </a:ext>
            </a:extLst>
          </p:cNvPr>
          <p:cNvSpPr txBox="1"/>
          <p:nvPr/>
        </p:nvSpPr>
        <p:spPr>
          <a:xfrm>
            <a:off x="30580317" y="12030843"/>
            <a:ext cx="10640291" cy="830997"/>
          </a:xfrm>
          <a:prstGeom prst="rect">
            <a:avLst/>
          </a:prstGeom>
          <a:noFill/>
        </p:spPr>
        <p:txBody>
          <a:bodyPr wrap="square" rtlCol="0">
            <a:spAutoFit/>
          </a:bodyPr>
          <a:lstStyle/>
          <a:p>
            <a:r>
              <a:rPr lang="en-US" sz="4800" i="1" dirty="0"/>
              <a:t>Click on the button to select one or several </a:t>
            </a:r>
          </a:p>
        </p:txBody>
      </p:sp>
      <p:sp>
        <p:nvSpPr>
          <p:cNvPr id="22" name="TextBox 21">
            <a:extLst>
              <a:ext uri="{FF2B5EF4-FFF2-40B4-BE49-F238E27FC236}">
                <a16:creationId xmlns:a16="http://schemas.microsoft.com/office/drawing/2014/main" id="{8D513D5D-7701-F7C7-68C6-CB127453E7B4}"/>
              </a:ext>
            </a:extLst>
          </p:cNvPr>
          <p:cNvSpPr txBox="1"/>
          <p:nvPr/>
        </p:nvSpPr>
        <p:spPr>
          <a:xfrm>
            <a:off x="1801097" y="4160095"/>
            <a:ext cx="28290983" cy="830997"/>
          </a:xfrm>
          <a:prstGeom prst="rect">
            <a:avLst/>
          </a:prstGeom>
          <a:noFill/>
        </p:spPr>
        <p:txBody>
          <a:bodyPr wrap="square" rtlCol="0">
            <a:spAutoFit/>
          </a:bodyPr>
          <a:lstStyle/>
          <a:p>
            <a:r>
              <a:rPr lang="fr-FR" sz="4800" i="1" dirty="0"/>
              <a:t>S</a:t>
            </a:r>
            <a:r>
              <a:rPr lang="en-US" sz="4800" i="1" dirty="0"/>
              <a:t>elect the chapter, the section or the sub-section to define the content to export</a:t>
            </a:r>
          </a:p>
        </p:txBody>
      </p:sp>
      <p:sp>
        <p:nvSpPr>
          <p:cNvPr id="23" name="TextBox 22">
            <a:extLst>
              <a:ext uri="{FF2B5EF4-FFF2-40B4-BE49-F238E27FC236}">
                <a16:creationId xmlns:a16="http://schemas.microsoft.com/office/drawing/2014/main" id="{49D1B313-DF6F-BD1B-7A18-0AC8EE8A7EC5}"/>
              </a:ext>
            </a:extLst>
          </p:cNvPr>
          <p:cNvSpPr txBox="1"/>
          <p:nvPr/>
        </p:nvSpPr>
        <p:spPr>
          <a:xfrm>
            <a:off x="2289334" y="18274442"/>
            <a:ext cx="19094291" cy="830997"/>
          </a:xfrm>
          <a:prstGeom prst="rect">
            <a:avLst/>
          </a:prstGeom>
          <a:noFill/>
        </p:spPr>
        <p:txBody>
          <a:bodyPr wrap="square" rtlCol="0">
            <a:spAutoFit/>
          </a:bodyPr>
          <a:lstStyle/>
          <a:p>
            <a:pPr algn="ctr"/>
            <a:r>
              <a:rPr lang="en-US" sz="4800" i="1"/>
              <a:t>Information (read only)</a:t>
            </a:r>
          </a:p>
        </p:txBody>
      </p:sp>
      <p:sp>
        <p:nvSpPr>
          <p:cNvPr id="4" name="Rectangle 3">
            <a:extLst>
              <a:ext uri="{FF2B5EF4-FFF2-40B4-BE49-F238E27FC236}">
                <a16:creationId xmlns:a16="http://schemas.microsoft.com/office/drawing/2014/main" id="{491F610A-E619-B832-D3A7-645DD1105944}"/>
              </a:ext>
            </a:extLst>
          </p:cNvPr>
          <p:cNvSpPr/>
          <p:nvPr/>
        </p:nvSpPr>
        <p:spPr>
          <a:xfrm>
            <a:off x="21744082" y="13143594"/>
            <a:ext cx="4753377" cy="4842379"/>
          </a:xfrm>
          <a:prstGeom prst="rect">
            <a:avLst/>
          </a:prstGeom>
          <a:solidFill>
            <a:srgbClr val="8DED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088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8C1A0-32CC-6F74-DAE5-DDD15CB1011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b="26180"/>
          <a:stretch/>
        </p:blipFill>
        <p:spPr>
          <a:xfrm>
            <a:off x="24349155" y="6761015"/>
            <a:ext cx="17199820" cy="17983199"/>
          </a:xfrm>
          <a:prstGeom prst="rect">
            <a:avLst/>
          </a:prstGeom>
          <a:ln>
            <a:solidFill>
              <a:schemeClr val="tx1"/>
            </a:solidFill>
          </a:ln>
        </p:spPr>
      </p:pic>
      <p:cxnSp>
        <p:nvCxnSpPr>
          <p:cNvPr id="70" name="Straight Arrow Connector 7">
            <a:extLst>
              <a:ext uri="{FF2B5EF4-FFF2-40B4-BE49-F238E27FC236}">
                <a16:creationId xmlns:a16="http://schemas.microsoft.com/office/drawing/2014/main" id="{9CED7B1F-F63E-6054-3F1D-EB67805362C7}"/>
              </a:ext>
            </a:extLst>
          </p:cNvPr>
          <p:cNvCxnSpPr>
            <a:cxnSpLocks/>
            <a:stCxn id="62" idx="1"/>
            <a:endCxn id="69" idx="1"/>
          </p:cNvCxnSpPr>
          <p:nvPr/>
        </p:nvCxnSpPr>
        <p:spPr>
          <a:xfrm rot="10800000" flipV="1">
            <a:off x="25935709" y="3696872"/>
            <a:ext cx="542059" cy="16166627"/>
          </a:xfrm>
          <a:prstGeom prst="bentConnector3">
            <a:avLst>
              <a:gd name="adj1" fmla="val 213739"/>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1460C6D-BB2C-3CBA-FFB0-A154C758A8D1}"/>
              </a:ext>
            </a:extLst>
          </p:cNvPr>
          <p:cNvPicPr>
            <a:picLocks noChangeAspect="1"/>
          </p:cNvPicPr>
          <p:nvPr/>
        </p:nvPicPr>
        <p:blipFill>
          <a:blip r:embed="rId4"/>
          <a:stretch>
            <a:fillRect/>
          </a:stretch>
        </p:blipFill>
        <p:spPr>
          <a:xfrm>
            <a:off x="1188027" y="2451024"/>
            <a:ext cx="32023050" cy="3448050"/>
          </a:xfrm>
          <a:prstGeom prst="rect">
            <a:avLst/>
          </a:prstGeom>
          <a:ln w="28575">
            <a:solidFill>
              <a:schemeClr val="tx1"/>
            </a:solidFill>
          </a:ln>
        </p:spPr>
      </p:pic>
      <p:cxnSp>
        <p:nvCxnSpPr>
          <p:cNvPr id="23" name="Straight Arrow Connector 7">
            <a:extLst>
              <a:ext uri="{FF2B5EF4-FFF2-40B4-BE49-F238E27FC236}">
                <a16:creationId xmlns:a16="http://schemas.microsoft.com/office/drawing/2014/main" id="{EB8C5671-6443-251D-E519-FA1D49C11E15}"/>
              </a:ext>
            </a:extLst>
          </p:cNvPr>
          <p:cNvCxnSpPr>
            <a:cxnSpLocks/>
          </p:cNvCxnSpPr>
          <p:nvPr/>
        </p:nvCxnSpPr>
        <p:spPr>
          <a:xfrm>
            <a:off x="2632364" y="3767713"/>
            <a:ext cx="0" cy="5701145"/>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F468974-A6A4-D86F-0F7C-A045E894ABE5}"/>
              </a:ext>
            </a:extLst>
          </p:cNvPr>
          <p:cNvCxnSpPr>
            <a:cxnSpLocks/>
          </p:cNvCxnSpPr>
          <p:nvPr/>
        </p:nvCxnSpPr>
        <p:spPr>
          <a:xfrm flipH="1">
            <a:off x="2632364" y="9468858"/>
            <a:ext cx="22914654"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38C88B-6B00-052A-8EEE-67FA9E177AA0}"/>
              </a:ext>
            </a:extLst>
          </p:cNvPr>
          <p:cNvCxnSpPr>
            <a:cxnSpLocks/>
          </p:cNvCxnSpPr>
          <p:nvPr/>
        </p:nvCxnSpPr>
        <p:spPr>
          <a:xfrm flipH="1">
            <a:off x="5278582" y="10507949"/>
            <a:ext cx="20268436"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B8B9C7-4450-BAAC-53CA-8DCF8DF61112}"/>
              </a:ext>
            </a:extLst>
          </p:cNvPr>
          <p:cNvCxnSpPr>
            <a:cxnSpLocks/>
          </p:cNvCxnSpPr>
          <p:nvPr/>
        </p:nvCxnSpPr>
        <p:spPr>
          <a:xfrm flipH="1" flipV="1">
            <a:off x="8160328" y="11386972"/>
            <a:ext cx="17386690" cy="7668"/>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A3736E-1073-3031-F588-B601595D7E72}"/>
              </a:ext>
            </a:extLst>
          </p:cNvPr>
          <p:cNvCxnSpPr>
            <a:cxnSpLocks/>
          </p:cNvCxnSpPr>
          <p:nvPr/>
        </p:nvCxnSpPr>
        <p:spPr>
          <a:xfrm flipH="1">
            <a:off x="11291455" y="12336749"/>
            <a:ext cx="14255563"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46203B-0DC4-EFFE-8983-6BC9FD78CB96}"/>
              </a:ext>
            </a:extLst>
          </p:cNvPr>
          <p:cNvCxnSpPr>
            <a:cxnSpLocks/>
          </p:cNvCxnSpPr>
          <p:nvPr/>
        </p:nvCxnSpPr>
        <p:spPr>
          <a:xfrm flipH="1">
            <a:off x="14450291" y="13223440"/>
            <a:ext cx="11096727"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E6D789-C5B8-140B-0146-B884C2B71518}"/>
              </a:ext>
            </a:extLst>
          </p:cNvPr>
          <p:cNvCxnSpPr>
            <a:cxnSpLocks/>
          </p:cNvCxnSpPr>
          <p:nvPr/>
        </p:nvCxnSpPr>
        <p:spPr>
          <a:xfrm flipH="1">
            <a:off x="17609128" y="13749912"/>
            <a:ext cx="7937890"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27490B-7826-AB1B-B4C4-C3E14CE862C1}"/>
              </a:ext>
            </a:extLst>
          </p:cNvPr>
          <p:cNvCxnSpPr>
            <a:cxnSpLocks/>
          </p:cNvCxnSpPr>
          <p:nvPr/>
        </p:nvCxnSpPr>
        <p:spPr>
          <a:xfrm flipH="1">
            <a:off x="21128182" y="14816712"/>
            <a:ext cx="4418836"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276136-50AE-43F1-1C52-ED47EC678941}"/>
              </a:ext>
            </a:extLst>
          </p:cNvPr>
          <p:cNvCxnSpPr>
            <a:cxnSpLocks/>
          </p:cNvCxnSpPr>
          <p:nvPr/>
        </p:nvCxnSpPr>
        <p:spPr>
          <a:xfrm flipH="1">
            <a:off x="24404573" y="16257585"/>
            <a:ext cx="1142445"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7">
            <a:extLst>
              <a:ext uri="{FF2B5EF4-FFF2-40B4-BE49-F238E27FC236}">
                <a16:creationId xmlns:a16="http://schemas.microsoft.com/office/drawing/2014/main" id="{B1C553B3-4C2B-53A4-1830-46C8C5FCDC60}"/>
              </a:ext>
            </a:extLst>
          </p:cNvPr>
          <p:cNvCxnSpPr>
            <a:cxnSpLocks/>
          </p:cNvCxnSpPr>
          <p:nvPr/>
        </p:nvCxnSpPr>
        <p:spPr>
          <a:xfrm>
            <a:off x="5278582" y="3767713"/>
            <a:ext cx="0" cy="6740236"/>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7">
            <a:extLst>
              <a:ext uri="{FF2B5EF4-FFF2-40B4-BE49-F238E27FC236}">
                <a16:creationId xmlns:a16="http://schemas.microsoft.com/office/drawing/2014/main" id="{1B74FB20-83C5-F871-1863-471933D15C69}"/>
              </a:ext>
            </a:extLst>
          </p:cNvPr>
          <p:cNvCxnSpPr>
            <a:cxnSpLocks/>
          </p:cNvCxnSpPr>
          <p:nvPr/>
        </p:nvCxnSpPr>
        <p:spPr>
          <a:xfrm>
            <a:off x="8160328" y="3767713"/>
            <a:ext cx="0" cy="7619259"/>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7">
            <a:extLst>
              <a:ext uri="{FF2B5EF4-FFF2-40B4-BE49-F238E27FC236}">
                <a16:creationId xmlns:a16="http://schemas.microsoft.com/office/drawing/2014/main" id="{F0ECA6FD-9B94-0C48-23DF-BB05D8DE733F}"/>
              </a:ext>
            </a:extLst>
          </p:cNvPr>
          <p:cNvCxnSpPr>
            <a:cxnSpLocks/>
          </p:cNvCxnSpPr>
          <p:nvPr/>
        </p:nvCxnSpPr>
        <p:spPr>
          <a:xfrm>
            <a:off x="11291455" y="3767713"/>
            <a:ext cx="0" cy="8569036"/>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7">
            <a:extLst>
              <a:ext uri="{FF2B5EF4-FFF2-40B4-BE49-F238E27FC236}">
                <a16:creationId xmlns:a16="http://schemas.microsoft.com/office/drawing/2014/main" id="{8988381D-5284-B9B2-4B41-79C53054A57C}"/>
              </a:ext>
            </a:extLst>
          </p:cNvPr>
          <p:cNvCxnSpPr>
            <a:cxnSpLocks/>
          </p:cNvCxnSpPr>
          <p:nvPr/>
        </p:nvCxnSpPr>
        <p:spPr>
          <a:xfrm>
            <a:off x="14450291" y="3767713"/>
            <a:ext cx="0" cy="9455727"/>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7">
            <a:extLst>
              <a:ext uri="{FF2B5EF4-FFF2-40B4-BE49-F238E27FC236}">
                <a16:creationId xmlns:a16="http://schemas.microsoft.com/office/drawing/2014/main" id="{FF9CDB9C-0308-7A8C-298E-70D8DDF90173}"/>
              </a:ext>
            </a:extLst>
          </p:cNvPr>
          <p:cNvCxnSpPr>
            <a:cxnSpLocks/>
          </p:cNvCxnSpPr>
          <p:nvPr/>
        </p:nvCxnSpPr>
        <p:spPr>
          <a:xfrm>
            <a:off x="17609128" y="3767713"/>
            <a:ext cx="0" cy="9982199"/>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7">
            <a:extLst>
              <a:ext uri="{FF2B5EF4-FFF2-40B4-BE49-F238E27FC236}">
                <a16:creationId xmlns:a16="http://schemas.microsoft.com/office/drawing/2014/main" id="{575A6C73-D722-D97C-CF57-FA6476146912}"/>
              </a:ext>
            </a:extLst>
          </p:cNvPr>
          <p:cNvCxnSpPr>
            <a:cxnSpLocks/>
          </p:cNvCxnSpPr>
          <p:nvPr/>
        </p:nvCxnSpPr>
        <p:spPr>
          <a:xfrm>
            <a:off x="24404573" y="3767713"/>
            <a:ext cx="0" cy="12489872"/>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7">
            <a:extLst>
              <a:ext uri="{FF2B5EF4-FFF2-40B4-BE49-F238E27FC236}">
                <a16:creationId xmlns:a16="http://schemas.microsoft.com/office/drawing/2014/main" id="{9C8470AB-BC8C-3EAF-D6A5-3CB281FA0B04}"/>
              </a:ext>
            </a:extLst>
          </p:cNvPr>
          <p:cNvCxnSpPr>
            <a:cxnSpLocks/>
          </p:cNvCxnSpPr>
          <p:nvPr/>
        </p:nvCxnSpPr>
        <p:spPr>
          <a:xfrm>
            <a:off x="15073744" y="5153886"/>
            <a:ext cx="1" cy="19291738"/>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B5EC97-509A-2028-7420-AFFC2328436F}"/>
              </a:ext>
            </a:extLst>
          </p:cNvPr>
          <p:cNvCxnSpPr>
            <a:cxnSpLocks/>
          </p:cNvCxnSpPr>
          <p:nvPr/>
        </p:nvCxnSpPr>
        <p:spPr>
          <a:xfrm flipH="1">
            <a:off x="15073745" y="24445624"/>
            <a:ext cx="10861964" cy="0"/>
          </a:xfrm>
          <a:prstGeom prst="line">
            <a:avLst/>
          </a:prstGeom>
          <a:ln w="76200">
            <a:solidFill>
              <a:schemeClr val="tx1"/>
            </a:solidFill>
            <a:prstDash val="sysDash"/>
            <a:headEnd type="triangle" w="lg" len="lg"/>
            <a:tailEnd type="oval"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14CD9EC-3140-B760-D650-E77692E344C5}"/>
              </a:ext>
            </a:extLst>
          </p:cNvPr>
          <p:cNvSpPr/>
          <p:nvPr/>
        </p:nvSpPr>
        <p:spPr>
          <a:xfrm>
            <a:off x="26477767" y="2904878"/>
            <a:ext cx="2838452" cy="1583990"/>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6FBC4AC-D126-4225-B525-56CF7699EDA8}"/>
              </a:ext>
            </a:extLst>
          </p:cNvPr>
          <p:cNvSpPr/>
          <p:nvPr/>
        </p:nvSpPr>
        <p:spPr>
          <a:xfrm>
            <a:off x="29359513" y="2891023"/>
            <a:ext cx="3851564" cy="1583990"/>
          </a:xfrm>
          <a:prstGeom prst="rect">
            <a:avLst/>
          </a:prstGeom>
          <a:noFill/>
          <a:ln w="76200">
            <a:solidFill>
              <a:srgbClr val="72FF17"/>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8415365-566E-6C9E-531D-B18479954938}"/>
              </a:ext>
            </a:extLst>
          </p:cNvPr>
          <p:cNvSpPr/>
          <p:nvPr/>
        </p:nvSpPr>
        <p:spPr>
          <a:xfrm>
            <a:off x="25935709" y="22787509"/>
            <a:ext cx="15065953" cy="1224000"/>
          </a:xfrm>
          <a:prstGeom prst="rect">
            <a:avLst/>
          </a:prstGeom>
          <a:noFill/>
          <a:ln w="76200">
            <a:solidFill>
              <a:srgbClr val="72FF17"/>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CC1E182-E5DD-817D-049B-5FDD6F4A078C}"/>
              </a:ext>
            </a:extLst>
          </p:cNvPr>
          <p:cNvSpPr/>
          <p:nvPr/>
        </p:nvSpPr>
        <p:spPr>
          <a:xfrm>
            <a:off x="25935708" y="17109500"/>
            <a:ext cx="15065953" cy="5508000"/>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
            <a:extLst>
              <a:ext uri="{FF2B5EF4-FFF2-40B4-BE49-F238E27FC236}">
                <a16:creationId xmlns:a16="http://schemas.microsoft.com/office/drawing/2014/main" id="{0D764321-5B6E-5E5A-A4F1-1FB6EAE41395}"/>
              </a:ext>
            </a:extLst>
          </p:cNvPr>
          <p:cNvCxnSpPr>
            <a:cxnSpLocks/>
            <a:stCxn id="63" idx="3"/>
            <a:endCxn id="68" idx="3"/>
          </p:cNvCxnSpPr>
          <p:nvPr/>
        </p:nvCxnSpPr>
        <p:spPr>
          <a:xfrm>
            <a:off x="33211077" y="3683018"/>
            <a:ext cx="7790585" cy="19716491"/>
          </a:xfrm>
          <a:prstGeom prst="bentConnector3">
            <a:avLst>
              <a:gd name="adj1" fmla="val 110403"/>
            </a:avLst>
          </a:prstGeom>
          <a:ln w="57150">
            <a:solidFill>
              <a:srgbClr val="72FF17"/>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791FE5B2-C375-DD7E-BB93-53A65F1C9752}"/>
              </a:ext>
            </a:extLst>
          </p:cNvPr>
          <p:cNvSpPr/>
          <p:nvPr/>
        </p:nvSpPr>
        <p:spPr>
          <a:xfrm>
            <a:off x="1188027" y="1280820"/>
            <a:ext cx="32023050" cy="877053"/>
          </a:xfrm>
          <a:prstGeom prst="rightArrow">
            <a:avLst/>
          </a:prstGeom>
          <a:solidFill>
            <a:srgbClr val="8DED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81">
            <a:extLst>
              <a:ext uri="{FF2B5EF4-FFF2-40B4-BE49-F238E27FC236}">
                <a16:creationId xmlns:a16="http://schemas.microsoft.com/office/drawing/2014/main" id="{654B861B-93B6-ABE3-7D97-4B86EE7FFB3F}"/>
              </a:ext>
            </a:extLst>
          </p:cNvPr>
          <p:cNvSpPr/>
          <p:nvPr/>
        </p:nvSpPr>
        <p:spPr>
          <a:xfrm>
            <a:off x="33721964" y="5153886"/>
            <a:ext cx="933450" cy="1437120"/>
          </a:xfrm>
          <a:prstGeom prst="downArrow">
            <a:avLst/>
          </a:prstGeom>
          <a:solidFill>
            <a:srgbClr val="8DED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adge 1 with solid fill">
            <a:extLst>
              <a:ext uri="{FF2B5EF4-FFF2-40B4-BE49-F238E27FC236}">
                <a16:creationId xmlns:a16="http://schemas.microsoft.com/office/drawing/2014/main" id="{047345B0-56C5-7067-3CC1-AE242ED4D9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55600" y="682742"/>
            <a:ext cx="914400" cy="914400"/>
          </a:xfrm>
          <a:prstGeom prst="rect">
            <a:avLst/>
          </a:prstGeom>
        </p:spPr>
      </p:pic>
      <p:sp>
        <p:nvSpPr>
          <p:cNvPr id="14" name="Rectangle 13">
            <a:extLst>
              <a:ext uri="{FF2B5EF4-FFF2-40B4-BE49-F238E27FC236}">
                <a16:creationId xmlns:a16="http://schemas.microsoft.com/office/drawing/2014/main" id="{3DDC511A-2E38-80A9-C03C-8FE0832FC77E}"/>
              </a:ext>
            </a:extLst>
          </p:cNvPr>
          <p:cNvSpPr/>
          <p:nvPr/>
        </p:nvSpPr>
        <p:spPr>
          <a:xfrm>
            <a:off x="33967016" y="3817295"/>
            <a:ext cx="443345" cy="952058"/>
          </a:xfrm>
          <a:prstGeom prst="rect">
            <a:avLst/>
          </a:prstGeom>
          <a:solidFill>
            <a:srgbClr val="8DED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2BF2E75-EF8A-CB6C-0F3A-EF8EBDB4A01A}"/>
              </a:ext>
            </a:extLst>
          </p:cNvPr>
          <p:cNvSpPr/>
          <p:nvPr/>
        </p:nvSpPr>
        <p:spPr>
          <a:xfrm>
            <a:off x="33975674" y="2480703"/>
            <a:ext cx="443345" cy="952058"/>
          </a:xfrm>
          <a:prstGeom prst="rect">
            <a:avLst/>
          </a:prstGeom>
          <a:solidFill>
            <a:srgbClr val="8DED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with solid fill">
            <a:extLst>
              <a:ext uri="{FF2B5EF4-FFF2-40B4-BE49-F238E27FC236}">
                <a16:creationId xmlns:a16="http://schemas.microsoft.com/office/drawing/2014/main" id="{FAF24F0E-210B-5DFE-80DB-76E1E4D7AA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22509" y="3854953"/>
            <a:ext cx="914400" cy="914400"/>
          </a:xfrm>
          <a:prstGeom prst="rect">
            <a:avLst/>
          </a:prstGeom>
        </p:spPr>
      </p:pic>
      <p:grpSp>
        <p:nvGrpSpPr>
          <p:cNvPr id="17" name="Group 16">
            <a:extLst>
              <a:ext uri="{FF2B5EF4-FFF2-40B4-BE49-F238E27FC236}">
                <a16:creationId xmlns:a16="http://schemas.microsoft.com/office/drawing/2014/main" id="{ACA28DF2-05E6-1D1D-66BE-8487D5787A3D}"/>
              </a:ext>
            </a:extLst>
          </p:cNvPr>
          <p:cNvGrpSpPr/>
          <p:nvPr/>
        </p:nvGrpSpPr>
        <p:grpSpPr>
          <a:xfrm>
            <a:off x="1426812" y="14914030"/>
            <a:ext cx="22652179" cy="8956298"/>
            <a:chOff x="1336100" y="16793224"/>
            <a:chExt cx="22652179" cy="8956298"/>
          </a:xfrm>
        </p:grpSpPr>
        <p:sp>
          <p:nvSpPr>
            <p:cNvPr id="30" name="TextBox 29">
              <a:extLst>
                <a:ext uri="{FF2B5EF4-FFF2-40B4-BE49-F238E27FC236}">
                  <a16:creationId xmlns:a16="http://schemas.microsoft.com/office/drawing/2014/main" id="{42A71FE9-F68C-4FB8-42B8-E1B25773F4CB}"/>
                </a:ext>
              </a:extLst>
            </p:cNvPr>
            <p:cNvSpPr txBox="1"/>
            <p:nvPr/>
          </p:nvSpPr>
          <p:spPr>
            <a:xfrm>
              <a:off x="1336100" y="16793224"/>
              <a:ext cx="22652179" cy="8956298"/>
            </a:xfrm>
            <a:prstGeom prst="rect">
              <a:avLst/>
            </a:prstGeom>
            <a:solidFill>
              <a:schemeClr val="bg1"/>
            </a:solidFill>
          </p:spPr>
          <p:txBody>
            <a:bodyPr wrap="square" rtlCol="0">
              <a:spAutoFit/>
            </a:bodyPr>
            <a:lstStyle/>
            <a:p>
              <a:pPr algn="ctr"/>
              <a:r>
                <a:rPr lang="en-US" sz="4800" i="1" dirty="0"/>
                <a:t>The model of Policy DB is stored in ITR-PACKAGE/ITR_QM and is titled </a:t>
              </a:r>
              <a:r>
                <a:rPr lang="en-US" sz="4800" b="1" dirty="0">
                  <a:latin typeface="Abadi" panose="020B0604020104020204" pitchFamily="34" charset="0"/>
                </a:rPr>
                <a:t>MOD_Q512_POLICYDB.xltx</a:t>
              </a:r>
            </a:p>
            <a:p>
              <a:endParaRPr lang="en-US" sz="4800" i="1" dirty="0"/>
            </a:p>
            <a:p>
              <a:r>
                <a:rPr lang="en-US" sz="4800" i="1" dirty="0"/>
                <a:t>The first step of export from the DB is just a copy of the raw content of the DB in the Word Doc and the formatting of the raw exported content according to the style indicated in the heading of the DB Table.</a:t>
              </a:r>
            </a:p>
            <a:p>
              <a:r>
                <a:rPr lang="en-US" sz="4800" i="1" dirty="0"/>
                <a:t>The export is done from the left to right of the table        and from the line 2 to the last line of the table         (or selected line if you have used the Export interface).</a:t>
              </a:r>
            </a:p>
            <a:p>
              <a:r>
                <a:rPr lang="en-US" sz="4800" i="1" dirty="0">
                  <a:solidFill>
                    <a:srgbClr val="C00000"/>
                  </a:solidFill>
                </a:rPr>
                <a:t>Note 1:</a:t>
              </a:r>
              <a:r>
                <a:rPr lang="en-US" sz="4800" i="1" dirty="0"/>
                <a:t> You can add column in the DB but the tool will check if this style exist in the document and will indicate if one or several style are not included.</a:t>
              </a:r>
            </a:p>
            <a:p>
              <a:r>
                <a:rPr lang="en-US" sz="4800" i="1" dirty="0">
                  <a:solidFill>
                    <a:srgbClr val="C00000"/>
                  </a:solidFill>
                </a:rPr>
                <a:t>Note 2:</a:t>
              </a:r>
              <a:r>
                <a:rPr lang="en-US" sz="4800" i="1" dirty="0"/>
                <a:t> Column could include encoding content which will be processed in the next step (generally it is the Body Of Text column and SP-</a:t>
              </a:r>
              <a:r>
                <a:rPr lang="en-US" sz="4800" i="1" dirty="0" err="1"/>
                <a:t>OtherInfo</a:t>
              </a:r>
              <a:r>
                <a:rPr lang="en-US" sz="4800" i="1" dirty="0"/>
                <a:t> column</a:t>
              </a:r>
            </a:p>
          </p:txBody>
        </p:sp>
        <p:pic>
          <p:nvPicPr>
            <p:cNvPr id="41" name="Graphic 40" descr="Badge 1 with solid fill">
              <a:extLst>
                <a:ext uri="{FF2B5EF4-FFF2-40B4-BE49-F238E27FC236}">
                  <a16:creationId xmlns:a16="http://schemas.microsoft.com/office/drawing/2014/main" id="{24203F0B-4C3B-9777-5EDE-0A15E61B02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65616" y="21142865"/>
              <a:ext cx="914400" cy="914400"/>
            </a:xfrm>
            <a:prstGeom prst="rect">
              <a:avLst/>
            </a:prstGeom>
          </p:spPr>
        </p:pic>
        <p:pic>
          <p:nvPicPr>
            <p:cNvPr id="47" name="Graphic 46" descr="Badge with solid fill">
              <a:extLst>
                <a:ext uri="{FF2B5EF4-FFF2-40B4-BE49-F238E27FC236}">
                  <a16:creationId xmlns:a16="http://schemas.microsoft.com/office/drawing/2014/main" id="{7996BC77-6BF3-75BD-4FA1-66E8FC8257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7908" y="21950606"/>
              <a:ext cx="914400" cy="914400"/>
            </a:xfrm>
            <a:prstGeom prst="rect">
              <a:avLst/>
            </a:prstGeom>
          </p:spPr>
        </p:pic>
      </p:grpSp>
      <p:sp>
        <p:nvSpPr>
          <p:cNvPr id="49" name="TextBox 48">
            <a:extLst>
              <a:ext uri="{FF2B5EF4-FFF2-40B4-BE49-F238E27FC236}">
                <a16:creationId xmlns:a16="http://schemas.microsoft.com/office/drawing/2014/main" id="{6E399A0B-33C5-BD69-3725-C0DC88CA8893}"/>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Description of the process</a:t>
            </a:r>
          </a:p>
          <a:p>
            <a:pPr algn="ctr"/>
            <a:r>
              <a:rPr lang="en-US" sz="4000" dirty="0">
                <a:latin typeface="Bahnschrift Light Condensed" panose="020B0502040204020203" pitchFamily="34" charset="0"/>
              </a:rPr>
              <a:t>STEP 1</a:t>
            </a:r>
          </a:p>
          <a:p>
            <a:pPr algn="ctr"/>
            <a:r>
              <a:rPr lang="en-US" sz="4000" b="1" dirty="0">
                <a:latin typeface="Abadi" panose="020B0604020104020204" pitchFamily="34" charset="0"/>
              </a:rPr>
              <a:t>EXPORT RAW CONTENT</a:t>
            </a:r>
          </a:p>
        </p:txBody>
      </p:sp>
      <p:sp>
        <p:nvSpPr>
          <p:cNvPr id="51" name="TextBox 50">
            <a:extLst>
              <a:ext uri="{FF2B5EF4-FFF2-40B4-BE49-F238E27FC236}">
                <a16:creationId xmlns:a16="http://schemas.microsoft.com/office/drawing/2014/main" id="{209762C6-C31C-215C-D3CC-8B7428C52441}"/>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cxnSp>
        <p:nvCxnSpPr>
          <p:cNvPr id="52" name="Straight Arrow Connector 7">
            <a:extLst>
              <a:ext uri="{FF2B5EF4-FFF2-40B4-BE49-F238E27FC236}">
                <a16:creationId xmlns:a16="http://schemas.microsoft.com/office/drawing/2014/main" id="{47FA80CE-DA79-EA82-17F9-76862F892220}"/>
              </a:ext>
            </a:extLst>
          </p:cNvPr>
          <p:cNvCxnSpPr>
            <a:cxnSpLocks/>
          </p:cNvCxnSpPr>
          <p:nvPr/>
        </p:nvCxnSpPr>
        <p:spPr>
          <a:xfrm>
            <a:off x="21128182" y="3767713"/>
            <a:ext cx="0" cy="11048999"/>
          </a:xfrm>
          <a:prstGeom prst="straightConnector1">
            <a:avLst/>
          </a:prstGeom>
          <a:ln w="7620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16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32162DC-FAA4-43FF-88CB-C0D3688CDA6F}"/>
              </a:ext>
            </a:extLst>
          </p:cNvPr>
          <p:cNvPicPr>
            <a:picLocks noChangeAspect="1"/>
          </p:cNvPicPr>
          <p:nvPr/>
        </p:nvPicPr>
        <p:blipFill rotWithShape="1">
          <a:blip r:embed="rId2"/>
          <a:srcRect l="481" r="33093" b="34824"/>
          <a:stretch/>
        </p:blipFill>
        <p:spPr>
          <a:xfrm>
            <a:off x="27613536" y="18444768"/>
            <a:ext cx="14960703" cy="1367927"/>
          </a:xfrm>
          <a:prstGeom prst="rect">
            <a:avLst/>
          </a:prstGeom>
          <a:ln w="57150">
            <a:solidFill>
              <a:srgbClr val="00B050"/>
            </a:solidFill>
          </a:ln>
        </p:spPr>
      </p:pic>
      <p:pic>
        <p:nvPicPr>
          <p:cNvPr id="43" name="Picture 42">
            <a:extLst>
              <a:ext uri="{FF2B5EF4-FFF2-40B4-BE49-F238E27FC236}">
                <a16:creationId xmlns:a16="http://schemas.microsoft.com/office/drawing/2014/main" id="{14EF9D38-7F6D-4C75-88FC-364C88D715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380908" y="21343591"/>
            <a:ext cx="1849234" cy="1152510"/>
          </a:xfrm>
          <a:prstGeom prst="rect">
            <a:avLst/>
          </a:prstGeom>
        </p:spPr>
      </p:pic>
      <p:pic>
        <p:nvPicPr>
          <p:cNvPr id="41" name="Picture 40">
            <a:extLst>
              <a:ext uri="{FF2B5EF4-FFF2-40B4-BE49-F238E27FC236}">
                <a16:creationId xmlns:a16="http://schemas.microsoft.com/office/drawing/2014/main" id="{4093109B-7EB6-423C-93C6-1ABE4B515232}"/>
              </a:ext>
            </a:extLst>
          </p:cNvPr>
          <p:cNvPicPr>
            <a:picLocks noChangeAspect="1"/>
          </p:cNvPicPr>
          <p:nvPr/>
        </p:nvPicPr>
        <p:blipFill rotWithShape="1">
          <a:blip r:embed="rId4">
            <a:clrChange>
              <a:clrFrom>
                <a:srgbClr val="FFFFFF"/>
              </a:clrFrom>
              <a:clrTo>
                <a:srgbClr val="FFFFFF">
                  <a:alpha val="0"/>
                </a:srgbClr>
              </a:clrTo>
            </a:clrChange>
          </a:blip>
          <a:srcRect t="13790" b="22077"/>
          <a:stretch/>
        </p:blipFill>
        <p:spPr>
          <a:xfrm>
            <a:off x="25488076" y="23745780"/>
            <a:ext cx="1663968" cy="1152510"/>
          </a:xfrm>
          <a:prstGeom prst="rect">
            <a:avLst/>
          </a:prstGeom>
        </p:spPr>
      </p:pic>
      <p:sp>
        <p:nvSpPr>
          <p:cNvPr id="2" name="Title 1">
            <a:extLst>
              <a:ext uri="{FF2B5EF4-FFF2-40B4-BE49-F238E27FC236}">
                <a16:creationId xmlns:a16="http://schemas.microsoft.com/office/drawing/2014/main" id="{D9169430-57D2-4781-B21B-D699DCB8E6A4}"/>
              </a:ext>
            </a:extLst>
          </p:cNvPr>
          <p:cNvSpPr txBox="1">
            <a:spLocks/>
          </p:cNvSpPr>
          <p:nvPr/>
        </p:nvSpPr>
        <p:spPr>
          <a:xfrm>
            <a:off x="978198" y="1114079"/>
            <a:ext cx="40815262" cy="1446550"/>
          </a:xfrm>
          <a:prstGeom prst="rect">
            <a:avLst/>
          </a:prstGeom>
          <a:solidFill>
            <a:srgbClr val="0070C0"/>
          </a:solidFill>
        </p:spPr>
        <p:txBody>
          <a:bodyPr wrap="square" rtlCol="0">
            <a:spAutoFit/>
          </a:bodyPr>
          <a:lstStyle>
            <a:defPPr>
              <a:defRPr lang="en-US"/>
            </a:defPPr>
            <a:lvl1pPr algn="ctr">
              <a:defRPr sz="6000">
                <a:ln>
                  <a:solidFill>
                    <a:schemeClr val="tx1"/>
                  </a:solidFill>
                </a:ln>
                <a:solidFill>
                  <a:schemeClr val="bg1"/>
                </a:solidFill>
                <a:latin typeface="Bahnschrift SemiBold" panose="020B0502040204020203" pitchFamily="34" charset="0"/>
              </a:defRPr>
            </a:lvl1pPr>
          </a:lstStyle>
          <a:p>
            <a:r>
              <a:rPr lang="en-GB" sz="8800" dirty="0"/>
              <a:t>ARIANA Overview</a:t>
            </a:r>
            <a:endParaRPr lang="en-US" sz="8800" dirty="0"/>
          </a:p>
        </p:txBody>
      </p:sp>
      <p:sp>
        <p:nvSpPr>
          <p:cNvPr id="3" name="Arrow: Curved Right 2">
            <a:extLst>
              <a:ext uri="{FF2B5EF4-FFF2-40B4-BE49-F238E27FC236}">
                <a16:creationId xmlns:a16="http://schemas.microsoft.com/office/drawing/2014/main" id="{5A8B5E1E-FD46-46E5-B920-A5BFCB2DFFFC}"/>
              </a:ext>
            </a:extLst>
          </p:cNvPr>
          <p:cNvSpPr/>
          <p:nvPr/>
        </p:nvSpPr>
        <p:spPr>
          <a:xfrm flipV="1">
            <a:off x="15343108" y="4756309"/>
            <a:ext cx="6290757" cy="16747181"/>
          </a:xfrm>
          <a:prstGeom prst="curv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000">
              <a:solidFill>
                <a:schemeClr val="tx1"/>
              </a:solidFill>
            </a:endParaRPr>
          </a:p>
        </p:txBody>
      </p:sp>
      <p:sp>
        <p:nvSpPr>
          <p:cNvPr id="4" name="Arrow: Curved Right 3">
            <a:extLst>
              <a:ext uri="{FF2B5EF4-FFF2-40B4-BE49-F238E27FC236}">
                <a16:creationId xmlns:a16="http://schemas.microsoft.com/office/drawing/2014/main" id="{BE2FC7DC-A4F7-4ADB-B555-9E515FD1670E}"/>
              </a:ext>
            </a:extLst>
          </p:cNvPr>
          <p:cNvSpPr/>
          <p:nvPr/>
        </p:nvSpPr>
        <p:spPr>
          <a:xfrm flipH="1">
            <a:off x="23772984" y="5573224"/>
            <a:ext cx="6290757" cy="16747181"/>
          </a:xfrm>
          <a:prstGeom prst="curv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6000">
              <a:solidFill>
                <a:schemeClr val="tx1"/>
              </a:solidFill>
            </a:endParaRPr>
          </a:p>
        </p:txBody>
      </p:sp>
      <p:graphicFrame>
        <p:nvGraphicFramePr>
          <p:cNvPr id="5" name="Diagram 4">
            <a:extLst>
              <a:ext uri="{FF2B5EF4-FFF2-40B4-BE49-F238E27FC236}">
                <a16:creationId xmlns:a16="http://schemas.microsoft.com/office/drawing/2014/main" id="{03437A87-097D-42C0-A6E5-A1A0B7694917}"/>
              </a:ext>
            </a:extLst>
          </p:cNvPr>
          <p:cNvGraphicFramePr/>
          <p:nvPr>
            <p:extLst>
              <p:ext uri="{D42A27DB-BD31-4B8C-83A1-F6EECF244321}">
                <p14:modId xmlns:p14="http://schemas.microsoft.com/office/powerpoint/2010/main" val="1917881763"/>
              </p:ext>
            </p:extLst>
          </p:nvPr>
        </p:nvGraphicFramePr>
        <p:xfrm>
          <a:off x="11923842" y="4756309"/>
          <a:ext cx="26021111" cy="173474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6FC4EFFD-FC72-4AE7-8A2D-6B802A59E411}"/>
              </a:ext>
            </a:extLst>
          </p:cNvPr>
          <p:cNvPicPr>
            <a:picLocks noChangeAspect="1"/>
          </p:cNvPicPr>
          <p:nvPr/>
        </p:nvPicPr>
        <p:blipFill rotWithShape="1">
          <a:blip r:embed="rId10"/>
          <a:srcRect r="80535" b="28839"/>
          <a:stretch/>
        </p:blipFill>
        <p:spPr>
          <a:xfrm>
            <a:off x="28827345" y="7734266"/>
            <a:ext cx="8362320" cy="1255354"/>
          </a:xfrm>
          <a:prstGeom prst="rect">
            <a:avLst/>
          </a:prstGeom>
          <a:ln w="57150">
            <a:solidFill>
              <a:srgbClr val="00B0F0"/>
            </a:solidFill>
          </a:ln>
        </p:spPr>
      </p:pic>
      <p:pic>
        <p:nvPicPr>
          <p:cNvPr id="7" name="Picture 6">
            <a:extLst>
              <a:ext uri="{FF2B5EF4-FFF2-40B4-BE49-F238E27FC236}">
                <a16:creationId xmlns:a16="http://schemas.microsoft.com/office/drawing/2014/main" id="{6497793B-C38D-4676-9355-16A0DB90B8BE}"/>
              </a:ext>
            </a:extLst>
          </p:cNvPr>
          <p:cNvPicPr>
            <a:picLocks noChangeAspect="1"/>
          </p:cNvPicPr>
          <p:nvPr/>
        </p:nvPicPr>
        <p:blipFill rotWithShape="1">
          <a:blip r:embed="rId10"/>
          <a:srcRect l="19213" r="46729" b="29782"/>
          <a:stretch/>
        </p:blipFill>
        <p:spPr>
          <a:xfrm>
            <a:off x="28672975" y="9282711"/>
            <a:ext cx="14039806" cy="1188605"/>
          </a:xfrm>
          <a:prstGeom prst="rect">
            <a:avLst/>
          </a:prstGeom>
          <a:ln w="57150">
            <a:solidFill>
              <a:srgbClr val="00B0F0"/>
            </a:solidFill>
          </a:ln>
        </p:spPr>
      </p:pic>
      <p:pic>
        <p:nvPicPr>
          <p:cNvPr id="8" name="Picture 7">
            <a:extLst>
              <a:ext uri="{FF2B5EF4-FFF2-40B4-BE49-F238E27FC236}">
                <a16:creationId xmlns:a16="http://schemas.microsoft.com/office/drawing/2014/main" id="{95429008-0BB7-4CCC-B474-9715B5C9EE9C}"/>
              </a:ext>
            </a:extLst>
          </p:cNvPr>
          <p:cNvPicPr>
            <a:picLocks noChangeAspect="1"/>
          </p:cNvPicPr>
          <p:nvPr/>
        </p:nvPicPr>
        <p:blipFill rotWithShape="1">
          <a:blip r:embed="rId10"/>
          <a:srcRect l="53475" r="14316" b="21674"/>
          <a:stretch/>
        </p:blipFill>
        <p:spPr>
          <a:xfrm>
            <a:off x="28724512" y="10659091"/>
            <a:ext cx="13405509" cy="1338624"/>
          </a:xfrm>
          <a:prstGeom prst="rect">
            <a:avLst/>
          </a:prstGeom>
          <a:ln w="57150">
            <a:solidFill>
              <a:srgbClr val="00B0F0"/>
            </a:solidFill>
          </a:ln>
        </p:spPr>
      </p:pic>
      <p:pic>
        <p:nvPicPr>
          <p:cNvPr id="9" name="Picture 8">
            <a:extLst>
              <a:ext uri="{FF2B5EF4-FFF2-40B4-BE49-F238E27FC236}">
                <a16:creationId xmlns:a16="http://schemas.microsoft.com/office/drawing/2014/main" id="{B5932441-CA38-4473-8E18-E4293597B2B5}"/>
              </a:ext>
            </a:extLst>
          </p:cNvPr>
          <p:cNvPicPr>
            <a:picLocks noChangeAspect="1"/>
          </p:cNvPicPr>
          <p:nvPr/>
        </p:nvPicPr>
        <p:blipFill rotWithShape="1">
          <a:blip r:embed="rId10"/>
          <a:srcRect l="85890" b="16606"/>
          <a:stretch/>
        </p:blipFill>
        <p:spPr>
          <a:xfrm>
            <a:off x="37305899" y="7734675"/>
            <a:ext cx="5170742" cy="1254945"/>
          </a:xfrm>
          <a:prstGeom prst="rect">
            <a:avLst/>
          </a:prstGeom>
          <a:ln w="57150">
            <a:solidFill>
              <a:srgbClr val="00B0F0"/>
            </a:solidFill>
          </a:ln>
        </p:spPr>
      </p:pic>
      <p:pic>
        <p:nvPicPr>
          <p:cNvPr id="10" name="Picture 9">
            <a:extLst>
              <a:ext uri="{FF2B5EF4-FFF2-40B4-BE49-F238E27FC236}">
                <a16:creationId xmlns:a16="http://schemas.microsoft.com/office/drawing/2014/main" id="{7D44108B-DDDB-48FA-8436-2E37F74ACC21}"/>
              </a:ext>
            </a:extLst>
          </p:cNvPr>
          <p:cNvPicPr>
            <a:picLocks noChangeAspect="1"/>
          </p:cNvPicPr>
          <p:nvPr/>
        </p:nvPicPr>
        <p:blipFill rotWithShape="1">
          <a:blip r:embed="rId11"/>
          <a:srcRect r="53282" b="21275"/>
          <a:stretch/>
        </p:blipFill>
        <p:spPr>
          <a:xfrm>
            <a:off x="31053560" y="13546290"/>
            <a:ext cx="8135038" cy="1469268"/>
          </a:xfrm>
          <a:prstGeom prst="rect">
            <a:avLst/>
          </a:prstGeom>
          <a:ln w="57150">
            <a:solidFill>
              <a:srgbClr val="00B0F0"/>
            </a:solidFill>
          </a:ln>
        </p:spPr>
      </p:pic>
      <p:pic>
        <p:nvPicPr>
          <p:cNvPr id="11" name="Picture 10">
            <a:extLst>
              <a:ext uri="{FF2B5EF4-FFF2-40B4-BE49-F238E27FC236}">
                <a16:creationId xmlns:a16="http://schemas.microsoft.com/office/drawing/2014/main" id="{EEBE3B34-C751-4592-9E90-750B01581540}"/>
              </a:ext>
            </a:extLst>
          </p:cNvPr>
          <p:cNvPicPr>
            <a:picLocks noChangeAspect="1"/>
          </p:cNvPicPr>
          <p:nvPr/>
        </p:nvPicPr>
        <p:blipFill rotWithShape="1">
          <a:blip r:embed="rId11"/>
          <a:srcRect l="47088" r="839" b="27412"/>
          <a:stretch/>
        </p:blipFill>
        <p:spPr>
          <a:xfrm>
            <a:off x="28909740" y="16786047"/>
            <a:ext cx="8842864" cy="1321163"/>
          </a:xfrm>
          <a:prstGeom prst="rect">
            <a:avLst/>
          </a:prstGeom>
          <a:ln w="57150">
            <a:solidFill>
              <a:srgbClr val="00B0F0"/>
            </a:solidFill>
          </a:ln>
        </p:spPr>
      </p:pic>
      <p:pic>
        <p:nvPicPr>
          <p:cNvPr id="13" name="Picture 12">
            <a:extLst>
              <a:ext uri="{FF2B5EF4-FFF2-40B4-BE49-F238E27FC236}">
                <a16:creationId xmlns:a16="http://schemas.microsoft.com/office/drawing/2014/main" id="{60A550CD-898C-49D7-8B1D-61070E9D90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543136" y="6673432"/>
            <a:ext cx="1849234" cy="1152510"/>
          </a:xfrm>
          <a:prstGeom prst="rect">
            <a:avLst/>
          </a:prstGeom>
        </p:spPr>
      </p:pic>
      <p:pic>
        <p:nvPicPr>
          <p:cNvPr id="14" name="Picture 13">
            <a:extLst>
              <a:ext uri="{FF2B5EF4-FFF2-40B4-BE49-F238E27FC236}">
                <a16:creationId xmlns:a16="http://schemas.microsoft.com/office/drawing/2014/main" id="{5004E76F-1020-4EDA-BA5D-A03B79F8FA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361741" y="13493783"/>
            <a:ext cx="1849234" cy="1152510"/>
          </a:xfrm>
          <a:prstGeom prst="rect">
            <a:avLst/>
          </a:prstGeom>
        </p:spPr>
      </p:pic>
      <p:pic>
        <p:nvPicPr>
          <p:cNvPr id="15" name="Picture 14">
            <a:extLst>
              <a:ext uri="{FF2B5EF4-FFF2-40B4-BE49-F238E27FC236}">
                <a16:creationId xmlns:a16="http://schemas.microsoft.com/office/drawing/2014/main" id="{6C2EAEC7-42AE-4906-ADAC-29E4656047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284647" y="16753554"/>
            <a:ext cx="1849234" cy="1152510"/>
          </a:xfrm>
          <a:prstGeom prst="rect">
            <a:avLst/>
          </a:prstGeom>
        </p:spPr>
      </p:pic>
      <p:pic>
        <p:nvPicPr>
          <p:cNvPr id="16" name="Picture 15">
            <a:extLst>
              <a:ext uri="{FF2B5EF4-FFF2-40B4-BE49-F238E27FC236}">
                <a16:creationId xmlns:a16="http://schemas.microsoft.com/office/drawing/2014/main" id="{A3314401-E101-458D-BC4D-022A15E481E4}"/>
              </a:ext>
            </a:extLst>
          </p:cNvPr>
          <p:cNvPicPr>
            <a:picLocks noChangeAspect="1"/>
          </p:cNvPicPr>
          <p:nvPr/>
        </p:nvPicPr>
        <p:blipFill rotWithShape="1">
          <a:blip r:embed="rId4">
            <a:clrChange>
              <a:clrFrom>
                <a:srgbClr val="FFFFFF"/>
              </a:clrFrom>
              <a:clrTo>
                <a:srgbClr val="FFFFFF">
                  <a:alpha val="0"/>
                </a:srgbClr>
              </a:clrTo>
            </a:clrChange>
          </a:blip>
          <a:srcRect t="13790" b="22077"/>
          <a:stretch/>
        </p:blipFill>
        <p:spPr>
          <a:xfrm>
            <a:off x="39851733" y="17456244"/>
            <a:ext cx="1663968" cy="1152510"/>
          </a:xfrm>
          <a:prstGeom prst="rect">
            <a:avLst/>
          </a:prstGeom>
        </p:spPr>
      </p:pic>
      <p:sp>
        <p:nvSpPr>
          <p:cNvPr id="17" name="Rectangle 16">
            <a:extLst>
              <a:ext uri="{FF2B5EF4-FFF2-40B4-BE49-F238E27FC236}">
                <a16:creationId xmlns:a16="http://schemas.microsoft.com/office/drawing/2014/main" id="{2554084F-636D-4801-AE88-0D67A4873C5F}"/>
              </a:ext>
            </a:extLst>
          </p:cNvPr>
          <p:cNvSpPr/>
          <p:nvPr/>
        </p:nvSpPr>
        <p:spPr>
          <a:xfrm>
            <a:off x="14789878" y="7921386"/>
            <a:ext cx="9796334" cy="9796334"/>
          </a:xfrm>
          <a:prstGeom prst="rect">
            <a:avLst/>
          </a:prstGeom>
          <a:noFill/>
        </p:spPr>
        <p:txBody>
          <a:bodyPr wrap="none" lIns="91440" tIns="45720" rIns="91440" bIns="45720">
            <a:prstTxWarp prst="textArchDown">
              <a:avLst>
                <a:gd name="adj" fmla="val 401286"/>
              </a:avLst>
            </a:prstTxWarp>
            <a:spAutoFit/>
          </a:bodyPr>
          <a:lstStyle/>
          <a:p>
            <a:pPr algn="ctr"/>
            <a:r>
              <a:rPr lang="en-US" sz="11500" b="1" cap="none" spc="0" dirty="0">
                <a:ln w="0"/>
                <a:solidFill>
                  <a:schemeClr val="accent1"/>
                </a:solidFill>
                <a:effectLst>
                  <a:outerShdw blurRad="38100" dist="25400" dir="5400000" algn="ctr" rotWithShape="0">
                    <a:srgbClr val="6E747A">
                      <a:alpha val="43000"/>
                    </a:srgbClr>
                  </a:outerShdw>
                </a:effectLst>
                <a:latin typeface="Abadi Extra Light" panose="020B0204020104020204" pitchFamily="34" charset="0"/>
              </a:rPr>
              <a:t>ARIANA Tools</a:t>
            </a:r>
          </a:p>
        </p:txBody>
      </p:sp>
      <p:pic>
        <p:nvPicPr>
          <p:cNvPr id="18" name="Picture 17">
            <a:extLst>
              <a:ext uri="{FF2B5EF4-FFF2-40B4-BE49-F238E27FC236}">
                <a16:creationId xmlns:a16="http://schemas.microsoft.com/office/drawing/2014/main" id="{51A6FF35-F2D1-4301-9F0F-90A4D3C69123}"/>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3357791" y="2218156"/>
            <a:ext cx="7572524" cy="2271757"/>
          </a:xfrm>
          <a:prstGeom prst="rect">
            <a:avLst/>
          </a:prstGeom>
        </p:spPr>
      </p:pic>
      <p:pic>
        <p:nvPicPr>
          <p:cNvPr id="19" name="Graphic 18" descr="Circular flowchart with solid fill">
            <a:extLst>
              <a:ext uri="{FF2B5EF4-FFF2-40B4-BE49-F238E27FC236}">
                <a16:creationId xmlns:a16="http://schemas.microsoft.com/office/drawing/2014/main" id="{3B4D7203-244D-4849-9959-326E2743308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304672" y="6299010"/>
            <a:ext cx="1789787" cy="1789787"/>
          </a:xfrm>
          <a:prstGeom prst="rect">
            <a:avLst/>
          </a:prstGeom>
        </p:spPr>
      </p:pic>
      <p:pic>
        <p:nvPicPr>
          <p:cNvPr id="20" name="Graphic 19" descr="Database with solid fill">
            <a:extLst>
              <a:ext uri="{FF2B5EF4-FFF2-40B4-BE49-F238E27FC236}">
                <a16:creationId xmlns:a16="http://schemas.microsoft.com/office/drawing/2014/main" id="{92ECD517-5052-456C-B41D-85A9ADEDD7D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093819" y="2966055"/>
            <a:ext cx="2927375" cy="2927375"/>
          </a:xfrm>
          <a:prstGeom prst="rect">
            <a:avLst/>
          </a:prstGeom>
        </p:spPr>
      </p:pic>
      <p:pic>
        <p:nvPicPr>
          <p:cNvPr id="21" name="Picture 20">
            <a:extLst>
              <a:ext uri="{FF2B5EF4-FFF2-40B4-BE49-F238E27FC236}">
                <a16:creationId xmlns:a16="http://schemas.microsoft.com/office/drawing/2014/main" id="{E4F9235C-CB0E-407B-8D0C-B878EE2EE4F3}"/>
              </a:ext>
            </a:extLst>
          </p:cNvPr>
          <p:cNvPicPr>
            <a:picLocks noChangeAspect="1"/>
          </p:cNvPicPr>
          <p:nvPr/>
        </p:nvPicPr>
        <p:blipFill rotWithShape="1">
          <a:blip r:embed="rId4">
            <a:clrChange>
              <a:clrFrom>
                <a:srgbClr val="FFFFFF"/>
              </a:clrFrom>
              <a:clrTo>
                <a:srgbClr val="FFFFFF">
                  <a:alpha val="0"/>
                </a:srgbClr>
              </a:clrTo>
            </a:clrChange>
          </a:blip>
          <a:srcRect t="13790" b="22077"/>
          <a:stretch/>
        </p:blipFill>
        <p:spPr>
          <a:xfrm>
            <a:off x="20893538" y="3637180"/>
            <a:ext cx="1663968" cy="1152510"/>
          </a:xfrm>
          <a:prstGeom prst="rect">
            <a:avLst/>
          </a:prstGeom>
        </p:spPr>
      </p:pic>
      <p:pic>
        <p:nvPicPr>
          <p:cNvPr id="22" name="Graphic 21" descr="Circular flowchart with solid fill">
            <a:extLst>
              <a:ext uri="{FF2B5EF4-FFF2-40B4-BE49-F238E27FC236}">
                <a16:creationId xmlns:a16="http://schemas.microsoft.com/office/drawing/2014/main" id="{B650FB76-2C2A-4A43-AAFC-40B9EEDC118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84205" y="13124518"/>
            <a:ext cx="1789787" cy="1789787"/>
          </a:xfrm>
          <a:prstGeom prst="rect">
            <a:avLst/>
          </a:prstGeom>
        </p:spPr>
      </p:pic>
      <p:pic>
        <p:nvPicPr>
          <p:cNvPr id="23" name="Graphic 22" descr="Circular flowchart with solid fill">
            <a:extLst>
              <a:ext uri="{FF2B5EF4-FFF2-40B4-BE49-F238E27FC236}">
                <a16:creationId xmlns:a16="http://schemas.microsoft.com/office/drawing/2014/main" id="{7E8B2128-2D06-45DD-B2CF-49EEEAE6B7F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985793" y="16367931"/>
            <a:ext cx="1789787" cy="1789787"/>
          </a:xfrm>
          <a:prstGeom prst="rect">
            <a:avLst/>
          </a:prstGeom>
        </p:spPr>
      </p:pic>
      <p:pic>
        <p:nvPicPr>
          <p:cNvPr id="24" name="Graphic 23" descr="Circular flowchart with solid fill">
            <a:extLst>
              <a:ext uri="{FF2B5EF4-FFF2-40B4-BE49-F238E27FC236}">
                <a16:creationId xmlns:a16="http://schemas.microsoft.com/office/drawing/2014/main" id="{F11FF8AF-A6D3-4723-98AC-DDD17E24A4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493937" y="17137606"/>
            <a:ext cx="1789787" cy="1789787"/>
          </a:xfrm>
          <a:prstGeom prst="rect">
            <a:avLst/>
          </a:prstGeom>
        </p:spPr>
      </p:pic>
      <p:sp>
        <p:nvSpPr>
          <p:cNvPr id="25" name="TextBox 24">
            <a:extLst>
              <a:ext uri="{FF2B5EF4-FFF2-40B4-BE49-F238E27FC236}">
                <a16:creationId xmlns:a16="http://schemas.microsoft.com/office/drawing/2014/main" id="{99372020-4D5B-49E8-AD52-1EF3EC8465F1}"/>
              </a:ext>
            </a:extLst>
          </p:cNvPr>
          <p:cNvSpPr txBox="1"/>
          <p:nvPr/>
        </p:nvSpPr>
        <p:spPr>
          <a:xfrm>
            <a:off x="30183003" y="6771221"/>
            <a:ext cx="3687747" cy="707888"/>
          </a:xfrm>
          <a:prstGeom prst="rect">
            <a:avLst/>
          </a:prstGeom>
          <a:solidFill>
            <a:srgbClr val="2B7CD3"/>
          </a:solidFill>
        </p:spPr>
        <p:txBody>
          <a:bodyPr wrap="square" rtlCol="0">
            <a:spAutoFit/>
          </a:bodyPr>
          <a:lstStyle/>
          <a:p>
            <a:pPr algn="ctr"/>
            <a:r>
              <a:rPr lang="fr-FR" sz="4000" b="1" dirty="0">
                <a:solidFill>
                  <a:schemeClr val="bg1"/>
                </a:solidFill>
                <a:latin typeface="Agency FB" panose="020B0503020202020204" pitchFamily="34" charset="0"/>
              </a:rPr>
              <a:t>VBA Word Macros</a:t>
            </a:r>
            <a:endParaRPr lang="en-US" sz="4000" b="1" dirty="0">
              <a:solidFill>
                <a:schemeClr val="bg1"/>
              </a:solidFill>
              <a:latin typeface="Agency FB" panose="020B0503020202020204" pitchFamily="34" charset="0"/>
            </a:endParaRPr>
          </a:p>
        </p:txBody>
      </p:sp>
      <p:sp>
        <p:nvSpPr>
          <p:cNvPr id="26" name="TextBox 25">
            <a:extLst>
              <a:ext uri="{FF2B5EF4-FFF2-40B4-BE49-F238E27FC236}">
                <a16:creationId xmlns:a16="http://schemas.microsoft.com/office/drawing/2014/main" id="{05F9233F-1C32-43AC-B1AA-11FB20A2E0EF}"/>
              </a:ext>
            </a:extLst>
          </p:cNvPr>
          <p:cNvSpPr txBox="1"/>
          <p:nvPr/>
        </p:nvSpPr>
        <p:spPr>
          <a:xfrm>
            <a:off x="30508974" y="12684641"/>
            <a:ext cx="3687747" cy="707888"/>
          </a:xfrm>
          <a:prstGeom prst="rect">
            <a:avLst/>
          </a:prstGeom>
          <a:solidFill>
            <a:srgbClr val="2B7CD3"/>
          </a:solidFill>
        </p:spPr>
        <p:txBody>
          <a:bodyPr wrap="square" rtlCol="0">
            <a:spAutoFit/>
          </a:bodyPr>
          <a:lstStyle/>
          <a:p>
            <a:pPr algn="ctr"/>
            <a:r>
              <a:rPr lang="fr-FR" sz="4000" b="1" dirty="0">
                <a:solidFill>
                  <a:schemeClr val="bg1"/>
                </a:solidFill>
                <a:latin typeface="Agency FB" panose="020B0503020202020204" pitchFamily="34" charset="0"/>
              </a:rPr>
              <a:t>VBA Word Macros</a:t>
            </a:r>
            <a:endParaRPr lang="en-US" sz="4000" b="1" dirty="0">
              <a:solidFill>
                <a:schemeClr val="bg1"/>
              </a:solidFill>
              <a:latin typeface="Agency FB" panose="020B0503020202020204" pitchFamily="34" charset="0"/>
            </a:endParaRPr>
          </a:p>
        </p:txBody>
      </p:sp>
      <p:sp>
        <p:nvSpPr>
          <p:cNvPr id="27" name="TextBox 26">
            <a:extLst>
              <a:ext uri="{FF2B5EF4-FFF2-40B4-BE49-F238E27FC236}">
                <a16:creationId xmlns:a16="http://schemas.microsoft.com/office/drawing/2014/main" id="{D9FFA8DC-B9AD-4CD4-A3F5-1533459B3F10}"/>
              </a:ext>
            </a:extLst>
          </p:cNvPr>
          <p:cNvSpPr txBox="1"/>
          <p:nvPr/>
        </p:nvSpPr>
        <p:spPr>
          <a:xfrm>
            <a:off x="26880639" y="16031444"/>
            <a:ext cx="3687747" cy="707888"/>
          </a:xfrm>
          <a:prstGeom prst="rect">
            <a:avLst/>
          </a:prstGeom>
          <a:solidFill>
            <a:srgbClr val="2B7CD3"/>
          </a:solidFill>
        </p:spPr>
        <p:txBody>
          <a:bodyPr wrap="square" rtlCol="0">
            <a:spAutoFit/>
          </a:bodyPr>
          <a:lstStyle/>
          <a:p>
            <a:pPr algn="ctr"/>
            <a:r>
              <a:rPr lang="fr-FR" sz="4000" b="1" dirty="0">
                <a:solidFill>
                  <a:schemeClr val="bg1"/>
                </a:solidFill>
                <a:latin typeface="Agency FB" panose="020B0503020202020204" pitchFamily="34" charset="0"/>
              </a:rPr>
              <a:t>VBA Word Macros</a:t>
            </a:r>
            <a:endParaRPr lang="en-US" sz="4000" b="1" dirty="0">
              <a:solidFill>
                <a:schemeClr val="bg1"/>
              </a:solidFill>
              <a:latin typeface="Agency FB" panose="020B0503020202020204" pitchFamily="34" charset="0"/>
            </a:endParaRPr>
          </a:p>
        </p:txBody>
      </p:sp>
      <p:sp>
        <p:nvSpPr>
          <p:cNvPr id="28" name="TextBox 27">
            <a:extLst>
              <a:ext uri="{FF2B5EF4-FFF2-40B4-BE49-F238E27FC236}">
                <a16:creationId xmlns:a16="http://schemas.microsoft.com/office/drawing/2014/main" id="{6B79338F-8D56-45A6-A724-B8CA6C26B996}"/>
              </a:ext>
            </a:extLst>
          </p:cNvPr>
          <p:cNvSpPr txBox="1"/>
          <p:nvPr/>
        </p:nvSpPr>
        <p:spPr>
          <a:xfrm>
            <a:off x="38247529" y="16723710"/>
            <a:ext cx="3687747" cy="707888"/>
          </a:xfrm>
          <a:prstGeom prst="rect">
            <a:avLst/>
          </a:prstGeom>
          <a:solidFill>
            <a:srgbClr val="00B050"/>
          </a:solidFill>
        </p:spPr>
        <p:txBody>
          <a:bodyPr wrap="square" rtlCol="0">
            <a:spAutoFit/>
          </a:bodyPr>
          <a:lstStyle/>
          <a:p>
            <a:pPr algn="ctr"/>
            <a:r>
              <a:rPr lang="fr-FR" sz="4000" b="1" dirty="0">
                <a:solidFill>
                  <a:schemeClr val="bg1"/>
                </a:solidFill>
                <a:latin typeface="Agency FB" panose="020B0503020202020204" pitchFamily="34" charset="0"/>
              </a:rPr>
              <a:t>VBA Excel Macros</a:t>
            </a:r>
            <a:endParaRPr lang="en-US" sz="4000" b="1" dirty="0">
              <a:solidFill>
                <a:schemeClr val="bg1"/>
              </a:solidFill>
              <a:latin typeface="Agency FB" panose="020B0503020202020204" pitchFamily="34" charset="0"/>
            </a:endParaRPr>
          </a:p>
        </p:txBody>
      </p:sp>
      <p:sp>
        <p:nvSpPr>
          <p:cNvPr id="29" name="TextBox 28">
            <a:extLst>
              <a:ext uri="{FF2B5EF4-FFF2-40B4-BE49-F238E27FC236}">
                <a16:creationId xmlns:a16="http://schemas.microsoft.com/office/drawing/2014/main" id="{1143599B-73B4-4DAD-B7A1-B8EEAA99A20D}"/>
              </a:ext>
            </a:extLst>
          </p:cNvPr>
          <p:cNvSpPr txBox="1"/>
          <p:nvPr/>
        </p:nvSpPr>
        <p:spPr>
          <a:xfrm>
            <a:off x="23667467" y="3696062"/>
            <a:ext cx="2533860" cy="707888"/>
          </a:xfrm>
          <a:prstGeom prst="rect">
            <a:avLst/>
          </a:prstGeom>
          <a:solidFill>
            <a:srgbClr val="00B050"/>
          </a:solidFill>
        </p:spPr>
        <p:txBody>
          <a:bodyPr wrap="square" rtlCol="0">
            <a:spAutoFit/>
          </a:bodyPr>
          <a:lstStyle/>
          <a:p>
            <a:pPr algn="ctr"/>
            <a:r>
              <a:rPr lang="fr-FR" sz="4000" b="1" dirty="0">
                <a:solidFill>
                  <a:schemeClr val="bg1"/>
                </a:solidFill>
                <a:latin typeface="Agency FB" panose="020B0503020202020204" pitchFamily="34" charset="0"/>
              </a:rPr>
              <a:t>Excel Files</a:t>
            </a:r>
            <a:endParaRPr lang="en-US" sz="4000" b="1"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A0EFBDDF-BFB4-4E70-9DC2-12E971C0525B}"/>
              </a:ext>
            </a:extLst>
          </p:cNvPr>
          <p:cNvSpPr txBox="1"/>
          <p:nvPr/>
        </p:nvSpPr>
        <p:spPr>
          <a:xfrm rot="4617968">
            <a:off x="21320968" y="10373783"/>
            <a:ext cx="7774136" cy="2867269"/>
          </a:xfrm>
          <a:prstGeom prst="rect">
            <a:avLst/>
          </a:prstGeom>
          <a:noFill/>
        </p:spPr>
        <p:txBody>
          <a:bodyPr wrap="square" rtlCol="0">
            <a:prstTxWarp prst="textFadeLeft">
              <a:avLst/>
            </a:prstTxWarp>
            <a:spAutoFit/>
          </a:bodyPr>
          <a:lstStyle/>
          <a:p>
            <a:pPr algn="ctr"/>
            <a:r>
              <a:rPr lang="fr-FR" sz="11500" b="1" dirty="0">
                <a:latin typeface="Agency FB" panose="020B0503020202020204" pitchFamily="34" charset="0"/>
              </a:rPr>
              <a:t>USED BY</a:t>
            </a:r>
            <a:endParaRPr lang="en-US" sz="11500" b="1" dirty="0">
              <a:latin typeface="Agency FB" panose="020B0503020202020204" pitchFamily="34" charset="0"/>
            </a:endParaRPr>
          </a:p>
        </p:txBody>
      </p:sp>
      <p:sp>
        <p:nvSpPr>
          <p:cNvPr id="31" name="TextBox 30">
            <a:extLst>
              <a:ext uri="{FF2B5EF4-FFF2-40B4-BE49-F238E27FC236}">
                <a16:creationId xmlns:a16="http://schemas.microsoft.com/office/drawing/2014/main" id="{6AD0297D-A815-4751-B9D2-93CDB67EBF28}"/>
              </a:ext>
            </a:extLst>
          </p:cNvPr>
          <p:cNvSpPr txBox="1"/>
          <p:nvPr/>
        </p:nvSpPr>
        <p:spPr>
          <a:xfrm>
            <a:off x="15785256" y="7209093"/>
            <a:ext cx="3601619" cy="1015662"/>
          </a:xfrm>
          <a:prstGeom prst="rect">
            <a:avLst/>
          </a:prstGeom>
          <a:noFill/>
        </p:spPr>
        <p:txBody>
          <a:bodyPr wrap="square" rtlCol="0">
            <a:spAutoFit/>
          </a:bodyPr>
          <a:lstStyle/>
          <a:p>
            <a:pPr algn="ctr"/>
            <a:r>
              <a:rPr lang="fr-FR" sz="6000" b="1" dirty="0">
                <a:latin typeface="Agency FB" panose="020B0503020202020204" pitchFamily="34" charset="0"/>
              </a:rPr>
              <a:t>IMPROVE</a:t>
            </a:r>
            <a:endParaRPr lang="en-US" sz="6000" b="1" dirty="0">
              <a:latin typeface="Agency FB" panose="020B0503020202020204" pitchFamily="34" charset="0"/>
            </a:endParaRPr>
          </a:p>
        </p:txBody>
      </p:sp>
      <p:sp>
        <p:nvSpPr>
          <p:cNvPr id="32" name="TextBox 31">
            <a:extLst>
              <a:ext uri="{FF2B5EF4-FFF2-40B4-BE49-F238E27FC236}">
                <a16:creationId xmlns:a16="http://schemas.microsoft.com/office/drawing/2014/main" id="{AFD6876E-E62D-4B42-80DC-AAD11FCB4DF1}"/>
              </a:ext>
            </a:extLst>
          </p:cNvPr>
          <p:cNvSpPr txBox="1"/>
          <p:nvPr/>
        </p:nvSpPr>
        <p:spPr>
          <a:xfrm>
            <a:off x="733773" y="22594466"/>
            <a:ext cx="23874426" cy="2215991"/>
          </a:xfrm>
          <a:prstGeom prst="rect">
            <a:avLst/>
          </a:prstGeom>
          <a:noFill/>
        </p:spPr>
        <p:txBody>
          <a:bodyPr wrap="square" rtlCol="0">
            <a:spAutoFit/>
          </a:bodyPr>
          <a:lstStyle/>
          <a:p>
            <a:pPr algn="ctr"/>
            <a:r>
              <a:rPr lang="en-US" sz="7200" b="1" dirty="0">
                <a:latin typeface="Abadi Extra Light" panose="020B0204020104020204" pitchFamily="34" charset="0"/>
              </a:rPr>
              <a:t>ARIANA IS BASED ON VBA Macros available via dedicated Ribbons</a:t>
            </a:r>
          </a:p>
          <a:p>
            <a:pPr algn="ctr"/>
            <a:r>
              <a:rPr lang="en-US" sz="6600" i="1" dirty="0">
                <a:solidFill>
                  <a:srgbClr val="00B0F0"/>
                </a:solidFill>
                <a:latin typeface="Abadi Extra Light" panose="020B0204020104020204" pitchFamily="34" charset="0"/>
              </a:rPr>
              <a:t>More than 200 Routines</a:t>
            </a:r>
          </a:p>
        </p:txBody>
      </p:sp>
      <p:sp>
        <p:nvSpPr>
          <p:cNvPr id="33" name="TextBox 32">
            <a:extLst>
              <a:ext uri="{FF2B5EF4-FFF2-40B4-BE49-F238E27FC236}">
                <a16:creationId xmlns:a16="http://schemas.microsoft.com/office/drawing/2014/main" id="{545B6AAB-6C5C-45B6-A413-71EB72329E50}"/>
              </a:ext>
            </a:extLst>
          </p:cNvPr>
          <p:cNvSpPr txBox="1"/>
          <p:nvPr/>
        </p:nvSpPr>
        <p:spPr>
          <a:xfrm>
            <a:off x="1185955" y="6536424"/>
            <a:ext cx="13439686" cy="15511939"/>
          </a:xfrm>
          <a:prstGeom prst="rect">
            <a:avLst/>
          </a:prstGeom>
          <a:noFill/>
        </p:spPr>
        <p:txBody>
          <a:bodyPr wrap="square">
            <a:spAutoFit/>
          </a:bodyPr>
          <a:lstStyle/>
          <a:p>
            <a:pPr marL="342900" indent="-342900">
              <a:buFont typeface="Arial" panose="020B0604020202020204" pitchFamily="34" charset="0"/>
              <a:buChar char="•"/>
            </a:pPr>
            <a:r>
              <a:rPr lang="en-US" sz="6000" dirty="0">
                <a:latin typeface="Abadi Extra Light" panose="020B0204020104020204" pitchFamily="34" charset="0"/>
              </a:rPr>
              <a:t>Excel Files Database including several Standard and Regulation Frameworks</a:t>
            </a:r>
          </a:p>
          <a:p>
            <a:pPr marL="342900" indent="-342900">
              <a:buFont typeface="Arial" panose="020B0604020202020204" pitchFamily="34" charset="0"/>
              <a:buChar char="•"/>
            </a:pPr>
            <a:r>
              <a:rPr lang="en-US" sz="6000" dirty="0">
                <a:latin typeface="Abadi Extra Light" panose="020B0204020104020204" pitchFamily="34" charset="0"/>
              </a:rPr>
              <a:t>VBA Macros and Excel/Word Templates to produce</a:t>
            </a:r>
          </a:p>
          <a:p>
            <a:pPr marL="800100" lvl="1" indent="-342900">
              <a:buFont typeface="Arial" panose="020B0604020202020204" pitchFamily="34" charset="0"/>
              <a:buChar char="•"/>
            </a:pPr>
            <a:r>
              <a:rPr lang="en-US" sz="6000" dirty="0">
                <a:latin typeface="Abadi Extra Light" panose="020B0204020104020204" pitchFamily="34" charset="0"/>
              </a:rPr>
              <a:t>Audit Report</a:t>
            </a:r>
          </a:p>
          <a:p>
            <a:pPr marL="800100" lvl="1" indent="-342900">
              <a:buFont typeface="Arial" panose="020B0604020202020204" pitchFamily="34" charset="0"/>
              <a:buChar char="•"/>
            </a:pPr>
            <a:r>
              <a:rPr lang="en-US" sz="6000" dirty="0">
                <a:latin typeface="Abadi Extra Light" panose="020B0204020104020204" pitchFamily="34" charset="0"/>
              </a:rPr>
              <a:t>Compliant  Documentation</a:t>
            </a:r>
          </a:p>
          <a:p>
            <a:pPr marL="800100" lvl="1" indent="-342900">
              <a:buFont typeface="Arial" panose="020B0604020202020204" pitchFamily="34" charset="0"/>
              <a:buChar char="•"/>
            </a:pPr>
            <a:r>
              <a:rPr lang="en-US" sz="6000" dirty="0">
                <a:latin typeface="Abadi Extra Light" panose="020B0204020104020204" pitchFamily="34" charset="0"/>
              </a:rPr>
              <a:t>Compliance Roadmap </a:t>
            </a:r>
            <a:r>
              <a:rPr lang="en-US" sz="5400" i="1" dirty="0">
                <a:latin typeface="Abadi Extra Light" panose="020B0204020104020204" pitchFamily="34" charset="0"/>
              </a:rPr>
              <a:t>(Recommendations and Corrective actions)</a:t>
            </a:r>
          </a:p>
          <a:p>
            <a:pPr marL="800100" lvl="1" indent="-342900">
              <a:buFont typeface="Arial" panose="020B0604020202020204" pitchFamily="34" charset="0"/>
              <a:buChar char="•"/>
            </a:pPr>
            <a:r>
              <a:rPr lang="en-US" sz="5400" i="1" dirty="0">
                <a:latin typeface="Abadi Extra Light" panose="020B0204020104020204" pitchFamily="34" charset="0"/>
              </a:rPr>
              <a:t>Utility tools (Mainly Styles Management)</a:t>
            </a:r>
          </a:p>
          <a:p>
            <a:pPr marL="800100" lvl="1" indent="-342900">
              <a:buFont typeface="Arial" panose="020B0604020202020204" pitchFamily="34" charset="0"/>
              <a:buChar char="•"/>
            </a:pPr>
            <a:endParaRPr lang="en-US" sz="5400" i="1" dirty="0">
              <a:latin typeface="Abadi Extra Light" panose="020B0204020104020204" pitchFamily="34" charset="0"/>
            </a:endParaRPr>
          </a:p>
          <a:p>
            <a:r>
              <a:rPr lang="en-US" sz="6000" dirty="0">
                <a:latin typeface="Abadi Extra Light" panose="020B0204020104020204" pitchFamily="34" charset="0"/>
              </a:rPr>
              <a:t>The Excel Files are used to provide data for audit and compliant documentation (Policy, Procedure, Processing Record etc.)</a:t>
            </a:r>
          </a:p>
          <a:p>
            <a:endParaRPr lang="en-US" sz="6000" dirty="0">
              <a:latin typeface="Abadi Extra Light" panose="020B0204020104020204" pitchFamily="34" charset="0"/>
            </a:endParaRPr>
          </a:p>
          <a:p>
            <a:r>
              <a:rPr lang="en-US" sz="6000" dirty="0">
                <a:latin typeface="Abadi Extra Light" panose="020B0204020104020204" pitchFamily="34" charset="0"/>
              </a:rPr>
              <a:t>Results of audits and customized documents are used to improve Audit Framework and Compliant Documentation</a:t>
            </a:r>
          </a:p>
        </p:txBody>
      </p:sp>
      <p:cxnSp>
        <p:nvCxnSpPr>
          <p:cNvPr id="34" name="Straight Connector 33">
            <a:extLst>
              <a:ext uri="{FF2B5EF4-FFF2-40B4-BE49-F238E27FC236}">
                <a16:creationId xmlns:a16="http://schemas.microsoft.com/office/drawing/2014/main" id="{974E670E-D721-43CB-908C-2A3060772ACB}"/>
              </a:ext>
            </a:extLst>
          </p:cNvPr>
          <p:cNvCxnSpPr>
            <a:cxnSpLocks/>
          </p:cNvCxnSpPr>
          <p:nvPr/>
        </p:nvCxnSpPr>
        <p:spPr>
          <a:xfrm>
            <a:off x="1408504" y="14914305"/>
            <a:ext cx="11173961"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Graphic 36" descr="Circular flowchart with solid fill">
            <a:extLst>
              <a:ext uri="{FF2B5EF4-FFF2-40B4-BE49-F238E27FC236}">
                <a16:creationId xmlns:a16="http://schemas.microsoft.com/office/drawing/2014/main" id="{ABB33D44-6F89-424D-94FB-FA61428BCA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985229" y="20950493"/>
            <a:ext cx="1789787" cy="1789787"/>
          </a:xfrm>
          <a:prstGeom prst="rect">
            <a:avLst/>
          </a:prstGeom>
        </p:spPr>
      </p:pic>
      <p:pic>
        <p:nvPicPr>
          <p:cNvPr id="38" name="Graphic 37" descr="Circular flowchart with solid fill">
            <a:extLst>
              <a:ext uri="{FF2B5EF4-FFF2-40B4-BE49-F238E27FC236}">
                <a16:creationId xmlns:a16="http://schemas.microsoft.com/office/drawing/2014/main" id="{31C7E024-152B-4309-B000-F42B220EC2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985228" y="23318544"/>
            <a:ext cx="1789787" cy="1789787"/>
          </a:xfrm>
          <a:prstGeom prst="rect">
            <a:avLst/>
          </a:prstGeom>
        </p:spPr>
      </p:pic>
      <p:sp>
        <p:nvSpPr>
          <p:cNvPr id="39" name="TextBox 38">
            <a:extLst>
              <a:ext uri="{FF2B5EF4-FFF2-40B4-BE49-F238E27FC236}">
                <a16:creationId xmlns:a16="http://schemas.microsoft.com/office/drawing/2014/main" id="{01797036-4355-4061-B26B-E7E17659A90C}"/>
              </a:ext>
            </a:extLst>
          </p:cNvPr>
          <p:cNvSpPr txBox="1"/>
          <p:nvPr/>
        </p:nvSpPr>
        <p:spPr>
          <a:xfrm>
            <a:off x="24985228" y="20478929"/>
            <a:ext cx="3687747" cy="707888"/>
          </a:xfrm>
          <a:prstGeom prst="rect">
            <a:avLst/>
          </a:prstGeom>
          <a:solidFill>
            <a:srgbClr val="2B7CD3"/>
          </a:solidFill>
        </p:spPr>
        <p:txBody>
          <a:bodyPr wrap="square" rtlCol="0">
            <a:spAutoFit/>
          </a:bodyPr>
          <a:lstStyle/>
          <a:p>
            <a:pPr algn="ctr"/>
            <a:r>
              <a:rPr lang="fr-FR" sz="4000" b="1" dirty="0">
                <a:solidFill>
                  <a:schemeClr val="bg1"/>
                </a:solidFill>
                <a:latin typeface="Agency FB" panose="020B0503020202020204" pitchFamily="34" charset="0"/>
              </a:rPr>
              <a:t>VBA Word Macros</a:t>
            </a:r>
            <a:endParaRPr lang="en-US" sz="4000" b="1" dirty="0">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2E07483B-BC9A-4BC8-B9F6-3F13DF912289}"/>
              </a:ext>
            </a:extLst>
          </p:cNvPr>
          <p:cNvSpPr txBox="1"/>
          <p:nvPr/>
        </p:nvSpPr>
        <p:spPr>
          <a:xfrm>
            <a:off x="25069693" y="22774000"/>
            <a:ext cx="3687747" cy="707888"/>
          </a:xfrm>
          <a:prstGeom prst="rect">
            <a:avLst/>
          </a:prstGeom>
          <a:solidFill>
            <a:srgbClr val="00B050"/>
          </a:solidFill>
        </p:spPr>
        <p:txBody>
          <a:bodyPr wrap="square" rtlCol="0">
            <a:spAutoFit/>
          </a:bodyPr>
          <a:lstStyle/>
          <a:p>
            <a:pPr algn="ctr"/>
            <a:r>
              <a:rPr lang="fr-FR" sz="4000" b="1" dirty="0">
                <a:solidFill>
                  <a:schemeClr val="bg1"/>
                </a:solidFill>
                <a:latin typeface="Agency FB" panose="020B0503020202020204" pitchFamily="34" charset="0"/>
              </a:rPr>
              <a:t>VBA Excel Macros</a:t>
            </a:r>
            <a:endParaRPr lang="en-US" sz="4000" b="1" dirty="0">
              <a:solidFill>
                <a:schemeClr val="bg1"/>
              </a:solidFill>
              <a:latin typeface="Agency FB" panose="020B0503020202020204" pitchFamily="34" charset="0"/>
            </a:endParaRPr>
          </a:p>
        </p:txBody>
      </p:sp>
      <p:pic>
        <p:nvPicPr>
          <p:cNvPr id="44" name="Picture 43">
            <a:extLst>
              <a:ext uri="{FF2B5EF4-FFF2-40B4-BE49-F238E27FC236}">
                <a16:creationId xmlns:a16="http://schemas.microsoft.com/office/drawing/2014/main" id="{A633A92E-5B80-404B-B2EA-99AE2270BE74}"/>
              </a:ext>
            </a:extLst>
          </p:cNvPr>
          <p:cNvPicPr>
            <a:picLocks noChangeAspect="1"/>
          </p:cNvPicPr>
          <p:nvPr/>
        </p:nvPicPr>
        <p:blipFill rotWithShape="1">
          <a:blip r:embed="rId2"/>
          <a:srcRect l="67189" t="-1309" r="46" b="34972"/>
          <a:stretch/>
        </p:blipFill>
        <p:spPr>
          <a:xfrm>
            <a:off x="27259053" y="23611316"/>
            <a:ext cx="7379426" cy="1392298"/>
          </a:xfrm>
          <a:prstGeom prst="rect">
            <a:avLst/>
          </a:prstGeom>
          <a:ln w="57150">
            <a:solidFill>
              <a:srgbClr val="00B050"/>
            </a:solidFill>
          </a:ln>
        </p:spPr>
      </p:pic>
      <p:pic>
        <p:nvPicPr>
          <p:cNvPr id="46" name="Picture 45">
            <a:extLst>
              <a:ext uri="{FF2B5EF4-FFF2-40B4-BE49-F238E27FC236}">
                <a16:creationId xmlns:a16="http://schemas.microsoft.com/office/drawing/2014/main" id="{17BFBDCA-9002-47DF-9B76-235589D4545B}"/>
              </a:ext>
            </a:extLst>
          </p:cNvPr>
          <p:cNvPicPr>
            <a:picLocks noChangeAspect="1"/>
          </p:cNvPicPr>
          <p:nvPr/>
        </p:nvPicPr>
        <p:blipFill rotWithShape="1">
          <a:blip r:embed="rId17"/>
          <a:srcRect l="1" r="48020" b="3348"/>
          <a:stretch/>
        </p:blipFill>
        <p:spPr>
          <a:xfrm>
            <a:off x="28857450" y="20417005"/>
            <a:ext cx="13619191" cy="1303202"/>
          </a:xfrm>
          <a:prstGeom prst="rect">
            <a:avLst/>
          </a:prstGeom>
          <a:ln w="57150">
            <a:solidFill>
              <a:srgbClr val="00B0F0"/>
            </a:solidFill>
          </a:ln>
        </p:spPr>
      </p:pic>
      <p:pic>
        <p:nvPicPr>
          <p:cNvPr id="47" name="Picture 46">
            <a:extLst>
              <a:ext uri="{FF2B5EF4-FFF2-40B4-BE49-F238E27FC236}">
                <a16:creationId xmlns:a16="http://schemas.microsoft.com/office/drawing/2014/main" id="{40332014-9304-4061-97AE-39455280922D}"/>
              </a:ext>
            </a:extLst>
          </p:cNvPr>
          <p:cNvPicPr>
            <a:picLocks noChangeAspect="1"/>
          </p:cNvPicPr>
          <p:nvPr/>
        </p:nvPicPr>
        <p:blipFill rotWithShape="1">
          <a:blip r:embed="rId17"/>
          <a:srcRect l="51399" t="-223" r="238" b="223"/>
          <a:stretch/>
        </p:blipFill>
        <p:spPr>
          <a:xfrm>
            <a:off x="28909740" y="21806688"/>
            <a:ext cx="12671555" cy="1348343"/>
          </a:xfrm>
          <a:prstGeom prst="rect">
            <a:avLst/>
          </a:prstGeom>
          <a:ln w="57150">
            <a:solidFill>
              <a:srgbClr val="00B0F0"/>
            </a:solidFill>
          </a:ln>
        </p:spPr>
      </p:pic>
      <p:sp>
        <p:nvSpPr>
          <p:cNvPr id="48" name="TextBox 47">
            <a:extLst>
              <a:ext uri="{FF2B5EF4-FFF2-40B4-BE49-F238E27FC236}">
                <a16:creationId xmlns:a16="http://schemas.microsoft.com/office/drawing/2014/main" id="{90E1A7BF-B8DE-4B5E-B9ED-A24C4854F6CD}"/>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Overview</a:t>
            </a:r>
          </a:p>
        </p:txBody>
      </p:sp>
      <p:sp>
        <p:nvSpPr>
          <p:cNvPr id="49" name="TextBox 48">
            <a:extLst>
              <a:ext uri="{FF2B5EF4-FFF2-40B4-BE49-F238E27FC236}">
                <a16:creationId xmlns:a16="http://schemas.microsoft.com/office/drawing/2014/main" id="{3E868A94-F79C-4023-A01E-50380BAF5985}"/>
              </a:ext>
            </a:extLst>
          </p:cNvPr>
          <p:cNvSpPr txBox="1"/>
          <p:nvPr/>
        </p:nvSpPr>
        <p:spPr>
          <a:xfrm>
            <a:off x="25551954" y="26201619"/>
            <a:ext cx="10815039" cy="707886"/>
          </a:xfrm>
          <a:prstGeom prst="rect">
            <a:avLst/>
          </a:prstGeom>
          <a:noFill/>
        </p:spPr>
        <p:txBody>
          <a:bodyPr wrap="square" rtlCol="0">
            <a:spAutoFit/>
          </a:bodyPr>
          <a:lstStyle/>
          <a:p>
            <a:r>
              <a:rPr lang="en-US" sz="4000" dirty="0">
                <a:latin typeface="Bahnschrift Light Condensed" panose="020B0502040204020203" pitchFamily="34" charset="0"/>
              </a:rPr>
              <a:t>General presentation of the tools box</a:t>
            </a:r>
          </a:p>
        </p:txBody>
      </p:sp>
    </p:spTree>
    <p:extLst>
      <p:ext uri="{BB962C8B-B14F-4D97-AF65-F5344CB8AC3E}">
        <p14:creationId xmlns:p14="http://schemas.microsoft.com/office/powerpoint/2010/main" val="2631790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81809D-0B62-B5A7-B30C-3CEA0DECB56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10402" t="42309" r="3689" b="33745"/>
          <a:stretch/>
        </p:blipFill>
        <p:spPr>
          <a:xfrm>
            <a:off x="18029196" y="10413392"/>
            <a:ext cx="23442863" cy="9254841"/>
          </a:xfrm>
          <a:prstGeom prst="rect">
            <a:avLst/>
          </a:prstGeom>
          <a:ln>
            <a:solidFill>
              <a:schemeClr val="tx1"/>
            </a:solidFill>
          </a:ln>
        </p:spPr>
      </p:pic>
      <p:pic>
        <p:nvPicPr>
          <p:cNvPr id="3" name="Picture 2">
            <a:extLst>
              <a:ext uri="{FF2B5EF4-FFF2-40B4-BE49-F238E27FC236}">
                <a16:creationId xmlns:a16="http://schemas.microsoft.com/office/drawing/2014/main" id="{56FB26BF-B7D7-8078-4A72-A31F7E69939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8380" t="42014" r="4433" b="29116"/>
          <a:stretch/>
        </p:blipFill>
        <p:spPr>
          <a:xfrm>
            <a:off x="1357743" y="1302327"/>
            <a:ext cx="18371130" cy="8615922"/>
          </a:xfrm>
          <a:prstGeom prst="rect">
            <a:avLst/>
          </a:prstGeom>
          <a:ln>
            <a:solidFill>
              <a:schemeClr val="tx1"/>
            </a:solidFill>
          </a:ln>
        </p:spPr>
      </p:pic>
      <p:sp>
        <p:nvSpPr>
          <p:cNvPr id="5" name="Rectangle 4">
            <a:extLst>
              <a:ext uri="{FF2B5EF4-FFF2-40B4-BE49-F238E27FC236}">
                <a16:creationId xmlns:a16="http://schemas.microsoft.com/office/drawing/2014/main" id="{E54D30C3-F40D-7923-6F45-A10ADB9423DA}"/>
              </a:ext>
            </a:extLst>
          </p:cNvPr>
          <p:cNvSpPr/>
          <p:nvPr/>
        </p:nvSpPr>
        <p:spPr>
          <a:xfrm>
            <a:off x="1789263" y="1969541"/>
            <a:ext cx="17662519" cy="263016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1983CF-E8F2-0644-8B67-151478E43854}"/>
              </a:ext>
            </a:extLst>
          </p:cNvPr>
          <p:cNvSpPr/>
          <p:nvPr/>
        </p:nvSpPr>
        <p:spPr>
          <a:xfrm>
            <a:off x="18869892" y="11253302"/>
            <a:ext cx="22278108" cy="2850625"/>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99F096-9D5E-DD0A-4E6D-A64A75AEADF7}"/>
              </a:ext>
            </a:extLst>
          </p:cNvPr>
          <p:cNvSpPr txBox="1"/>
          <p:nvPr/>
        </p:nvSpPr>
        <p:spPr>
          <a:xfrm>
            <a:off x="1789263" y="20163377"/>
            <a:ext cx="39682796" cy="4524315"/>
          </a:xfrm>
          <a:prstGeom prst="rect">
            <a:avLst/>
          </a:prstGeom>
          <a:solidFill>
            <a:schemeClr val="bg1"/>
          </a:solidFill>
        </p:spPr>
        <p:txBody>
          <a:bodyPr wrap="square" rtlCol="0">
            <a:spAutoFit/>
          </a:bodyPr>
          <a:lstStyle/>
          <a:p>
            <a:r>
              <a:rPr lang="en-US" sz="4800" i="1" dirty="0"/>
              <a:t>The second step of export from the DB is a formatting of encoded content i.e.</a:t>
            </a:r>
          </a:p>
          <a:p>
            <a:pPr marL="685800" indent="-685800">
              <a:buFont typeface="Arial" panose="020B0604020202020204" pitchFamily="34" charset="0"/>
              <a:buChar char="•"/>
            </a:pPr>
            <a:r>
              <a:rPr lang="en-US" sz="4800" i="1" dirty="0"/>
              <a:t>The different type of style</a:t>
            </a:r>
          </a:p>
          <a:p>
            <a:pPr marL="685800" indent="-685800">
              <a:buFont typeface="Arial" panose="020B0604020202020204" pitchFamily="34" charset="0"/>
              <a:buChar char="•"/>
            </a:pPr>
            <a:r>
              <a:rPr lang="en-US" sz="4800" i="1" dirty="0"/>
              <a:t>The creation of table</a:t>
            </a:r>
          </a:p>
          <a:p>
            <a:pPr marL="685800" indent="-685800">
              <a:buFont typeface="Arial" panose="020B0604020202020204" pitchFamily="34" charset="0"/>
              <a:buChar char="•"/>
            </a:pPr>
            <a:r>
              <a:rPr lang="en-US" sz="4800" i="1" dirty="0"/>
              <a:t>The reimport of Images (which should be stored in a specific folder titled “Picture” on the same folder than the Word document </a:t>
            </a:r>
          </a:p>
          <a:p>
            <a:endParaRPr lang="en-US" sz="4800" i="1" dirty="0"/>
          </a:p>
          <a:p>
            <a:r>
              <a:rPr lang="en-US" sz="4800" i="1" dirty="0">
                <a:solidFill>
                  <a:srgbClr val="C00000"/>
                </a:solidFill>
              </a:rPr>
              <a:t>Note: </a:t>
            </a:r>
            <a:r>
              <a:rPr lang="en-US" sz="4800" i="1" dirty="0"/>
              <a:t>it is also possible to include in “Body Of Text” column content Recommendation and Corrective Action like in ARIANA Audit Report</a:t>
            </a:r>
          </a:p>
        </p:txBody>
      </p:sp>
      <p:sp>
        <p:nvSpPr>
          <p:cNvPr id="11" name="Rectangle 10">
            <a:extLst>
              <a:ext uri="{FF2B5EF4-FFF2-40B4-BE49-F238E27FC236}">
                <a16:creationId xmlns:a16="http://schemas.microsoft.com/office/drawing/2014/main" id="{2268B726-EF03-2A10-4265-880FC1526036}"/>
              </a:ext>
            </a:extLst>
          </p:cNvPr>
          <p:cNvSpPr/>
          <p:nvPr/>
        </p:nvSpPr>
        <p:spPr>
          <a:xfrm>
            <a:off x="1789264" y="4654923"/>
            <a:ext cx="2810446" cy="612000"/>
          </a:xfrm>
          <a:prstGeom prst="rect">
            <a:avLst/>
          </a:prstGeom>
          <a:noFill/>
          <a:ln w="76200">
            <a:solidFill>
              <a:srgbClr val="72FF17"/>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F17E82-F314-E2D4-5AB6-A7770CE1EAFB}"/>
              </a:ext>
            </a:extLst>
          </p:cNvPr>
          <p:cNvSpPr/>
          <p:nvPr/>
        </p:nvSpPr>
        <p:spPr>
          <a:xfrm>
            <a:off x="37094361" y="13987070"/>
            <a:ext cx="2810446" cy="612000"/>
          </a:xfrm>
          <a:prstGeom prst="rect">
            <a:avLst/>
          </a:prstGeom>
          <a:noFill/>
          <a:ln w="76200">
            <a:solidFill>
              <a:srgbClr val="72FF17"/>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DE5662-6E0C-57F6-6640-151838D9302A}"/>
              </a:ext>
            </a:extLst>
          </p:cNvPr>
          <p:cNvSpPr/>
          <p:nvPr/>
        </p:nvSpPr>
        <p:spPr>
          <a:xfrm>
            <a:off x="1789264" y="8298660"/>
            <a:ext cx="17440845" cy="1619588"/>
          </a:xfrm>
          <a:prstGeom prst="rect">
            <a:avLst/>
          </a:prstGeom>
          <a:noFill/>
          <a:ln w="76200">
            <a:solidFill>
              <a:srgbClr val="00FF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EDF79A-44EA-F346-96AE-6193FF425D9F}"/>
              </a:ext>
            </a:extLst>
          </p:cNvPr>
          <p:cNvSpPr/>
          <p:nvPr/>
        </p:nvSpPr>
        <p:spPr>
          <a:xfrm>
            <a:off x="18317736" y="17456903"/>
            <a:ext cx="22830264" cy="2211329"/>
          </a:xfrm>
          <a:prstGeom prst="rect">
            <a:avLst/>
          </a:prstGeom>
          <a:noFill/>
          <a:ln w="76200">
            <a:solidFill>
              <a:srgbClr val="00FF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7">
            <a:extLst>
              <a:ext uri="{FF2B5EF4-FFF2-40B4-BE49-F238E27FC236}">
                <a16:creationId xmlns:a16="http://schemas.microsoft.com/office/drawing/2014/main" id="{E8BD36C3-999A-04D9-EEEF-15E3ECF43DB8}"/>
              </a:ext>
            </a:extLst>
          </p:cNvPr>
          <p:cNvCxnSpPr>
            <a:cxnSpLocks/>
            <a:stCxn id="5" idx="3"/>
            <a:endCxn id="6" idx="0"/>
          </p:cNvCxnSpPr>
          <p:nvPr/>
        </p:nvCxnSpPr>
        <p:spPr>
          <a:xfrm>
            <a:off x="19451782" y="3284625"/>
            <a:ext cx="10557164" cy="7968677"/>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7">
            <a:extLst>
              <a:ext uri="{FF2B5EF4-FFF2-40B4-BE49-F238E27FC236}">
                <a16:creationId xmlns:a16="http://schemas.microsoft.com/office/drawing/2014/main" id="{00F6540E-895C-96FC-718D-CCA1D330C2D8}"/>
              </a:ext>
            </a:extLst>
          </p:cNvPr>
          <p:cNvCxnSpPr>
            <a:cxnSpLocks/>
            <a:stCxn id="11" idx="3"/>
            <a:endCxn id="12" idx="0"/>
          </p:cNvCxnSpPr>
          <p:nvPr/>
        </p:nvCxnSpPr>
        <p:spPr>
          <a:xfrm>
            <a:off x="4599710" y="4960923"/>
            <a:ext cx="33899874" cy="9026147"/>
          </a:xfrm>
          <a:prstGeom prst="bentConnector2">
            <a:avLst/>
          </a:prstGeom>
          <a:ln w="57150">
            <a:solidFill>
              <a:srgbClr val="72FF17"/>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7">
            <a:extLst>
              <a:ext uri="{FF2B5EF4-FFF2-40B4-BE49-F238E27FC236}">
                <a16:creationId xmlns:a16="http://schemas.microsoft.com/office/drawing/2014/main" id="{2589C622-FB6E-0729-12E0-43FD6E16E49E}"/>
              </a:ext>
            </a:extLst>
          </p:cNvPr>
          <p:cNvCxnSpPr>
            <a:cxnSpLocks/>
            <a:stCxn id="13" idx="2"/>
            <a:endCxn id="14" idx="1"/>
          </p:cNvCxnSpPr>
          <p:nvPr/>
        </p:nvCxnSpPr>
        <p:spPr>
          <a:xfrm rot="16200000" flipH="1">
            <a:off x="10091551" y="10336383"/>
            <a:ext cx="8644320" cy="7808049"/>
          </a:xfrm>
          <a:prstGeom prst="bentConnector2">
            <a:avLst/>
          </a:prstGeom>
          <a:ln w="57150">
            <a:solidFill>
              <a:srgbClr val="00FF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E3686C-50B8-D2F7-F58B-9DFD249AE4B8}"/>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Description of the process</a:t>
            </a:r>
          </a:p>
          <a:p>
            <a:pPr algn="ctr"/>
            <a:r>
              <a:rPr lang="en-US" sz="4000" dirty="0">
                <a:latin typeface="Bahnschrift Light Condensed" panose="020B0502040204020203" pitchFamily="34" charset="0"/>
              </a:rPr>
              <a:t>STEP 2</a:t>
            </a:r>
          </a:p>
          <a:p>
            <a:pPr algn="ctr"/>
            <a:r>
              <a:rPr lang="en-US" sz="4000" b="1" dirty="0">
                <a:latin typeface="Abadi" panose="020B0604020104020204" pitchFamily="34" charset="0"/>
              </a:rPr>
              <a:t>FORMATTING ENCODED CONTENT</a:t>
            </a:r>
          </a:p>
        </p:txBody>
      </p:sp>
      <p:sp>
        <p:nvSpPr>
          <p:cNvPr id="26" name="TextBox 25">
            <a:extLst>
              <a:ext uri="{FF2B5EF4-FFF2-40B4-BE49-F238E27FC236}">
                <a16:creationId xmlns:a16="http://schemas.microsoft.com/office/drawing/2014/main" id="{1604A9CF-4C50-C63B-F9C4-CB65FEE02086}"/>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Tree>
    <p:extLst>
      <p:ext uri="{BB962C8B-B14F-4D97-AF65-F5344CB8AC3E}">
        <p14:creationId xmlns:p14="http://schemas.microsoft.com/office/powerpoint/2010/main" val="990653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8DCF3-19A0-9EDC-EB00-0225E8D187C3}"/>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CONTENT DB</a:t>
            </a:r>
          </a:p>
          <a:p>
            <a:pPr algn="ctr"/>
            <a:r>
              <a:rPr lang="en-US" sz="4000" dirty="0">
                <a:latin typeface="Bahnschrift Light Condensed" panose="020B0502040204020203" pitchFamily="34" charset="0"/>
              </a:rPr>
              <a:t>STEP 2</a:t>
            </a:r>
          </a:p>
          <a:p>
            <a:pPr algn="ctr"/>
            <a:r>
              <a:rPr lang="en-US" sz="4000" b="1" dirty="0">
                <a:latin typeface="Abadi" panose="020B0604020104020204" pitchFamily="34" charset="0"/>
              </a:rPr>
              <a:t>HOW TO ENCODE CONTENT I</a:t>
            </a:r>
          </a:p>
        </p:txBody>
      </p:sp>
      <p:sp>
        <p:nvSpPr>
          <p:cNvPr id="3" name="TextBox 2">
            <a:extLst>
              <a:ext uri="{FF2B5EF4-FFF2-40B4-BE49-F238E27FC236}">
                <a16:creationId xmlns:a16="http://schemas.microsoft.com/office/drawing/2014/main" id="{17D1D08D-64E6-3808-44B5-9FB60B03C5DB}"/>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4" name="TextBox 3">
            <a:extLst>
              <a:ext uri="{FF2B5EF4-FFF2-40B4-BE49-F238E27FC236}">
                <a16:creationId xmlns:a16="http://schemas.microsoft.com/office/drawing/2014/main" id="{9752E285-8E29-B9C6-F2B7-B5C11AD33646}"/>
              </a:ext>
            </a:extLst>
          </p:cNvPr>
          <p:cNvSpPr txBox="1"/>
          <p:nvPr/>
        </p:nvSpPr>
        <p:spPr>
          <a:xfrm>
            <a:off x="1336100" y="1554105"/>
            <a:ext cx="40366082" cy="1569660"/>
          </a:xfrm>
          <a:prstGeom prst="rect">
            <a:avLst/>
          </a:prstGeom>
          <a:solidFill>
            <a:schemeClr val="bg1"/>
          </a:solidFill>
        </p:spPr>
        <p:txBody>
          <a:bodyPr wrap="square" rtlCol="0">
            <a:spAutoFit/>
          </a:bodyPr>
          <a:lstStyle/>
          <a:p>
            <a:r>
              <a:rPr lang="en-US" sz="4800" i="1" dirty="0"/>
              <a:t>The encoding parameters for ARIANA Policy Manager are stored in the file CNT_Q 501 included in ITR-PACKAGE/ITR_QM.</a:t>
            </a:r>
          </a:p>
          <a:p>
            <a:r>
              <a:rPr lang="en-US" sz="4800" i="1" dirty="0"/>
              <a:t>They are included in a Table in the sheet titled “</a:t>
            </a:r>
            <a:r>
              <a:rPr lang="en-US" sz="4800" i="1" dirty="0" err="1"/>
              <a:t>Edito</a:t>
            </a:r>
            <a:r>
              <a:rPr lang="en-US" sz="4800" i="1" dirty="0"/>
              <a:t>”. The structure is described above:</a:t>
            </a:r>
          </a:p>
        </p:txBody>
      </p:sp>
      <p:pic>
        <p:nvPicPr>
          <p:cNvPr id="6" name="Picture 5">
            <a:extLst>
              <a:ext uri="{FF2B5EF4-FFF2-40B4-BE49-F238E27FC236}">
                <a16:creationId xmlns:a16="http://schemas.microsoft.com/office/drawing/2014/main" id="{9DC5C41F-6D3C-8850-0EF6-57838670F0A8}"/>
              </a:ext>
            </a:extLst>
          </p:cNvPr>
          <p:cNvPicPr>
            <a:picLocks noChangeAspect="1"/>
          </p:cNvPicPr>
          <p:nvPr/>
        </p:nvPicPr>
        <p:blipFill rotWithShape="1">
          <a:blip r:embed="rId2"/>
          <a:srcRect b="21635"/>
          <a:stretch/>
        </p:blipFill>
        <p:spPr>
          <a:xfrm>
            <a:off x="1336100" y="4325288"/>
            <a:ext cx="27204264" cy="16271755"/>
          </a:xfrm>
          <a:prstGeom prst="rect">
            <a:avLst/>
          </a:prstGeom>
        </p:spPr>
      </p:pic>
      <p:sp>
        <p:nvSpPr>
          <p:cNvPr id="7" name="TextBox 6">
            <a:extLst>
              <a:ext uri="{FF2B5EF4-FFF2-40B4-BE49-F238E27FC236}">
                <a16:creationId xmlns:a16="http://schemas.microsoft.com/office/drawing/2014/main" id="{090CECF7-C08A-1245-512E-CA72B935DF28}"/>
              </a:ext>
            </a:extLst>
          </p:cNvPr>
          <p:cNvSpPr txBox="1"/>
          <p:nvPr/>
        </p:nvSpPr>
        <p:spPr>
          <a:xfrm>
            <a:off x="29168150" y="4704939"/>
            <a:ext cx="12534032" cy="3477875"/>
          </a:xfrm>
          <a:prstGeom prst="rect">
            <a:avLst/>
          </a:prstGeom>
          <a:solidFill>
            <a:schemeClr val="bg1"/>
          </a:solidFill>
        </p:spPr>
        <p:txBody>
          <a:bodyPr wrap="square" rtlCol="0">
            <a:spAutoFit/>
          </a:bodyPr>
          <a:lstStyle/>
          <a:p>
            <a:pPr algn="just"/>
            <a:r>
              <a:rPr lang="en-US" sz="4400" i="1" dirty="0">
                <a:latin typeface="Abadi Extra Light" panose="020B0204020104020204" pitchFamily="34" charset="0"/>
              </a:rPr>
              <a:t>1st part of the Table (in blue) is used to remove editorial issues provided by the Excel DB format, i.e., the lack of unbreakable space character used in French before “:” or “;”. </a:t>
            </a:r>
            <a:r>
              <a:rPr lang="en-US" sz="4400" i="1" dirty="0">
                <a:solidFill>
                  <a:srgbClr val="C00000"/>
                </a:solidFill>
                <a:latin typeface="Abadi" panose="020B0604020104020204" pitchFamily="34" charset="0"/>
              </a:rPr>
              <a:t>This part of the table (7 lines) shall be not removed)</a:t>
            </a:r>
          </a:p>
        </p:txBody>
      </p:sp>
      <p:sp>
        <p:nvSpPr>
          <p:cNvPr id="8" name="TextBox 7">
            <a:extLst>
              <a:ext uri="{FF2B5EF4-FFF2-40B4-BE49-F238E27FC236}">
                <a16:creationId xmlns:a16="http://schemas.microsoft.com/office/drawing/2014/main" id="{95235A07-6B6E-7891-01BC-A49F69158B9F}"/>
              </a:ext>
            </a:extLst>
          </p:cNvPr>
          <p:cNvSpPr txBox="1"/>
          <p:nvPr/>
        </p:nvSpPr>
        <p:spPr>
          <a:xfrm>
            <a:off x="29168150" y="8233010"/>
            <a:ext cx="12534032" cy="6863417"/>
          </a:xfrm>
          <a:prstGeom prst="rect">
            <a:avLst/>
          </a:prstGeom>
          <a:solidFill>
            <a:schemeClr val="bg1"/>
          </a:solidFill>
        </p:spPr>
        <p:txBody>
          <a:bodyPr wrap="square" rtlCol="0">
            <a:spAutoFit/>
          </a:bodyPr>
          <a:lstStyle/>
          <a:p>
            <a:pPr algn="just"/>
            <a:r>
              <a:rPr lang="en-US" sz="4400" i="1" dirty="0">
                <a:latin typeface="Abadi Extra Light" panose="020B0204020104020204" pitchFamily="34" charset="0"/>
              </a:rPr>
              <a:t>2st part of the Table (in white) is used to define the way to encode specific style and characters in a column (in particular the Body Of Text column). The table allows:</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Style of Paragraph</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Style of Character (to underline specific part of the text)</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special character as bullet for any styles included in the set of style used as Heading of Excel DB </a:t>
            </a:r>
            <a:endParaRPr lang="en-US" sz="4400" i="1" dirty="0">
              <a:solidFill>
                <a:srgbClr val="C00000"/>
              </a:solidFill>
              <a:latin typeface="Abadi" panose="020B0604020104020204" pitchFamily="34" charset="0"/>
            </a:endParaRPr>
          </a:p>
        </p:txBody>
      </p:sp>
      <p:sp>
        <p:nvSpPr>
          <p:cNvPr id="9" name="TextBox 8">
            <a:extLst>
              <a:ext uri="{FF2B5EF4-FFF2-40B4-BE49-F238E27FC236}">
                <a16:creationId xmlns:a16="http://schemas.microsoft.com/office/drawing/2014/main" id="{707FF6DF-23D9-2F6A-2C92-245BE7F2A9E4}"/>
              </a:ext>
            </a:extLst>
          </p:cNvPr>
          <p:cNvSpPr txBox="1"/>
          <p:nvPr/>
        </p:nvSpPr>
        <p:spPr>
          <a:xfrm>
            <a:off x="1336100" y="21196736"/>
            <a:ext cx="40366082" cy="3046988"/>
          </a:xfrm>
          <a:prstGeom prst="rect">
            <a:avLst/>
          </a:prstGeom>
          <a:solidFill>
            <a:schemeClr val="bg1"/>
          </a:solidFill>
          <a:ln w="57150">
            <a:solidFill>
              <a:srgbClr val="C00000"/>
            </a:solidFill>
          </a:ln>
        </p:spPr>
        <p:txBody>
          <a:bodyPr wrap="square" rtlCol="0">
            <a:spAutoFit/>
          </a:bodyPr>
          <a:lstStyle/>
          <a:p>
            <a:r>
              <a:rPr lang="en-US" sz="4800" i="1" dirty="0">
                <a:latin typeface="Abadi Extra Light" panose="020B0204020104020204" pitchFamily="34" charset="0"/>
              </a:rPr>
              <a:t>To encode recommendation and corrective action use the following encoding in the Body Of Text Column of the DB:</a:t>
            </a:r>
          </a:p>
          <a:p>
            <a:pPr marL="685800" indent="-685800">
              <a:buFont typeface="Wingdings" panose="05000000000000000000" pitchFamily="2" charset="2"/>
              <a:buChar char="§"/>
            </a:pPr>
            <a:r>
              <a:rPr lang="en-US" sz="4800" i="1" dirty="0">
                <a:latin typeface="Abadi Extra Light" panose="020B0204020104020204" pitchFamily="34" charset="0"/>
              </a:rPr>
              <a:t>For Recommendation : “</a:t>
            </a:r>
            <a:r>
              <a:rPr lang="en-US" sz="4800" b="1" i="1" dirty="0">
                <a:latin typeface="Abadi Extra Light" panose="020B0204020104020204" pitchFamily="34" charset="0"/>
              </a:rPr>
              <a:t>R*</a:t>
            </a:r>
            <a:r>
              <a:rPr lang="en-US" sz="4800" b="1" i="1" dirty="0">
                <a:solidFill>
                  <a:srgbClr val="0070C0"/>
                </a:solidFill>
                <a:latin typeface="Abadi Extra Light" panose="020B0204020104020204" pitchFamily="34" charset="0"/>
              </a:rPr>
              <a:t>x</a:t>
            </a:r>
            <a:r>
              <a:rPr lang="en-US" sz="4800" i="1" dirty="0">
                <a:latin typeface="Abadi Extra Light" panose="020B0204020104020204" pitchFamily="34" charset="0"/>
              </a:rPr>
              <a:t>” + ”</a:t>
            </a:r>
            <a:r>
              <a:rPr lang="en-US" sz="4800" b="1" i="1" dirty="0">
                <a:latin typeface="Abadi Extra Light" panose="020B0204020104020204" pitchFamily="34" charset="0"/>
              </a:rPr>
              <a:t>Text of recommendation</a:t>
            </a:r>
            <a:r>
              <a:rPr lang="en-US" sz="4800" i="1" dirty="0">
                <a:latin typeface="Abadi Extra Light" panose="020B0204020104020204" pitchFamily="34" charset="0"/>
              </a:rPr>
              <a:t>” (without space between)  where </a:t>
            </a:r>
            <a:r>
              <a:rPr lang="en-US" sz="4800" b="1" i="1" dirty="0">
                <a:solidFill>
                  <a:srgbClr val="0070C0"/>
                </a:solidFill>
                <a:latin typeface="Abadi Extra Light" panose="020B0204020104020204" pitchFamily="34" charset="0"/>
              </a:rPr>
              <a:t>x</a:t>
            </a:r>
            <a:r>
              <a:rPr lang="en-US" sz="4800" i="1" dirty="0">
                <a:latin typeface="Abadi Extra Light" panose="020B0204020104020204" pitchFamily="34" charset="0"/>
              </a:rPr>
              <a:t> is rating level of the recommendation [1-4]or “</a:t>
            </a:r>
            <a:r>
              <a:rPr lang="en-US" sz="4800" b="1" i="1" dirty="0">
                <a:solidFill>
                  <a:srgbClr val="0070C0"/>
                </a:solidFill>
                <a:latin typeface="Abadi Extra Light" panose="020B0204020104020204" pitchFamily="34" charset="0"/>
              </a:rPr>
              <a:t>o</a:t>
            </a:r>
            <a:r>
              <a:rPr lang="en-US" sz="4800" i="1" dirty="0">
                <a:latin typeface="Abadi Extra Light" panose="020B0204020104020204" pitchFamily="34" charset="0"/>
              </a:rPr>
              <a:t>” for option or “</a:t>
            </a:r>
            <a:r>
              <a:rPr lang="en-US" sz="4800" b="1" i="1" dirty="0">
                <a:solidFill>
                  <a:srgbClr val="0070C0"/>
                </a:solidFill>
                <a:latin typeface="Abadi Extra Light" panose="020B0204020104020204" pitchFamily="34" charset="0"/>
              </a:rPr>
              <a:t>c</a:t>
            </a:r>
            <a:r>
              <a:rPr lang="en-US" sz="4800" i="1" dirty="0">
                <a:latin typeface="Abadi Extra Light" panose="020B0204020104020204" pitchFamily="34" charset="0"/>
              </a:rPr>
              <a:t>” for additional control needed. </a:t>
            </a:r>
          </a:p>
          <a:p>
            <a:pPr marL="685800" indent="-685800">
              <a:buFont typeface="Wingdings" panose="05000000000000000000" pitchFamily="2" charset="2"/>
              <a:buChar char="§"/>
            </a:pPr>
            <a:r>
              <a:rPr lang="en-US" sz="4800" i="1" dirty="0">
                <a:latin typeface="Abadi Extra Light" panose="020B0204020104020204" pitchFamily="34" charset="0"/>
              </a:rPr>
              <a:t>For Corrective action: idem with “</a:t>
            </a:r>
            <a:r>
              <a:rPr lang="en-US" sz="4800" b="1" i="1" dirty="0">
                <a:latin typeface="Abadi Extra Light" panose="020B0204020104020204" pitchFamily="34" charset="0"/>
              </a:rPr>
              <a:t>A*</a:t>
            </a:r>
            <a:r>
              <a:rPr lang="en-US" sz="4800" b="1" i="1" dirty="0">
                <a:solidFill>
                  <a:srgbClr val="0070C0"/>
                </a:solidFill>
                <a:latin typeface="Abadi Extra Light" panose="020B0204020104020204" pitchFamily="34" charset="0"/>
              </a:rPr>
              <a:t>x</a:t>
            </a:r>
            <a:r>
              <a:rPr lang="en-US" sz="4800" i="1" dirty="0">
                <a:latin typeface="Abadi Extra Light" panose="020B0204020104020204" pitchFamily="34" charset="0"/>
              </a:rPr>
              <a:t>” + ”</a:t>
            </a:r>
            <a:r>
              <a:rPr lang="en-US" sz="4800" b="1" i="1" dirty="0">
                <a:latin typeface="Abadi Extra Light" panose="020B0204020104020204" pitchFamily="34" charset="0"/>
              </a:rPr>
              <a:t>Text of corrective action</a:t>
            </a:r>
            <a:r>
              <a:rPr lang="en-US" sz="4800" i="1" dirty="0">
                <a:latin typeface="Abadi Extra Light" panose="020B0204020104020204" pitchFamily="34" charset="0"/>
              </a:rPr>
              <a:t>” </a:t>
            </a:r>
          </a:p>
        </p:txBody>
      </p:sp>
      <p:sp>
        <p:nvSpPr>
          <p:cNvPr id="10" name="Rectangle 9">
            <a:extLst>
              <a:ext uri="{FF2B5EF4-FFF2-40B4-BE49-F238E27FC236}">
                <a16:creationId xmlns:a16="http://schemas.microsoft.com/office/drawing/2014/main" id="{A23C1626-1C1F-35D7-D6CC-035D7315FF7F}"/>
              </a:ext>
            </a:extLst>
          </p:cNvPr>
          <p:cNvSpPr/>
          <p:nvPr/>
        </p:nvSpPr>
        <p:spPr>
          <a:xfrm>
            <a:off x="1336100" y="8233010"/>
            <a:ext cx="3235900" cy="12364033"/>
          </a:xfrm>
          <a:prstGeom prst="rect">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3FB381-00E5-2052-6FE8-D01CB7822116}"/>
              </a:ext>
            </a:extLst>
          </p:cNvPr>
          <p:cNvSpPr txBox="1"/>
          <p:nvPr/>
        </p:nvSpPr>
        <p:spPr>
          <a:xfrm>
            <a:off x="29320550" y="8385410"/>
            <a:ext cx="12534032" cy="6863417"/>
          </a:xfrm>
          <a:prstGeom prst="rect">
            <a:avLst/>
          </a:prstGeom>
          <a:solidFill>
            <a:schemeClr val="bg1"/>
          </a:solidFill>
        </p:spPr>
        <p:txBody>
          <a:bodyPr wrap="square" rtlCol="0">
            <a:spAutoFit/>
          </a:bodyPr>
          <a:lstStyle/>
          <a:p>
            <a:pPr algn="just"/>
            <a:r>
              <a:rPr lang="en-US" sz="4400" i="1" dirty="0">
                <a:latin typeface="Abadi Extra Light" panose="020B0204020104020204" pitchFamily="34" charset="0"/>
              </a:rPr>
              <a:t>2st part of the Table (in white) is used to define the way to encode specific style and characters in a column (in particular the Body Of Text column). The table allows:</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Style of Paragraph</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Style of Character (to underline specific part of the text)</a:t>
            </a:r>
          </a:p>
          <a:p>
            <a:pPr marL="571500" indent="-571500" algn="just">
              <a:buFont typeface="Wingdings" panose="05000000000000000000" pitchFamily="2" charset="2"/>
              <a:buChar char="§"/>
            </a:pPr>
            <a:r>
              <a:rPr lang="en-US" sz="4400" i="1" dirty="0">
                <a:solidFill>
                  <a:srgbClr val="C00000"/>
                </a:solidFill>
                <a:latin typeface="Abadi Extra Light" panose="020B0204020104020204" pitchFamily="34" charset="0"/>
              </a:rPr>
              <a:t>Encoding special character as bullet for any styles included in the set of style used as Heading of Excel DB </a:t>
            </a:r>
            <a:endParaRPr lang="en-US" sz="4400" i="1" dirty="0">
              <a:solidFill>
                <a:srgbClr val="C00000"/>
              </a:solidFill>
              <a:latin typeface="Abadi" panose="020B0604020104020204" pitchFamily="34" charset="0"/>
            </a:endParaRPr>
          </a:p>
        </p:txBody>
      </p:sp>
      <p:sp>
        <p:nvSpPr>
          <p:cNvPr id="12" name="TextBox 11">
            <a:extLst>
              <a:ext uri="{FF2B5EF4-FFF2-40B4-BE49-F238E27FC236}">
                <a16:creationId xmlns:a16="http://schemas.microsoft.com/office/drawing/2014/main" id="{97630BED-3C66-8AA7-D74D-823126560332}"/>
              </a:ext>
            </a:extLst>
          </p:cNvPr>
          <p:cNvSpPr txBox="1"/>
          <p:nvPr/>
        </p:nvSpPr>
        <p:spPr>
          <a:xfrm>
            <a:off x="29168150" y="16099123"/>
            <a:ext cx="12534032" cy="2123658"/>
          </a:xfrm>
          <a:prstGeom prst="rect">
            <a:avLst/>
          </a:prstGeom>
          <a:solidFill>
            <a:schemeClr val="bg1"/>
          </a:solidFill>
          <a:ln>
            <a:solidFill>
              <a:srgbClr val="FF00FF"/>
            </a:solidFill>
          </a:ln>
        </p:spPr>
        <p:txBody>
          <a:bodyPr wrap="square" rtlCol="0">
            <a:spAutoFit/>
          </a:bodyPr>
          <a:lstStyle/>
          <a:p>
            <a:pPr algn="just"/>
            <a:r>
              <a:rPr lang="en-US" sz="4400" i="1" dirty="0">
                <a:solidFill>
                  <a:srgbClr val="FF00FF"/>
                </a:solidFill>
                <a:latin typeface="Abadi" panose="020B0604020104020204" pitchFamily="34" charset="0"/>
              </a:rPr>
              <a:t>The code should be unique otherwise only the first code (from top to end line) in the Table will be used to reencode the style in the document</a:t>
            </a:r>
          </a:p>
        </p:txBody>
      </p:sp>
      <p:cxnSp>
        <p:nvCxnSpPr>
          <p:cNvPr id="13" name="Straight Arrow Connector 7">
            <a:extLst>
              <a:ext uri="{FF2B5EF4-FFF2-40B4-BE49-F238E27FC236}">
                <a16:creationId xmlns:a16="http://schemas.microsoft.com/office/drawing/2014/main" id="{2DFD7C98-F26F-9904-E49C-063929214887}"/>
              </a:ext>
            </a:extLst>
          </p:cNvPr>
          <p:cNvCxnSpPr>
            <a:cxnSpLocks/>
            <a:stCxn id="12" idx="0"/>
            <a:endCxn id="10" idx="3"/>
          </p:cNvCxnSpPr>
          <p:nvPr/>
        </p:nvCxnSpPr>
        <p:spPr>
          <a:xfrm rot="16200000" flipV="1">
            <a:off x="19589583" y="253540"/>
            <a:ext cx="828000" cy="30863166"/>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4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8DCF3-19A0-9EDC-EB00-0225E8D187C3}"/>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CONTENT DB</a:t>
            </a:r>
          </a:p>
          <a:p>
            <a:pPr algn="ctr"/>
            <a:r>
              <a:rPr lang="en-US" sz="4000" dirty="0">
                <a:latin typeface="Bahnschrift Light Condensed" panose="020B0502040204020203" pitchFamily="34" charset="0"/>
              </a:rPr>
              <a:t>STEP 2</a:t>
            </a:r>
          </a:p>
          <a:p>
            <a:pPr algn="ctr"/>
            <a:r>
              <a:rPr lang="en-US" sz="4000" b="1" dirty="0">
                <a:latin typeface="Abadi" panose="020B0604020104020204" pitchFamily="34" charset="0"/>
              </a:rPr>
              <a:t>HOW TO ENCODE CONTENT II</a:t>
            </a:r>
          </a:p>
        </p:txBody>
      </p:sp>
      <p:sp>
        <p:nvSpPr>
          <p:cNvPr id="3" name="TextBox 2">
            <a:extLst>
              <a:ext uri="{FF2B5EF4-FFF2-40B4-BE49-F238E27FC236}">
                <a16:creationId xmlns:a16="http://schemas.microsoft.com/office/drawing/2014/main" id="{17D1D08D-64E6-3808-44B5-9FB60B03C5DB}"/>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grpSp>
        <p:nvGrpSpPr>
          <p:cNvPr id="23" name="Group 22">
            <a:extLst>
              <a:ext uri="{FF2B5EF4-FFF2-40B4-BE49-F238E27FC236}">
                <a16:creationId xmlns:a16="http://schemas.microsoft.com/office/drawing/2014/main" id="{5D35DC00-7A0C-FB11-F242-C187E398281C}"/>
              </a:ext>
            </a:extLst>
          </p:cNvPr>
          <p:cNvGrpSpPr/>
          <p:nvPr/>
        </p:nvGrpSpPr>
        <p:grpSpPr>
          <a:xfrm>
            <a:off x="1155321" y="10859792"/>
            <a:ext cx="15437583" cy="2646878"/>
            <a:chOff x="1972986" y="10482868"/>
            <a:chExt cx="15437583" cy="2646878"/>
          </a:xfrm>
        </p:grpSpPr>
        <p:sp>
          <p:nvSpPr>
            <p:cNvPr id="21" name="TextBox 20">
              <a:extLst>
                <a:ext uri="{FF2B5EF4-FFF2-40B4-BE49-F238E27FC236}">
                  <a16:creationId xmlns:a16="http://schemas.microsoft.com/office/drawing/2014/main" id="{16186091-5DA8-4B0E-FE97-8692F3767123}"/>
                </a:ext>
              </a:extLst>
            </p:cNvPr>
            <p:cNvSpPr txBox="1"/>
            <p:nvPr/>
          </p:nvSpPr>
          <p:spPr>
            <a:xfrm>
              <a:off x="1972986" y="11190754"/>
              <a:ext cx="15437583" cy="1938992"/>
            </a:xfrm>
            <a:prstGeom prst="rect">
              <a:avLst/>
            </a:prstGeom>
            <a:noFill/>
            <a:ln w="57150">
              <a:solidFill>
                <a:srgbClr val="FF00FF"/>
              </a:solidFill>
            </a:ln>
          </p:spPr>
          <p:txBody>
            <a:bodyPr wrap="square">
              <a:spAutoFit/>
            </a:bodyPr>
            <a:lstStyle/>
            <a:p>
              <a:r>
                <a:rPr lang="en-GB" sz="4000" dirty="0">
                  <a:latin typeface="Abadi" panose="020B0604020104020204" pitchFamily="34" charset="0"/>
                </a:rPr>
                <a:t>Example of objective with several topic</a:t>
              </a:r>
            </a:p>
            <a:p>
              <a:r>
                <a:rPr lang="en-GB" sz="4000" dirty="0">
                  <a:highlight>
                    <a:srgbClr val="FFFF00"/>
                  </a:highlight>
                  <a:latin typeface="Abadi" panose="020B0604020104020204" pitchFamily="34" charset="0"/>
                </a:rPr>
                <a:t>*§§</a:t>
              </a:r>
              <a:r>
                <a:rPr lang="en-GB" sz="4000" dirty="0">
                  <a:latin typeface="Abadi" panose="020B0604020104020204" pitchFamily="34" charset="0"/>
                </a:rPr>
                <a:t> Topic 1</a:t>
              </a:r>
            </a:p>
            <a:p>
              <a:r>
                <a:rPr lang="en-GB" sz="4000" dirty="0">
                  <a:highlight>
                    <a:srgbClr val="FFFF00"/>
                  </a:highlight>
                  <a:latin typeface="Abadi" panose="020B0604020104020204" pitchFamily="34" charset="0"/>
                </a:rPr>
                <a:t>*§§</a:t>
              </a:r>
              <a:r>
                <a:rPr lang="en-GB" sz="4000" dirty="0">
                  <a:latin typeface="Abadi" panose="020B0604020104020204" pitchFamily="34" charset="0"/>
                </a:rPr>
                <a:t> Topic 2</a:t>
              </a:r>
              <a:endParaRPr lang="en-US" sz="4000" dirty="0">
                <a:latin typeface="Abadi" panose="020B0604020104020204" pitchFamily="34" charset="0"/>
              </a:endParaRPr>
            </a:p>
          </p:txBody>
        </p:sp>
        <p:sp>
          <p:nvSpPr>
            <p:cNvPr id="22" name="TextBox 21">
              <a:extLst>
                <a:ext uri="{FF2B5EF4-FFF2-40B4-BE49-F238E27FC236}">
                  <a16:creationId xmlns:a16="http://schemas.microsoft.com/office/drawing/2014/main" id="{EB61737D-F059-A81A-878A-5384C2E4A03A}"/>
                </a:ext>
              </a:extLst>
            </p:cNvPr>
            <p:cNvSpPr txBox="1"/>
            <p:nvPr/>
          </p:nvSpPr>
          <p:spPr>
            <a:xfrm>
              <a:off x="1972986" y="10482868"/>
              <a:ext cx="15437583"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character in SP_OBJECTIVE Column by adding the *§§</a:t>
              </a:r>
              <a:endParaRPr lang="en-US" sz="4000" b="1" dirty="0">
                <a:latin typeface="Abadi" panose="020B0604020104020204" pitchFamily="34" charset="0"/>
              </a:endParaRPr>
            </a:p>
          </p:txBody>
        </p:sp>
      </p:grpSp>
      <p:sp>
        <p:nvSpPr>
          <p:cNvPr id="26" name="TextBox 25">
            <a:extLst>
              <a:ext uri="{FF2B5EF4-FFF2-40B4-BE49-F238E27FC236}">
                <a16:creationId xmlns:a16="http://schemas.microsoft.com/office/drawing/2014/main" id="{C39AEDCE-BA75-9F22-FD32-23133024A261}"/>
              </a:ext>
            </a:extLst>
          </p:cNvPr>
          <p:cNvSpPr txBox="1"/>
          <p:nvPr/>
        </p:nvSpPr>
        <p:spPr>
          <a:xfrm>
            <a:off x="2068660" y="976465"/>
            <a:ext cx="4470685" cy="2404586"/>
          </a:xfrm>
          <a:prstGeom prst="downArrowCallout">
            <a:avLst/>
          </a:prstGeom>
          <a:solidFill>
            <a:schemeClr val="bg1"/>
          </a:solidFill>
          <a:ln>
            <a:solidFill>
              <a:srgbClr val="0070C0"/>
            </a:solidFill>
          </a:ln>
        </p:spPr>
        <p:txBody>
          <a:bodyPr wrap="square" rtlCol="0">
            <a:spAutoFit/>
          </a:bodyPr>
          <a:lstStyle/>
          <a:p>
            <a:pPr algn="ctr"/>
            <a:r>
              <a:rPr lang="en-US" sz="4800" i="1" dirty="0">
                <a:solidFill>
                  <a:srgbClr val="0070C0"/>
                </a:solidFill>
                <a:latin typeface="Abadi" panose="020B0604020104020204" pitchFamily="34" charset="0"/>
              </a:rPr>
              <a:t>Code used in Excel DB</a:t>
            </a:r>
          </a:p>
        </p:txBody>
      </p:sp>
      <p:sp>
        <p:nvSpPr>
          <p:cNvPr id="27" name="TextBox 26">
            <a:extLst>
              <a:ext uri="{FF2B5EF4-FFF2-40B4-BE49-F238E27FC236}">
                <a16:creationId xmlns:a16="http://schemas.microsoft.com/office/drawing/2014/main" id="{A0C785BB-0BD5-8045-D83D-6A3060903DE8}"/>
              </a:ext>
            </a:extLst>
          </p:cNvPr>
          <p:cNvSpPr txBox="1"/>
          <p:nvPr/>
        </p:nvSpPr>
        <p:spPr>
          <a:xfrm>
            <a:off x="6733309" y="972947"/>
            <a:ext cx="14935200" cy="2404586"/>
          </a:xfrm>
          <a:prstGeom prst="downArrowCallout">
            <a:avLst/>
          </a:prstGeom>
          <a:solidFill>
            <a:schemeClr val="bg1">
              <a:lumMod val="85000"/>
            </a:schemeClr>
          </a:solidFill>
          <a:ln>
            <a:solidFill>
              <a:srgbClr val="FF00FF"/>
            </a:solidFill>
          </a:ln>
        </p:spPr>
        <p:txBody>
          <a:bodyPr wrap="square" rtlCol="0">
            <a:spAutoFit/>
          </a:bodyPr>
          <a:lstStyle/>
          <a:p>
            <a:pPr algn="ctr"/>
            <a:r>
              <a:rPr lang="en-US" sz="4800" i="1" dirty="0">
                <a:solidFill>
                  <a:srgbClr val="0070C0"/>
                </a:solidFill>
                <a:latin typeface="Abadi" panose="020B0604020104020204" pitchFamily="34" charset="0"/>
              </a:rPr>
              <a:t>Specific Character to replace the code with the dedicated Font </a:t>
            </a:r>
          </a:p>
        </p:txBody>
      </p:sp>
      <p:sp>
        <p:nvSpPr>
          <p:cNvPr id="28" name="TextBox 27">
            <a:extLst>
              <a:ext uri="{FF2B5EF4-FFF2-40B4-BE49-F238E27FC236}">
                <a16:creationId xmlns:a16="http://schemas.microsoft.com/office/drawing/2014/main" id="{3B9AFA46-D6CE-69B9-9915-117F0B0CA957}"/>
              </a:ext>
            </a:extLst>
          </p:cNvPr>
          <p:cNvSpPr txBox="1"/>
          <p:nvPr/>
        </p:nvSpPr>
        <p:spPr>
          <a:xfrm>
            <a:off x="21764182" y="976465"/>
            <a:ext cx="5446146" cy="2404586"/>
          </a:xfrm>
          <a:prstGeom prst="downArrowCallout">
            <a:avLst/>
          </a:prstGeom>
          <a:solidFill>
            <a:schemeClr val="accent4">
              <a:lumMod val="20000"/>
              <a:lumOff val="80000"/>
            </a:schemeClr>
          </a:solidFill>
          <a:ln>
            <a:solidFill>
              <a:srgbClr val="0070C0"/>
            </a:solidFill>
          </a:ln>
        </p:spPr>
        <p:txBody>
          <a:bodyPr wrap="square" rtlCol="0">
            <a:spAutoFit/>
          </a:bodyPr>
          <a:lstStyle/>
          <a:p>
            <a:pPr algn="ctr"/>
            <a:r>
              <a:rPr lang="en-US" sz="4800" i="1">
                <a:solidFill>
                  <a:srgbClr val="0070C0"/>
                </a:solidFill>
                <a:latin typeface="Abadi" panose="020B0604020104020204" pitchFamily="34" charset="0"/>
              </a:rPr>
              <a:t>Word Style Encoded in Excel DB</a:t>
            </a:r>
          </a:p>
        </p:txBody>
      </p:sp>
      <p:grpSp>
        <p:nvGrpSpPr>
          <p:cNvPr id="30" name="Group 29">
            <a:extLst>
              <a:ext uri="{FF2B5EF4-FFF2-40B4-BE49-F238E27FC236}">
                <a16:creationId xmlns:a16="http://schemas.microsoft.com/office/drawing/2014/main" id="{596C44B9-6422-E70D-D9CD-8897EE8B52DF}"/>
              </a:ext>
            </a:extLst>
          </p:cNvPr>
          <p:cNvGrpSpPr/>
          <p:nvPr/>
        </p:nvGrpSpPr>
        <p:grpSpPr>
          <a:xfrm>
            <a:off x="26104766" y="10805427"/>
            <a:ext cx="9709414" cy="2154380"/>
            <a:chOff x="27522921" y="10491211"/>
            <a:chExt cx="11380643" cy="2916778"/>
          </a:xfrm>
        </p:grpSpPr>
        <p:pic>
          <p:nvPicPr>
            <p:cNvPr id="25" name="Picture 24">
              <a:extLst>
                <a:ext uri="{FF2B5EF4-FFF2-40B4-BE49-F238E27FC236}">
                  <a16:creationId xmlns:a16="http://schemas.microsoft.com/office/drawing/2014/main" id="{1A71E8F9-8F99-2AFD-2020-43DE5ED3A37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27522921" y="10491211"/>
              <a:ext cx="11380643" cy="2916778"/>
            </a:xfrm>
            <a:prstGeom prst="rect">
              <a:avLst/>
            </a:prstGeom>
          </p:spPr>
        </p:pic>
        <p:sp>
          <p:nvSpPr>
            <p:cNvPr id="29" name="Freeform: Shape 28">
              <a:extLst>
                <a:ext uri="{FF2B5EF4-FFF2-40B4-BE49-F238E27FC236}">
                  <a16:creationId xmlns:a16="http://schemas.microsoft.com/office/drawing/2014/main" id="{2A5310B7-1845-6EB3-DA31-9A73A85C16B4}"/>
                </a:ext>
              </a:extLst>
            </p:cNvPr>
            <p:cNvSpPr/>
            <p:nvPr/>
          </p:nvSpPr>
          <p:spPr>
            <a:xfrm>
              <a:off x="38127688" y="10668001"/>
              <a:ext cx="775876" cy="2685972"/>
            </a:xfrm>
            <a:custGeom>
              <a:avLst/>
              <a:gdLst>
                <a:gd name="connsiteX0" fmla="*/ 748167 w 775876"/>
                <a:gd name="connsiteY0" fmla="*/ 0 h 2715491"/>
                <a:gd name="connsiteX1" fmla="*/ 21 w 775876"/>
                <a:gd name="connsiteY1" fmla="*/ 1080655 h 2715491"/>
                <a:gd name="connsiteX2" fmla="*/ 748167 w 775876"/>
                <a:gd name="connsiteY2" fmla="*/ 1524000 h 2715491"/>
                <a:gd name="connsiteX3" fmla="*/ 21 w 775876"/>
                <a:gd name="connsiteY3" fmla="*/ 1995055 h 2715491"/>
                <a:gd name="connsiteX4" fmla="*/ 775876 w 775876"/>
                <a:gd name="connsiteY4" fmla="*/ 2715491 h 2715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76" h="2715491">
                  <a:moveTo>
                    <a:pt x="748167" y="0"/>
                  </a:moveTo>
                  <a:cubicBezTo>
                    <a:pt x="374094" y="413327"/>
                    <a:pt x="21" y="826655"/>
                    <a:pt x="21" y="1080655"/>
                  </a:cubicBezTo>
                  <a:cubicBezTo>
                    <a:pt x="21" y="1334655"/>
                    <a:pt x="748167" y="1371600"/>
                    <a:pt x="748167" y="1524000"/>
                  </a:cubicBezTo>
                  <a:cubicBezTo>
                    <a:pt x="748167" y="1676400"/>
                    <a:pt x="-4597" y="1796473"/>
                    <a:pt x="21" y="1995055"/>
                  </a:cubicBezTo>
                  <a:cubicBezTo>
                    <a:pt x="4639" y="2193637"/>
                    <a:pt x="390257" y="2454564"/>
                    <a:pt x="775876" y="2715491"/>
                  </a:cubicBezTo>
                </a:path>
              </a:pathLst>
            </a:custGeom>
            <a:noFill/>
            <a:ln w="19050">
              <a:solidFill>
                <a:srgbClr val="73A2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1D06E04A-83C7-3E3C-4C01-E84131BE4224}"/>
              </a:ext>
            </a:extLst>
          </p:cNvPr>
          <p:cNvSpPr txBox="1"/>
          <p:nvPr/>
        </p:nvSpPr>
        <p:spPr>
          <a:xfrm>
            <a:off x="27306001" y="926742"/>
            <a:ext cx="4753417" cy="2215991"/>
          </a:xfrm>
          <a:prstGeom prst="downArrowCallout">
            <a:avLst/>
          </a:prstGeom>
          <a:solidFill>
            <a:schemeClr val="bg1">
              <a:lumMod val="85000"/>
            </a:schemeClr>
          </a:solidFill>
          <a:ln>
            <a:solidFill>
              <a:srgbClr val="FF00FF"/>
            </a:solidFill>
          </a:ln>
        </p:spPr>
        <p:txBody>
          <a:bodyPr wrap="square" rtlCol="0">
            <a:spAutoFit/>
          </a:bodyPr>
          <a:lstStyle/>
          <a:p>
            <a:pPr algn="ctr"/>
            <a:r>
              <a:rPr lang="en-US" sz="4400" i="1" dirty="0">
                <a:solidFill>
                  <a:srgbClr val="0070C0"/>
                </a:solidFill>
                <a:latin typeface="Abadi" panose="020B0604020104020204" pitchFamily="34" charset="0"/>
              </a:rPr>
              <a:t>Hanging and 1</a:t>
            </a:r>
            <a:r>
              <a:rPr lang="en-US" sz="4400" i="1" baseline="30000" dirty="0">
                <a:solidFill>
                  <a:srgbClr val="0070C0"/>
                </a:solidFill>
                <a:latin typeface="Abadi" panose="020B0604020104020204" pitchFamily="34" charset="0"/>
              </a:rPr>
              <a:t>st</a:t>
            </a:r>
            <a:r>
              <a:rPr lang="en-US" sz="4400" i="1" dirty="0">
                <a:solidFill>
                  <a:srgbClr val="0070C0"/>
                </a:solidFill>
                <a:latin typeface="Abadi" panose="020B0604020104020204" pitchFamily="34" charset="0"/>
              </a:rPr>
              <a:t> Line for the topic §</a:t>
            </a:r>
          </a:p>
        </p:txBody>
      </p:sp>
      <p:sp>
        <p:nvSpPr>
          <p:cNvPr id="32" name="TextBox 31">
            <a:extLst>
              <a:ext uri="{FF2B5EF4-FFF2-40B4-BE49-F238E27FC236}">
                <a16:creationId xmlns:a16="http://schemas.microsoft.com/office/drawing/2014/main" id="{17B34989-69B8-6C83-10AA-1C3A54207C52}"/>
              </a:ext>
            </a:extLst>
          </p:cNvPr>
          <p:cNvSpPr txBox="1"/>
          <p:nvPr/>
        </p:nvSpPr>
        <p:spPr>
          <a:xfrm>
            <a:off x="32288158" y="883858"/>
            <a:ext cx="7335842" cy="2404586"/>
          </a:xfrm>
          <a:prstGeom prst="downArrowCallout">
            <a:avLst>
              <a:gd name="adj1" fmla="val 25000"/>
              <a:gd name="adj2" fmla="val 25000"/>
              <a:gd name="adj3" fmla="val 25000"/>
              <a:gd name="adj4" fmla="val 64977"/>
            </a:avLst>
          </a:prstGeom>
          <a:solidFill>
            <a:schemeClr val="accent4">
              <a:lumMod val="20000"/>
              <a:lumOff val="80000"/>
            </a:schemeClr>
          </a:solidFill>
          <a:ln>
            <a:solidFill>
              <a:srgbClr val="0070C0"/>
            </a:solidFill>
          </a:ln>
        </p:spPr>
        <p:txBody>
          <a:bodyPr wrap="square" rtlCol="0">
            <a:spAutoFit/>
          </a:bodyPr>
          <a:lstStyle/>
          <a:p>
            <a:pPr algn="ctr"/>
            <a:r>
              <a:rPr lang="en-US" sz="4800" i="1">
                <a:solidFill>
                  <a:srgbClr val="0070C0"/>
                </a:solidFill>
                <a:latin typeface="Abadi" panose="020B0604020104020204" pitchFamily="34" charset="0"/>
              </a:rPr>
              <a:t>Excel DB Column used to encode the Word Style</a:t>
            </a:r>
          </a:p>
        </p:txBody>
      </p:sp>
      <p:pic>
        <p:nvPicPr>
          <p:cNvPr id="39" name="Picture 38">
            <a:extLst>
              <a:ext uri="{FF2B5EF4-FFF2-40B4-BE49-F238E27FC236}">
                <a16:creationId xmlns:a16="http://schemas.microsoft.com/office/drawing/2014/main" id="{1FB47CA8-51C8-0F34-E346-F17FE544743F}"/>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Lst>
          </a:blip>
          <a:srcRect t="43456"/>
          <a:stretch/>
        </p:blipFill>
        <p:spPr>
          <a:xfrm>
            <a:off x="24253116" y="17401152"/>
            <a:ext cx="17552777" cy="3641692"/>
          </a:xfrm>
          <a:prstGeom prst="rect">
            <a:avLst/>
          </a:prstGeom>
          <a:ln>
            <a:solidFill>
              <a:schemeClr val="tx1"/>
            </a:solidFill>
          </a:ln>
        </p:spPr>
      </p:pic>
      <p:grpSp>
        <p:nvGrpSpPr>
          <p:cNvPr id="42" name="Group 41">
            <a:extLst>
              <a:ext uri="{FF2B5EF4-FFF2-40B4-BE49-F238E27FC236}">
                <a16:creationId xmlns:a16="http://schemas.microsoft.com/office/drawing/2014/main" id="{90B40074-2A7F-9B75-868F-0B4E760677B5}"/>
              </a:ext>
            </a:extLst>
          </p:cNvPr>
          <p:cNvGrpSpPr/>
          <p:nvPr/>
        </p:nvGrpSpPr>
        <p:grpSpPr>
          <a:xfrm>
            <a:off x="1880599" y="3465234"/>
            <a:ext cx="37107709" cy="7351367"/>
            <a:chOff x="1880599" y="3659197"/>
            <a:chExt cx="37107709" cy="7351367"/>
          </a:xfrm>
        </p:grpSpPr>
        <p:grpSp>
          <p:nvGrpSpPr>
            <p:cNvPr id="18" name="Group 17">
              <a:extLst>
                <a:ext uri="{FF2B5EF4-FFF2-40B4-BE49-F238E27FC236}">
                  <a16:creationId xmlns:a16="http://schemas.microsoft.com/office/drawing/2014/main" id="{C7A62902-8041-ED95-632E-CC7F8639273A}"/>
                </a:ext>
              </a:extLst>
            </p:cNvPr>
            <p:cNvGrpSpPr/>
            <p:nvPr/>
          </p:nvGrpSpPr>
          <p:grpSpPr>
            <a:xfrm>
              <a:off x="1880599" y="3659197"/>
              <a:ext cx="37080000" cy="4405664"/>
              <a:chOff x="1409545" y="3321803"/>
              <a:chExt cx="37107760" cy="4405664"/>
            </a:xfrm>
          </p:grpSpPr>
          <p:pic>
            <p:nvPicPr>
              <p:cNvPr id="6" name="Picture 5">
                <a:extLst>
                  <a:ext uri="{FF2B5EF4-FFF2-40B4-BE49-F238E27FC236}">
                    <a16:creationId xmlns:a16="http://schemas.microsoft.com/office/drawing/2014/main" id="{9DC5C41F-6D3C-8850-0EF6-57838670F0A8}"/>
                  </a:ext>
                </a:extLst>
              </p:cNvPr>
              <p:cNvPicPr>
                <a:picLocks noChangeAspect="1"/>
              </p:cNvPicPr>
              <p:nvPr/>
            </p:nvPicPr>
            <p:blipFill rotWithShape="1">
              <a:blip r:embed="rId6"/>
              <a:srcRect t="18762" r="8149" b="69188"/>
              <a:stretch/>
            </p:blipFill>
            <p:spPr>
              <a:xfrm>
                <a:off x="1409545" y="4011779"/>
                <a:ext cx="37107760" cy="3715688"/>
              </a:xfrm>
              <a:prstGeom prst="rect">
                <a:avLst/>
              </a:prstGeom>
            </p:spPr>
          </p:pic>
          <p:pic>
            <p:nvPicPr>
              <p:cNvPr id="17" name="Picture 16">
                <a:extLst>
                  <a:ext uri="{FF2B5EF4-FFF2-40B4-BE49-F238E27FC236}">
                    <a16:creationId xmlns:a16="http://schemas.microsoft.com/office/drawing/2014/main" id="{439F82FE-313D-371D-BCEA-2E91A227B101}"/>
                  </a:ext>
                </a:extLst>
              </p:cNvPr>
              <p:cNvPicPr>
                <a:picLocks noChangeAspect="1"/>
              </p:cNvPicPr>
              <p:nvPr/>
            </p:nvPicPr>
            <p:blipFill rotWithShape="1">
              <a:blip r:embed="rId6"/>
              <a:srcRect t="-1" r="8149" b="97400"/>
              <a:stretch/>
            </p:blipFill>
            <p:spPr>
              <a:xfrm>
                <a:off x="1409545" y="3321803"/>
                <a:ext cx="37107760" cy="802188"/>
              </a:xfrm>
              <a:prstGeom prst="rect">
                <a:avLst/>
              </a:prstGeom>
            </p:spPr>
          </p:pic>
        </p:grpSp>
        <p:pic>
          <p:nvPicPr>
            <p:cNvPr id="40" name="Picture 39">
              <a:extLst>
                <a:ext uri="{FF2B5EF4-FFF2-40B4-BE49-F238E27FC236}">
                  <a16:creationId xmlns:a16="http://schemas.microsoft.com/office/drawing/2014/main" id="{5278F97D-3C3B-AF4C-0ED4-463BA13D324D}"/>
                </a:ext>
              </a:extLst>
            </p:cNvPr>
            <p:cNvPicPr>
              <a:picLocks noChangeAspect="1"/>
            </p:cNvPicPr>
            <p:nvPr/>
          </p:nvPicPr>
          <p:blipFill rotWithShape="1">
            <a:blip r:embed="rId6"/>
            <a:srcRect t="92689" r="7824" b="-773"/>
            <a:stretch/>
          </p:blipFill>
          <p:spPr>
            <a:xfrm>
              <a:off x="1908308" y="8528522"/>
              <a:ext cx="37080000" cy="2482042"/>
            </a:xfrm>
            <a:prstGeom prst="rect">
              <a:avLst/>
            </a:prstGeom>
          </p:spPr>
        </p:pic>
        <p:sp>
          <p:nvSpPr>
            <p:cNvPr id="41" name="Rectangle 40">
              <a:extLst>
                <a:ext uri="{FF2B5EF4-FFF2-40B4-BE49-F238E27FC236}">
                  <a16:creationId xmlns:a16="http://schemas.microsoft.com/office/drawing/2014/main" id="{2BEF00F5-5888-5A1C-C342-1E77137D944E}"/>
                </a:ext>
              </a:extLst>
            </p:cNvPr>
            <p:cNvSpPr/>
            <p:nvPr/>
          </p:nvSpPr>
          <p:spPr>
            <a:xfrm>
              <a:off x="1880599" y="8064861"/>
              <a:ext cx="37080000" cy="463661"/>
            </a:xfrm>
            <a:prstGeom prst="rect">
              <a:avLst/>
            </a:prstGeom>
            <a:pattFill prst="ltUpDiag">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43">
            <a:extLst>
              <a:ext uri="{FF2B5EF4-FFF2-40B4-BE49-F238E27FC236}">
                <a16:creationId xmlns:a16="http://schemas.microsoft.com/office/drawing/2014/main" id="{95867F52-7EFF-8EEC-6D4E-3437C66DF953}"/>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Lst>
          </a:blip>
          <a:srcRect b="56672"/>
          <a:stretch/>
        </p:blipFill>
        <p:spPr>
          <a:xfrm>
            <a:off x="24253115" y="14042506"/>
            <a:ext cx="17552777" cy="2790480"/>
          </a:xfrm>
          <a:prstGeom prst="rect">
            <a:avLst/>
          </a:prstGeom>
          <a:ln>
            <a:solidFill>
              <a:schemeClr val="tx1"/>
            </a:solidFill>
          </a:ln>
        </p:spPr>
      </p:pic>
      <p:grpSp>
        <p:nvGrpSpPr>
          <p:cNvPr id="48" name="Group 47">
            <a:extLst>
              <a:ext uri="{FF2B5EF4-FFF2-40B4-BE49-F238E27FC236}">
                <a16:creationId xmlns:a16="http://schemas.microsoft.com/office/drawing/2014/main" id="{DB0452A7-42BE-B0E1-CE81-1026B1719521}"/>
              </a:ext>
            </a:extLst>
          </p:cNvPr>
          <p:cNvGrpSpPr/>
          <p:nvPr/>
        </p:nvGrpSpPr>
        <p:grpSpPr>
          <a:xfrm>
            <a:off x="1155320" y="14219802"/>
            <a:ext cx="15437585" cy="2153677"/>
            <a:chOff x="1155320" y="14469183"/>
            <a:chExt cx="15437585" cy="2153677"/>
          </a:xfrm>
        </p:grpSpPr>
        <p:sp>
          <p:nvSpPr>
            <p:cNvPr id="43" name="TextBox 42">
              <a:extLst>
                <a:ext uri="{FF2B5EF4-FFF2-40B4-BE49-F238E27FC236}">
                  <a16:creationId xmlns:a16="http://schemas.microsoft.com/office/drawing/2014/main" id="{6412A4B4-3CE2-8816-DD0D-DC09E5EFF969}"/>
                </a:ext>
              </a:extLst>
            </p:cNvPr>
            <p:cNvSpPr txBox="1"/>
            <p:nvPr/>
          </p:nvSpPr>
          <p:spPr>
            <a:xfrm>
              <a:off x="1155320" y="15176310"/>
              <a:ext cx="15437583" cy="1446550"/>
            </a:xfrm>
            <a:prstGeom prst="rect">
              <a:avLst/>
            </a:prstGeom>
            <a:solidFill>
              <a:schemeClr val="bg1"/>
            </a:solid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US" sz="4400" dirty="0">
                  <a:highlight>
                    <a:srgbClr val="FFFF00"/>
                  </a:highlight>
                </a:rPr>
                <a:t>*§MA </a:t>
              </a:r>
              <a:r>
                <a:rPr lang="en-US" sz="4400" dirty="0"/>
                <a:t>Mandatory Text: Nam </a:t>
              </a:r>
              <a:r>
                <a:rPr lang="en-US" sz="4400" dirty="0" err="1"/>
                <a:t>facilisis</a:t>
              </a:r>
              <a:r>
                <a:rPr lang="en-US" sz="4400" dirty="0"/>
                <a:t> </a:t>
              </a:r>
              <a:r>
                <a:rPr lang="en-US" sz="4400" dirty="0" err="1"/>
                <a:t>leo</a:t>
              </a:r>
              <a:r>
                <a:rPr lang="en-US" sz="4400" dirty="0"/>
                <a:t> </a:t>
              </a:r>
              <a:r>
                <a:rPr lang="en-US" sz="4400" dirty="0" err="1"/>
                <a:t>quis</a:t>
              </a:r>
              <a:r>
                <a:rPr lang="en-US" sz="4400" dirty="0"/>
                <a:t> </a:t>
              </a:r>
              <a:r>
                <a:rPr lang="en-US" sz="4400" dirty="0" err="1"/>
                <a:t>erat</a:t>
              </a:r>
              <a:r>
                <a:rPr lang="en-US" sz="4400" dirty="0"/>
                <a:t> </a:t>
              </a:r>
              <a:r>
                <a:rPr lang="en-US" sz="4400" dirty="0" err="1"/>
                <a:t>malesuada</a:t>
              </a:r>
              <a:r>
                <a:rPr lang="en-US" sz="4400" dirty="0"/>
                <a:t>, </a:t>
              </a:r>
            </a:p>
            <a:p>
              <a:r>
                <a:rPr lang="en-US" sz="4400" dirty="0">
                  <a:highlight>
                    <a:srgbClr val="FFFF00"/>
                  </a:highlight>
                </a:rPr>
                <a:t>*§HI </a:t>
              </a:r>
              <a:r>
                <a:rPr lang="en-US" sz="4400" dirty="0"/>
                <a:t>Hidden Text: </a:t>
              </a:r>
              <a:r>
                <a:rPr lang="en-US" sz="4400" dirty="0" err="1"/>
                <a:t>Vivamus</a:t>
              </a:r>
              <a:r>
                <a:rPr lang="en-US" sz="4400" dirty="0"/>
                <a:t> </a:t>
              </a:r>
              <a:r>
                <a:rPr lang="en-US" sz="4400" dirty="0" err="1"/>
                <a:t>rhoncus</a:t>
              </a:r>
              <a:r>
                <a:rPr lang="en-US" sz="4400" dirty="0"/>
                <a:t> </a:t>
              </a:r>
              <a:r>
                <a:rPr lang="en-US" sz="4400" dirty="0" err="1"/>
                <a:t>placerat</a:t>
              </a:r>
              <a:r>
                <a:rPr lang="en-US" sz="4400" dirty="0"/>
                <a:t> </a:t>
              </a:r>
              <a:r>
                <a:rPr lang="en-US" sz="4400" dirty="0" err="1"/>
                <a:t>mauris</a:t>
              </a:r>
              <a:r>
                <a:rPr lang="en-US" sz="4400" dirty="0"/>
                <a:t> vitae </a:t>
              </a:r>
              <a:r>
                <a:rPr lang="en-US" sz="4400" dirty="0" err="1"/>
                <a:t>facilisi</a:t>
              </a:r>
              <a:r>
                <a:rPr lang="en-US" sz="4400" dirty="0">
                  <a:highlight>
                    <a:srgbClr val="FFFF00"/>
                  </a:highlight>
                </a:rPr>
                <a:t> </a:t>
              </a:r>
            </a:p>
          </p:txBody>
        </p:sp>
        <p:sp>
          <p:nvSpPr>
            <p:cNvPr id="45" name="TextBox 44">
              <a:extLst>
                <a:ext uri="{FF2B5EF4-FFF2-40B4-BE49-F238E27FC236}">
                  <a16:creationId xmlns:a16="http://schemas.microsoft.com/office/drawing/2014/main" id="{072C6E41-A091-0C76-EBF1-743D85339A2A}"/>
                </a:ext>
              </a:extLst>
            </p:cNvPr>
            <p:cNvSpPr txBox="1"/>
            <p:nvPr/>
          </p:nvSpPr>
          <p:spPr>
            <a:xfrm>
              <a:off x="1155322" y="14469183"/>
              <a:ext cx="15437583"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Paragraph Style in Body Of Text Column by adding the code</a:t>
              </a:r>
              <a:endParaRPr lang="en-US" sz="4000" b="1" dirty="0">
                <a:latin typeface="Abadi" panose="020B0604020104020204" pitchFamily="34" charset="0"/>
              </a:endParaRPr>
            </a:p>
          </p:txBody>
        </p:sp>
      </p:grpSp>
      <p:grpSp>
        <p:nvGrpSpPr>
          <p:cNvPr id="47" name="Group 46">
            <a:extLst>
              <a:ext uri="{FF2B5EF4-FFF2-40B4-BE49-F238E27FC236}">
                <a16:creationId xmlns:a16="http://schemas.microsoft.com/office/drawing/2014/main" id="{82EAB930-35E1-27DC-A6E3-EA92B5ECA722}"/>
              </a:ext>
            </a:extLst>
          </p:cNvPr>
          <p:cNvGrpSpPr/>
          <p:nvPr/>
        </p:nvGrpSpPr>
        <p:grpSpPr>
          <a:xfrm>
            <a:off x="1155320" y="17475371"/>
            <a:ext cx="21377564" cy="6822769"/>
            <a:chOff x="1155320" y="17724752"/>
            <a:chExt cx="21377564" cy="6822769"/>
          </a:xfrm>
        </p:grpSpPr>
        <p:sp>
          <p:nvSpPr>
            <p:cNvPr id="35" name="TextBox 34">
              <a:extLst>
                <a:ext uri="{FF2B5EF4-FFF2-40B4-BE49-F238E27FC236}">
                  <a16:creationId xmlns:a16="http://schemas.microsoft.com/office/drawing/2014/main" id="{55576416-892A-FC8F-3E5E-04C7EE650D94}"/>
                </a:ext>
              </a:extLst>
            </p:cNvPr>
            <p:cNvSpPr txBox="1"/>
            <p:nvPr/>
          </p:nvSpPr>
          <p:spPr>
            <a:xfrm>
              <a:off x="1155322" y="19038321"/>
              <a:ext cx="21377562" cy="5509200"/>
            </a:xfrm>
            <a:prstGeom prst="rect">
              <a:avLst/>
            </a:prstGeom>
            <a:no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US" sz="4400" dirty="0"/>
                <a:t>Body Of Text [Test of character style: Specific 1] Lorem ipsum dolor sit </a:t>
              </a:r>
              <a:r>
                <a:rPr lang="en-US" sz="4400" dirty="0" err="1"/>
                <a:t>amet</a:t>
              </a:r>
              <a:r>
                <a:rPr lang="en-US" sz="4400" dirty="0"/>
                <a:t>, </a:t>
              </a:r>
              <a:r>
                <a:rPr lang="en-US" sz="4400" dirty="0" err="1"/>
                <a:t>consectetur</a:t>
              </a:r>
              <a:r>
                <a:rPr lang="en-US" sz="4400" dirty="0"/>
                <a:t> </a:t>
              </a:r>
              <a:r>
                <a:rPr lang="en-US" sz="4400" dirty="0" err="1"/>
                <a:t>adipiscing</a:t>
              </a:r>
              <a:r>
                <a:rPr lang="en-US" sz="4400" dirty="0"/>
                <a:t> </a:t>
              </a:r>
              <a:r>
                <a:rPr lang="en-US" sz="4400" dirty="0" err="1"/>
                <a:t>elit</a:t>
              </a:r>
              <a:r>
                <a:rPr lang="en-US" sz="4400" dirty="0">
                  <a:highlight>
                    <a:srgbClr val="FFFF00"/>
                  </a:highlight>
                </a:rPr>
                <a:t>.*&amp;W1</a:t>
              </a:r>
              <a:r>
                <a:rPr lang="en-US" sz="4400" dirty="0"/>
                <a:t>Morbi cursus eros non ipsum </a:t>
              </a:r>
              <a:r>
                <a:rPr lang="en-US" sz="4400" dirty="0" err="1"/>
                <a:t>malesuada</a:t>
              </a:r>
              <a:r>
                <a:rPr lang="en-US" sz="4400" dirty="0"/>
                <a:t>, sed </a:t>
              </a:r>
              <a:r>
                <a:rPr lang="en-US" sz="4400" dirty="0" err="1"/>
                <a:t>vulputate</a:t>
              </a:r>
              <a:r>
                <a:rPr lang="en-US" sz="4400" dirty="0"/>
                <a:t> ante </a:t>
              </a:r>
              <a:r>
                <a:rPr lang="en-US" sz="4400" dirty="0" err="1"/>
                <a:t>eleifend</a:t>
              </a:r>
              <a:r>
                <a:rPr lang="en-US" sz="4400" dirty="0">
                  <a:highlight>
                    <a:srgbClr val="FFFF00"/>
                  </a:highlight>
                </a:rPr>
                <a:t>*&amp;W1Ed</a:t>
              </a:r>
              <a:r>
                <a:rPr lang="en-US" sz="4400" dirty="0"/>
                <a:t>. Sed ac </a:t>
              </a:r>
              <a:r>
                <a:rPr lang="en-US" sz="4400" dirty="0" err="1"/>
                <a:t>enim</a:t>
              </a:r>
              <a:r>
                <a:rPr lang="en-US" sz="4400" dirty="0"/>
                <a:t> </a:t>
              </a:r>
              <a:r>
                <a:rPr lang="en-US" sz="4400" dirty="0" err="1"/>
                <a:t>nibh</a:t>
              </a:r>
              <a:r>
                <a:rPr lang="en-US" sz="4400" dirty="0"/>
                <a:t>.</a:t>
              </a:r>
            </a:p>
            <a:p>
              <a:r>
                <a:rPr lang="en-US" sz="4400" dirty="0"/>
                <a:t>Body Of Text [Test of Hidden, Mandatory portion of text] </a:t>
              </a:r>
              <a:r>
                <a:rPr lang="en-US" sz="4400" dirty="0" err="1"/>
                <a:t>Orci</a:t>
              </a:r>
              <a:r>
                <a:rPr lang="en-US" sz="4400" dirty="0"/>
                <a:t> </a:t>
              </a:r>
              <a:r>
                <a:rPr lang="en-US" sz="4400" dirty="0" err="1"/>
                <a:t>varius</a:t>
              </a:r>
              <a:r>
                <a:rPr lang="en-US" sz="4400" dirty="0"/>
                <a:t> </a:t>
              </a:r>
              <a:r>
                <a:rPr lang="en-US" sz="4400" dirty="0" err="1"/>
                <a:t>natoque</a:t>
              </a:r>
              <a:r>
                <a:rPr lang="en-US" sz="4400" dirty="0"/>
                <a:t> </a:t>
              </a:r>
              <a:r>
                <a:rPr lang="en-US" sz="4400" dirty="0" err="1"/>
                <a:t>penatibus</a:t>
              </a:r>
              <a:r>
                <a:rPr lang="en-US" sz="4400" dirty="0"/>
                <a:t> et </a:t>
              </a:r>
              <a:r>
                <a:rPr lang="en-US" sz="4400" dirty="0" err="1"/>
                <a:t>magnis</a:t>
              </a:r>
              <a:r>
                <a:rPr lang="en-US" sz="4400" dirty="0"/>
                <a:t> dis parturient </a:t>
              </a:r>
              <a:r>
                <a:rPr lang="en-US" sz="4400" dirty="0" err="1"/>
                <a:t>montes</a:t>
              </a:r>
              <a:r>
                <a:rPr lang="en-US" sz="4400" dirty="0"/>
                <a:t>, </a:t>
              </a:r>
              <a:r>
                <a:rPr lang="en-US" sz="4400" dirty="0" err="1"/>
                <a:t>nascetur</a:t>
              </a:r>
              <a:r>
                <a:rPr lang="en-US" sz="4400" dirty="0"/>
                <a:t> </a:t>
              </a:r>
              <a:r>
                <a:rPr lang="en-US" sz="4400" dirty="0" err="1"/>
                <a:t>ridiculus</a:t>
              </a:r>
              <a:r>
                <a:rPr lang="en-US" sz="4400" dirty="0"/>
                <a:t> mus. </a:t>
              </a:r>
              <a:r>
                <a:rPr lang="en-US" sz="4400" dirty="0">
                  <a:highlight>
                    <a:srgbClr val="FFFF00"/>
                  </a:highlight>
                </a:rPr>
                <a:t>*&amp;</a:t>
              </a:r>
              <a:r>
                <a:rPr lang="en-US" sz="4400" dirty="0" err="1">
                  <a:highlight>
                    <a:srgbClr val="FFFF00"/>
                  </a:highlight>
                </a:rPr>
                <a:t>HIIn</a:t>
              </a:r>
              <a:r>
                <a:rPr lang="en-US" sz="4400" dirty="0">
                  <a:highlight>
                    <a:srgbClr val="FFFF00"/>
                  </a:highlight>
                </a:rPr>
                <a:t> </a:t>
              </a:r>
              <a:r>
                <a:rPr lang="en-US" sz="4400" dirty="0"/>
                <a:t>vel </a:t>
              </a:r>
              <a:r>
                <a:rPr lang="en-US" sz="4400" dirty="0" err="1"/>
                <a:t>interdum</a:t>
              </a:r>
              <a:r>
                <a:rPr lang="en-US" sz="4400" dirty="0"/>
                <a:t> ex, </a:t>
              </a:r>
              <a:r>
                <a:rPr lang="en-US" sz="4400" dirty="0" err="1"/>
                <a:t>quis</a:t>
              </a:r>
              <a:r>
                <a:rPr lang="en-US" sz="4400" dirty="0"/>
                <a:t> </a:t>
              </a:r>
              <a:r>
                <a:rPr lang="en-US" sz="4400" dirty="0" err="1"/>
                <a:t>lobortis</a:t>
              </a:r>
              <a:r>
                <a:rPr lang="en-US" sz="4400" dirty="0"/>
                <a:t> </a:t>
              </a:r>
              <a:r>
                <a:rPr lang="en-US" sz="4400" dirty="0" err="1"/>
                <a:t>augue</a:t>
              </a:r>
              <a:r>
                <a:rPr lang="en-US" sz="4400" dirty="0">
                  <a:highlight>
                    <a:srgbClr val="FFFF00"/>
                  </a:highlight>
                </a:rPr>
                <a:t>.*&amp;</a:t>
              </a:r>
              <a:r>
                <a:rPr lang="en-US" sz="4400" dirty="0" err="1">
                  <a:highlight>
                    <a:srgbClr val="FFFF00"/>
                  </a:highlight>
                </a:rPr>
                <a:t>HIEd</a:t>
              </a:r>
              <a:r>
                <a:rPr lang="en-US" sz="4400" dirty="0">
                  <a:highlight>
                    <a:srgbClr val="FFFF00"/>
                  </a:highlight>
                </a:rPr>
                <a:t> </a:t>
              </a:r>
              <a:r>
                <a:rPr lang="en-US" sz="4400" dirty="0"/>
                <a:t>Vestibulum </a:t>
              </a:r>
              <a:r>
                <a:rPr lang="en-US" sz="4400" dirty="0" err="1"/>
                <a:t>accumsan</a:t>
              </a:r>
              <a:r>
                <a:rPr lang="en-US" sz="4400" dirty="0"/>
                <a:t> </a:t>
              </a:r>
              <a:r>
                <a:rPr lang="en-US" sz="4400" dirty="0" err="1"/>
                <a:t>pretium</a:t>
              </a:r>
              <a:r>
                <a:rPr lang="en-US" sz="4400" dirty="0"/>
                <a:t> ipsum id </a:t>
              </a:r>
              <a:r>
                <a:rPr lang="en-US" sz="4400" dirty="0" err="1"/>
                <a:t>eleifend</a:t>
              </a:r>
              <a:r>
                <a:rPr lang="en-US" sz="4400" dirty="0"/>
                <a:t>. </a:t>
              </a:r>
              <a:r>
                <a:rPr lang="en-US" sz="4400" dirty="0" err="1"/>
                <a:t>Suspendisse</a:t>
              </a:r>
              <a:r>
                <a:rPr lang="en-US" sz="4400" dirty="0"/>
                <a:t> </a:t>
              </a:r>
              <a:r>
                <a:rPr lang="en-US" sz="4400" dirty="0" err="1"/>
                <a:t>quis</a:t>
              </a:r>
              <a:r>
                <a:rPr lang="en-US" sz="4400" dirty="0"/>
                <a:t> </a:t>
              </a:r>
              <a:r>
                <a:rPr lang="en-US" sz="4400" dirty="0" err="1"/>
                <a:t>porttitor</a:t>
              </a:r>
              <a:r>
                <a:rPr lang="en-US" sz="4400" dirty="0"/>
                <a:t> dolor. Integer vel </a:t>
              </a:r>
              <a:r>
                <a:rPr lang="en-US" sz="4400" dirty="0" err="1"/>
                <a:t>est</a:t>
              </a:r>
              <a:r>
                <a:rPr lang="en-US" sz="4400" dirty="0"/>
                <a:t> </a:t>
              </a:r>
              <a:r>
                <a:rPr lang="en-US" sz="4400" dirty="0" err="1"/>
                <a:t>eget</a:t>
              </a:r>
              <a:r>
                <a:rPr lang="en-US" sz="4400" dirty="0"/>
                <a:t> </a:t>
              </a:r>
              <a:r>
                <a:rPr lang="en-US" sz="4400" dirty="0" err="1"/>
                <a:t>lectus</a:t>
              </a:r>
              <a:r>
                <a:rPr lang="en-US" sz="4400" dirty="0"/>
                <a:t> </a:t>
              </a:r>
              <a:r>
                <a:rPr lang="en-US" sz="4400" dirty="0" err="1"/>
                <a:t>sagittis</a:t>
              </a:r>
              <a:r>
                <a:rPr lang="en-US" sz="4400" dirty="0"/>
                <a:t> </a:t>
              </a:r>
              <a:r>
                <a:rPr lang="en-US" sz="4400" dirty="0" err="1"/>
                <a:t>sagittis</a:t>
              </a:r>
              <a:r>
                <a:rPr lang="en-US" sz="4400" dirty="0"/>
                <a:t>. </a:t>
              </a:r>
              <a:r>
                <a:rPr lang="en-US" sz="4400" dirty="0">
                  <a:highlight>
                    <a:srgbClr val="FFFF00"/>
                  </a:highlight>
                </a:rPr>
                <a:t>*&amp;</a:t>
              </a:r>
              <a:r>
                <a:rPr lang="en-US" sz="4400" dirty="0" err="1">
                  <a:highlight>
                    <a:srgbClr val="FFFF00"/>
                  </a:highlight>
                </a:rPr>
                <a:t>MA</a:t>
              </a:r>
              <a:r>
                <a:rPr lang="en-US" sz="4400" dirty="0" err="1"/>
                <a:t>Quisque</a:t>
              </a:r>
              <a:r>
                <a:rPr lang="en-US" sz="4400" dirty="0"/>
                <a:t> </a:t>
              </a:r>
              <a:r>
                <a:rPr lang="en-US" sz="4400" dirty="0" err="1"/>
                <a:t>interdum</a:t>
              </a:r>
              <a:r>
                <a:rPr lang="en-US" sz="4400" dirty="0"/>
                <a:t> </a:t>
              </a:r>
              <a:r>
                <a:rPr lang="en-US" sz="4400" dirty="0" err="1"/>
                <a:t>rutrum</a:t>
              </a:r>
              <a:r>
                <a:rPr lang="en-US" sz="4400" dirty="0"/>
                <a:t> </a:t>
              </a:r>
              <a:r>
                <a:rPr lang="en-US" sz="4400" dirty="0" err="1"/>
                <a:t>lectus</a:t>
              </a:r>
              <a:r>
                <a:rPr lang="en-US" sz="4400" dirty="0"/>
                <a:t>, </a:t>
              </a:r>
              <a:r>
                <a:rPr lang="en-US" sz="4400" dirty="0" err="1"/>
                <a:t>suscipit</a:t>
              </a:r>
              <a:r>
                <a:rPr lang="en-US" sz="4400" dirty="0"/>
                <a:t> </a:t>
              </a:r>
              <a:r>
                <a:rPr lang="en-US" sz="4400" dirty="0" err="1"/>
                <a:t>imperdiet</a:t>
              </a:r>
              <a:r>
                <a:rPr lang="en-US" sz="4400" dirty="0"/>
                <a:t> </a:t>
              </a:r>
              <a:r>
                <a:rPr lang="en-US" sz="4400" dirty="0" err="1"/>
                <a:t>enim</a:t>
              </a:r>
              <a:r>
                <a:rPr lang="en-US" sz="4400" dirty="0"/>
                <a:t> </a:t>
              </a:r>
              <a:r>
                <a:rPr lang="en-US" sz="4400" dirty="0" err="1"/>
                <a:t>euismod</a:t>
              </a:r>
              <a:r>
                <a:rPr lang="en-US" sz="4400" dirty="0"/>
                <a:t> sit </a:t>
              </a:r>
              <a:r>
                <a:rPr lang="en-US" sz="4400" dirty="0" err="1"/>
                <a:t>amet</a:t>
              </a:r>
              <a:r>
                <a:rPr lang="en-US" sz="4400" dirty="0"/>
                <a:t>. </a:t>
              </a:r>
              <a:r>
                <a:rPr lang="en-US" sz="4400" dirty="0" err="1"/>
                <a:t>Suspendisse</a:t>
              </a:r>
              <a:r>
                <a:rPr lang="en-US" sz="4400" dirty="0"/>
                <a:t> </a:t>
              </a:r>
              <a:r>
                <a:rPr lang="en-US" sz="4400" dirty="0" err="1"/>
                <a:t>potenti</a:t>
              </a:r>
              <a:r>
                <a:rPr lang="en-US" sz="4400" dirty="0">
                  <a:highlight>
                    <a:srgbClr val="FFFF00"/>
                  </a:highlight>
                </a:rPr>
                <a:t>.*&amp;</a:t>
              </a:r>
              <a:r>
                <a:rPr lang="en-US" sz="4400" dirty="0" err="1">
                  <a:highlight>
                    <a:srgbClr val="FFFF00"/>
                  </a:highlight>
                </a:rPr>
                <a:t>MAEd</a:t>
              </a:r>
              <a:r>
                <a:rPr lang="en-US" sz="4400" dirty="0">
                  <a:highlight>
                    <a:srgbClr val="FFFF00"/>
                  </a:highlight>
                </a:rPr>
                <a:t> </a:t>
              </a:r>
            </a:p>
          </p:txBody>
        </p:sp>
        <p:sp>
          <p:nvSpPr>
            <p:cNvPr id="46" name="TextBox 45">
              <a:extLst>
                <a:ext uri="{FF2B5EF4-FFF2-40B4-BE49-F238E27FC236}">
                  <a16:creationId xmlns:a16="http://schemas.microsoft.com/office/drawing/2014/main" id="{738F40CF-3F79-3317-1764-1493D61A2287}"/>
                </a:ext>
              </a:extLst>
            </p:cNvPr>
            <p:cNvSpPr txBox="1"/>
            <p:nvPr/>
          </p:nvSpPr>
          <p:spPr>
            <a:xfrm>
              <a:off x="1155320" y="17724752"/>
              <a:ext cx="21377562" cy="1323439"/>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Character Style in Body Of Text Column by adding the code at the beginning of the text and the code + Ed at then end of the text</a:t>
              </a:r>
              <a:endParaRPr lang="en-US" sz="4000" b="1" dirty="0">
                <a:latin typeface="Abadi" panose="020B0604020104020204" pitchFamily="34" charset="0"/>
              </a:endParaRPr>
            </a:p>
          </p:txBody>
        </p:sp>
      </p:grpSp>
      <p:sp>
        <p:nvSpPr>
          <p:cNvPr id="49" name="Arrow: Right 48">
            <a:extLst>
              <a:ext uri="{FF2B5EF4-FFF2-40B4-BE49-F238E27FC236}">
                <a16:creationId xmlns:a16="http://schemas.microsoft.com/office/drawing/2014/main" id="{1E8CF230-3964-2998-50C5-AEE94B784AB2}"/>
              </a:ext>
            </a:extLst>
          </p:cNvPr>
          <p:cNvSpPr/>
          <p:nvPr/>
        </p:nvSpPr>
        <p:spPr>
          <a:xfrm>
            <a:off x="16882662" y="11334998"/>
            <a:ext cx="9222104"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C35ED5B4-46DE-1269-A047-8B1924D322AD}"/>
              </a:ext>
            </a:extLst>
          </p:cNvPr>
          <p:cNvSpPr/>
          <p:nvPr/>
        </p:nvSpPr>
        <p:spPr>
          <a:xfrm>
            <a:off x="16882662" y="13976805"/>
            <a:ext cx="7113411"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33EDA931-8D2B-7770-813E-F3BA5318E005}"/>
              </a:ext>
            </a:extLst>
          </p:cNvPr>
          <p:cNvSpPr/>
          <p:nvPr/>
        </p:nvSpPr>
        <p:spPr>
          <a:xfrm>
            <a:off x="22694949" y="17558492"/>
            <a:ext cx="1301124"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EFC388-8864-84B6-91BD-B810D665C6CA}"/>
              </a:ext>
            </a:extLst>
          </p:cNvPr>
          <p:cNvSpPr txBox="1"/>
          <p:nvPr/>
        </p:nvSpPr>
        <p:spPr>
          <a:xfrm>
            <a:off x="22732686" y="21157609"/>
            <a:ext cx="19110943" cy="3785652"/>
          </a:xfrm>
          <a:prstGeom prst="rect">
            <a:avLst/>
          </a:prstGeom>
          <a:solidFill>
            <a:srgbClr val="72FF17">
              <a:alpha val="26000"/>
            </a:srgbClr>
          </a:solidFill>
          <a:ln w="76200">
            <a:solidFill>
              <a:srgbClr val="C00000"/>
            </a:solidFill>
          </a:ln>
        </p:spPr>
        <p:txBody>
          <a:bodyPr wrap="square" lIns="180000" rIns="180000" rtlCol="0">
            <a:spAutoFit/>
          </a:bodyPr>
          <a:lstStyle/>
          <a:p>
            <a:r>
              <a:rPr lang="en-US" sz="4800" dirty="0">
                <a:latin typeface="Abadi Extra Light" panose="020B0204020104020204" pitchFamily="34" charset="0"/>
              </a:rPr>
              <a:t>The code for encode a Character Style shall start by </a:t>
            </a:r>
            <a:r>
              <a:rPr lang="en-US" sz="4800" dirty="0">
                <a:highlight>
                  <a:srgbClr val="FFFF00"/>
                </a:highlight>
                <a:latin typeface="Abadi Extra Light" panose="020B0204020104020204" pitchFamily="34" charset="0"/>
              </a:rPr>
              <a:t>*&amp;</a:t>
            </a:r>
          </a:p>
          <a:p>
            <a:r>
              <a:rPr lang="en-US" sz="4800" dirty="0">
                <a:latin typeface="Abadi Extra Light" panose="020B0204020104020204" pitchFamily="34" charset="0"/>
              </a:rPr>
              <a:t>The code for encode a Paragraph Style Shall Start by </a:t>
            </a:r>
            <a:r>
              <a:rPr lang="en-US" sz="4800" dirty="0">
                <a:highlight>
                  <a:srgbClr val="FFFF00"/>
                </a:highlight>
                <a:latin typeface="Abadi Extra Light" panose="020B0204020104020204" pitchFamily="34" charset="0"/>
              </a:rPr>
              <a:t>*§</a:t>
            </a:r>
          </a:p>
          <a:p>
            <a:r>
              <a:rPr lang="en-US" sz="4800" dirty="0">
                <a:latin typeface="Abadi Extra Light" panose="020B0204020104020204" pitchFamily="34" charset="0"/>
              </a:rPr>
              <a:t>If a style of the document is defined as both Character/Paragraph Style, add </a:t>
            </a:r>
            <a:r>
              <a:rPr lang="en-US" sz="4800" dirty="0">
                <a:highlight>
                  <a:srgbClr val="FFFF00"/>
                </a:highlight>
                <a:latin typeface="Abadi Extra Light" panose="020B0204020104020204" pitchFamily="34" charset="0"/>
              </a:rPr>
              <a:t>“Char” </a:t>
            </a:r>
            <a:r>
              <a:rPr lang="en-US" sz="4800" dirty="0">
                <a:latin typeface="Abadi Extra Light" panose="020B0204020104020204" pitchFamily="34" charset="0"/>
              </a:rPr>
              <a:t>to the name of style in Style Column of CNT_Q501 to define Character  Style encoding rule</a:t>
            </a:r>
          </a:p>
        </p:txBody>
      </p:sp>
      <p:sp>
        <p:nvSpPr>
          <p:cNvPr id="53" name="Rectangle 52">
            <a:extLst>
              <a:ext uri="{FF2B5EF4-FFF2-40B4-BE49-F238E27FC236}">
                <a16:creationId xmlns:a16="http://schemas.microsoft.com/office/drawing/2014/main" id="{10DD6904-1C77-CD73-8187-AB42962436FB}"/>
              </a:ext>
            </a:extLst>
          </p:cNvPr>
          <p:cNvSpPr/>
          <p:nvPr/>
        </p:nvSpPr>
        <p:spPr>
          <a:xfrm>
            <a:off x="21764182" y="6453408"/>
            <a:ext cx="5637491" cy="1390122"/>
          </a:xfrm>
          <a:prstGeom prst="rect">
            <a:avLst/>
          </a:prstGeom>
          <a:solidFill>
            <a:srgbClr val="FFFF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31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8DCF3-19A0-9EDC-EB00-0225E8D187C3}"/>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CONTENT DB</a:t>
            </a:r>
          </a:p>
          <a:p>
            <a:pPr algn="ctr"/>
            <a:r>
              <a:rPr lang="en-US" sz="4000" dirty="0">
                <a:latin typeface="Bahnschrift Light Condensed" panose="020B0502040204020203" pitchFamily="34" charset="0"/>
              </a:rPr>
              <a:t>STEP 2</a:t>
            </a:r>
          </a:p>
          <a:p>
            <a:pPr algn="ctr"/>
            <a:r>
              <a:rPr lang="en-US" sz="4000" b="1" dirty="0">
                <a:latin typeface="Abadi" panose="020B0604020104020204" pitchFamily="34" charset="0"/>
              </a:rPr>
              <a:t>HOW TO ENCODE CONTENT III</a:t>
            </a:r>
          </a:p>
        </p:txBody>
      </p:sp>
      <p:sp>
        <p:nvSpPr>
          <p:cNvPr id="3" name="TextBox 2">
            <a:extLst>
              <a:ext uri="{FF2B5EF4-FFF2-40B4-BE49-F238E27FC236}">
                <a16:creationId xmlns:a16="http://schemas.microsoft.com/office/drawing/2014/main" id="{17D1D08D-64E6-3808-44B5-9FB60B03C5DB}"/>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26" name="TextBox 25">
            <a:extLst>
              <a:ext uri="{FF2B5EF4-FFF2-40B4-BE49-F238E27FC236}">
                <a16:creationId xmlns:a16="http://schemas.microsoft.com/office/drawing/2014/main" id="{C39AEDCE-BA75-9F22-FD32-23133024A261}"/>
              </a:ext>
            </a:extLst>
          </p:cNvPr>
          <p:cNvSpPr txBox="1"/>
          <p:nvPr/>
        </p:nvSpPr>
        <p:spPr>
          <a:xfrm>
            <a:off x="2068660" y="976465"/>
            <a:ext cx="4470685" cy="2404586"/>
          </a:xfrm>
          <a:prstGeom prst="downArrowCallout">
            <a:avLst/>
          </a:prstGeom>
          <a:solidFill>
            <a:schemeClr val="bg1"/>
          </a:solidFill>
          <a:ln>
            <a:solidFill>
              <a:srgbClr val="0070C0"/>
            </a:solidFill>
          </a:ln>
        </p:spPr>
        <p:txBody>
          <a:bodyPr wrap="square" rtlCol="0">
            <a:spAutoFit/>
          </a:bodyPr>
          <a:lstStyle/>
          <a:p>
            <a:pPr algn="ctr"/>
            <a:r>
              <a:rPr lang="en-US" sz="4800" i="1" dirty="0">
                <a:solidFill>
                  <a:srgbClr val="0070C0"/>
                </a:solidFill>
                <a:latin typeface="Abadi" panose="020B0604020104020204" pitchFamily="34" charset="0"/>
              </a:rPr>
              <a:t>Code used in Excel DB</a:t>
            </a:r>
          </a:p>
        </p:txBody>
      </p:sp>
      <p:sp>
        <p:nvSpPr>
          <p:cNvPr id="27" name="TextBox 26">
            <a:extLst>
              <a:ext uri="{FF2B5EF4-FFF2-40B4-BE49-F238E27FC236}">
                <a16:creationId xmlns:a16="http://schemas.microsoft.com/office/drawing/2014/main" id="{A0C785BB-0BD5-8045-D83D-6A3060903DE8}"/>
              </a:ext>
            </a:extLst>
          </p:cNvPr>
          <p:cNvSpPr txBox="1"/>
          <p:nvPr/>
        </p:nvSpPr>
        <p:spPr>
          <a:xfrm>
            <a:off x="6733309" y="972947"/>
            <a:ext cx="14935200" cy="2404586"/>
          </a:xfrm>
          <a:prstGeom prst="downArrowCallout">
            <a:avLst/>
          </a:prstGeom>
          <a:solidFill>
            <a:schemeClr val="bg1">
              <a:lumMod val="85000"/>
            </a:schemeClr>
          </a:solidFill>
          <a:ln>
            <a:solidFill>
              <a:srgbClr val="FF00FF"/>
            </a:solidFill>
          </a:ln>
        </p:spPr>
        <p:txBody>
          <a:bodyPr wrap="square" rtlCol="0">
            <a:spAutoFit/>
          </a:bodyPr>
          <a:lstStyle/>
          <a:p>
            <a:pPr algn="ctr"/>
            <a:r>
              <a:rPr lang="en-US" sz="4800" i="1" dirty="0">
                <a:solidFill>
                  <a:srgbClr val="0070C0"/>
                </a:solidFill>
                <a:latin typeface="Abadi" panose="020B0604020104020204" pitchFamily="34" charset="0"/>
              </a:rPr>
              <a:t>Specific Character to replace the code with the dedicated Font </a:t>
            </a:r>
          </a:p>
        </p:txBody>
      </p:sp>
      <p:sp>
        <p:nvSpPr>
          <p:cNvPr id="28" name="TextBox 27">
            <a:extLst>
              <a:ext uri="{FF2B5EF4-FFF2-40B4-BE49-F238E27FC236}">
                <a16:creationId xmlns:a16="http://schemas.microsoft.com/office/drawing/2014/main" id="{3B9AFA46-D6CE-69B9-9915-117F0B0CA957}"/>
              </a:ext>
            </a:extLst>
          </p:cNvPr>
          <p:cNvSpPr txBox="1"/>
          <p:nvPr/>
        </p:nvSpPr>
        <p:spPr>
          <a:xfrm>
            <a:off x="21764182" y="976465"/>
            <a:ext cx="5446146" cy="2404586"/>
          </a:xfrm>
          <a:prstGeom prst="downArrowCallout">
            <a:avLst/>
          </a:prstGeom>
          <a:solidFill>
            <a:schemeClr val="accent4">
              <a:lumMod val="20000"/>
              <a:lumOff val="80000"/>
            </a:schemeClr>
          </a:solidFill>
          <a:ln>
            <a:solidFill>
              <a:srgbClr val="0070C0"/>
            </a:solidFill>
          </a:ln>
        </p:spPr>
        <p:txBody>
          <a:bodyPr wrap="square" rtlCol="0">
            <a:spAutoFit/>
          </a:bodyPr>
          <a:lstStyle/>
          <a:p>
            <a:pPr algn="ctr"/>
            <a:r>
              <a:rPr lang="en-US" sz="4800" i="1">
                <a:solidFill>
                  <a:srgbClr val="0070C0"/>
                </a:solidFill>
                <a:latin typeface="Abadi" panose="020B0604020104020204" pitchFamily="34" charset="0"/>
              </a:rPr>
              <a:t>Word Style Encoded in Excel DB</a:t>
            </a:r>
          </a:p>
        </p:txBody>
      </p:sp>
      <p:sp>
        <p:nvSpPr>
          <p:cNvPr id="31" name="TextBox 30">
            <a:extLst>
              <a:ext uri="{FF2B5EF4-FFF2-40B4-BE49-F238E27FC236}">
                <a16:creationId xmlns:a16="http://schemas.microsoft.com/office/drawing/2014/main" id="{1D06E04A-83C7-3E3C-4C01-E84131BE4224}"/>
              </a:ext>
            </a:extLst>
          </p:cNvPr>
          <p:cNvSpPr txBox="1"/>
          <p:nvPr/>
        </p:nvSpPr>
        <p:spPr>
          <a:xfrm>
            <a:off x="27306001" y="926742"/>
            <a:ext cx="4753417" cy="2215991"/>
          </a:xfrm>
          <a:prstGeom prst="downArrowCallout">
            <a:avLst/>
          </a:prstGeom>
          <a:solidFill>
            <a:schemeClr val="bg1">
              <a:lumMod val="85000"/>
            </a:schemeClr>
          </a:solidFill>
          <a:ln>
            <a:solidFill>
              <a:srgbClr val="FF00FF"/>
            </a:solidFill>
          </a:ln>
        </p:spPr>
        <p:txBody>
          <a:bodyPr wrap="square" rtlCol="0">
            <a:spAutoFit/>
          </a:bodyPr>
          <a:lstStyle/>
          <a:p>
            <a:pPr algn="ctr"/>
            <a:r>
              <a:rPr lang="en-US" sz="4400" i="1" dirty="0">
                <a:solidFill>
                  <a:srgbClr val="0070C0"/>
                </a:solidFill>
                <a:latin typeface="Abadi" panose="020B0604020104020204" pitchFamily="34" charset="0"/>
              </a:rPr>
              <a:t>Hanging and 1</a:t>
            </a:r>
            <a:r>
              <a:rPr lang="en-US" sz="4400" i="1" baseline="30000" dirty="0">
                <a:solidFill>
                  <a:srgbClr val="0070C0"/>
                </a:solidFill>
                <a:latin typeface="Abadi" panose="020B0604020104020204" pitchFamily="34" charset="0"/>
              </a:rPr>
              <a:t>st</a:t>
            </a:r>
            <a:r>
              <a:rPr lang="en-US" sz="4400" i="1" dirty="0">
                <a:solidFill>
                  <a:srgbClr val="0070C0"/>
                </a:solidFill>
                <a:latin typeface="Abadi" panose="020B0604020104020204" pitchFamily="34" charset="0"/>
              </a:rPr>
              <a:t> Line for the topic §</a:t>
            </a:r>
          </a:p>
        </p:txBody>
      </p:sp>
      <p:sp>
        <p:nvSpPr>
          <p:cNvPr id="32" name="TextBox 31">
            <a:extLst>
              <a:ext uri="{FF2B5EF4-FFF2-40B4-BE49-F238E27FC236}">
                <a16:creationId xmlns:a16="http://schemas.microsoft.com/office/drawing/2014/main" id="{17B34989-69B8-6C83-10AA-1C3A54207C52}"/>
              </a:ext>
            </a:extLst>
          </p:cNvPr>
          <p:cNvSpPr txBox="1"/>
          <p:nvPr/>
        </p:nvSpPr>
        <p:spPr>
          <a:xfrm>
            <a:off x="32288158" y="883858"/>
            <a:ext cx="7335842" cy="2404586"/>
          </a:xfrm>
          <a:prstGeom prst="downArrowCallout">
            <a:avLst>
              <a:gd name="adj1" fmla="val 25000"/>
              <a:gd name="adj2" fmla="val 25000"/>
              <a:gd name="adj3" fmla="val 25000"/>
              <a:gd name="adj4" fmla="val 64977"/>
            </a:avLst>
          </a:prstGeom>
          <a:solidFill>
            <a:schemeClr val="accent4">
              <a:lumMod val="20000"/>
              <a:lumOff val="80000"/>
            </a:schemeClr>
          </a:solidFill>
          <a:ln>
            <a:solidFill>
              <a:srgbClr val="0070C0"/>
            </a:solidFill>
          </a:ln>
        </p:spPr>
        <p:txBody>
          <a:bodyPr wrap="square" rtlCol="0">
            <a:spAutoFit/>
          </a:bodyPr>
          <a:lstStyle/>
          <a:p>
            <a:pPr algn="ctr"/>
            <a:r>
              <a:rPr lang="en-US" sz="4800" i="1">
                <a:solidFill>
                  <a:srgbClr val="0070C0"/>
                </a:solidFill>
                <a:latin typeface="Abadi" panose="020B0604020104020204" pitchFamily="34" charset="0"/>
              </a:rPr>
              <a:t>Excel DB Column used to encode the Word Style</a:t>
            </a:r>
          </a:p>
        </p:txBody>
      </p:sp>
      <p:grpSp>
        <p:nvGrpSpPr>
          <p:cNvPr id="48" name="Group 47">
            <a:extLst>
              <a:ext uri="{FF2B5EF4-FFF2-40B4-BE49-F238E27FC236}">
                <a16:creationId xmlns:a16="http://schemas.microsoft.com/office/drawing/2014/main" id="{DB0452A7-42BE-B0E1-CE81-1026B1719521}"/>
              </a:ext>
            </a:extLst>
          </p:cNvPr>
          <p:cNvGrpSpPr/>
          <p:nvPr/>
        </p:nvGrpSpPr>
        <p:grpSpPr>
          <a:xfrm>
            <a:off x="1880599" y="8331358"/>
            <a:ext cx="15437585" cy="4862111"/>
            <a:chOff x="1155320" y="14469183"/>
            <a:chExt cx="15437585" cy="4862111"/>
          </a:xfrm>
        </p:grpSpPr>
        <p:sp>
          <p:nvSpPr>
            <p:cNvPr id="43" name="TextBox 42">
              <a:extLst>
                <a:ext uri="{FF2B5EF4-FFF2-40B4-BE49-F238E27FC236}">
                  <a16:creationId xmlns:a16="http://schemas.microsoft.com/office/drawing/2014/main" id="{6412A4B4-3CE2-8816-DD0D-DC09E5EFF969}"/>
                </a:ext>
              </a:extLst>
            </p:cNvPr>
            <p:cNvSpPr txBox="1"/>
            <p:nvPr/>
          </p:nvSpPr>
          <p:spPr>
            <a:xfrm>
              <a:off x="1155320" y="15176310"/>
              <a:ext cx="15437583" cy="4154984"/>
            </a:xfrm>
            <a:prstGeom prst="rect">
              <a:avLst/>
            </a:prstGeom>
            <a:solidFill>
              <a:schemeClr val="bg1"/>
            </a:solid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US" sz="4400" dirty="0"/>
                <a:t>SP-</a:t>
              </a:r>
              <a:r>
                <a:rPr lang="en-US" sz="4400" dirty="0" err="1"/>
                <a:t>OtherInfo</a:t>
              </a:r>
              <a:r>
                <a:rPr lang="en-US" sz="4400" dirty="0"/>
                <a:t>: Lorem ipsum dolor sit </a:t>
              </a:r>
            </a:p>
            <a:p>
              <a:r>
                <a:rPr lang="en-US" sz="4400" dirty="0">
                  <a:highlight>
                    <a:srgbClr val="FFFF00"/>
                  </a:highlight>
                </a:rPr>
                <a:t>*§OB</a:t>
              </a:r>
              <a:r>
                <a:rPr lang="en-US" sz="4400" dirty="0"/>
                <a:t> SP-</a:t>
              </a:r>
              <a:r>
                <a:rPr lang="en-US" sz="4400" dirty="0" err="1"/>
                <a:t>OtherInfoBullet</a:t>
              </a:r>
              <a:r>
                <a:rPr lang="en-US" sz="4400" dirty="0"/>
                <a:t>: </a:t>
              </a:r>
              <a:r>
                <a:rPr lang="en-US" sz="4400" dirty="0" err="1"/>
                <a:t>Aliquam</a:t>
              </a:r>
              <a:r>
                <a:rPr lang="en-US" sz="4400" dirty="0"/>
                <a:t> </a:t>
              </a:r>
              <a:r>
                <a:rPr lang="en-US" sz="4400" dirty="0" err="1"/>
                <a:t>nec</a:t>
              </a:r>
              <a:r>
                <a:rPr lang="en-US" sz="4400" dirty="0"/>
                <a:t> </a:t>
              </a:r>
              <a:r>
                <a:rPr lang="en-US" sz="4400" dirty="0" err="1"/>
                <a:t>metus</a:t>
              </a:r>
              <a:r>
                <a:rPr lang="en-US" sz="4400" dirty="0"/>
                <a:t> et libero </a:t>
              </a:r>
              <a:r>
                <a:rPr lang="en-US" sz="4400" dirty="0" err="1"/>
                <a:t>accumsan</a:t>
              </a:r>
              <a:r>
                <a:rPr lang="en-US" sz="4400" dirty="0"/>
                <a:t> </a:t>
              </a:r>
              <a:r>
                <a:rPr lang="en-US" sz="4400" dirty="0" err="1"/>
                <a:t>dignissim</a:t>
              </a:r>
              <a:r>
                <a:rPr lang="en-US" sz="4400" dirty="0"/>
                <a:t> in </a:t>
              </a:r>
              <a:r>
                <a:rPr lang="en-US" sz="4400" dirty="0" err="1"/>
                <a:t>eget</a:t>
              </a:r>
              <a:r>
                <a:rPr lang="en-US" sz="4400" dirty="0"/>
                <a:t> </a:t>
              </a:r>
              <a:r>
                <a:rPr lang="en-US" sz="4400" dirty="0" err="1"/>
                <a:t>augue</a:t>
              </a:r>
              <a:endParaRPr lang="en-US" sz="4400" dirty="0"/>
            </a:p>
            <a:p>
              <a:r>
                <a:rPr lang="en-US" sz="4400" dirty="0"/>
                <a:t>SP-</a:t>
              </a:r>
              <a:r>
                <a:rPr lang="en-US" sz="4400" dirty="0" err="1"/>
                <a:t>OtherInfo</a:t>
              </a:r>
              <a:r>
                <a:rPr lang="en-US" sz="4400" dirty="0"/>
                <a:t> [Test of character style: Specific 2] </a:t>
              </a:r>
              <a:r>
                <a:rPr lang="en-US" sz="4400" dirty="0" err="1"/>
                <a:t>Praesent</a:t>
              </a:r>
              <a:r>
                <a:rPr lang="en-US" sz="4400" dirty="0"/>
                <a:t> </a:t>
              </a:r>
              <a:r>
                <a:rPr lang="en-US" sz="4400" dirty="0" err="1"/>
                <a:t>urna</a:t>
              </a:r>
              <a:r>
                <a:rPr lang="en-US" sz="4400" dirty="0"/>
                <a:t> mi, </a:t>
              </a:r>
              <a:r>
                <a:rPr lang="en-US" sz="4400" dirty="0" err="1"/>
                <a:t>accumsan</a:t>
              </a:r>
              <a:r>
                <a:rPr lang="en-US" sz="4400" dirty="0"/>
                <a:t> sed </a:t>
              </a:r>
              <a:r>
                <a:rPr lang="en-US" sz="4400" dirty="0" err="1"/>
                <a:t>quam</a:t>
              </a:r>
              <a:r>
                <a:rPr lang="en-US" sz="4400" dirty="0"/>
                <a:t> </a:t>
              </a:r>
              <a:r>
                <a:rPr lang="en-US" sz="4400" dirty="0" err="1"/>
                <a:t>vehicula</a:t>
              </a:r>
              <a:r>
                <a:rPr lang="en-US" sz="4400" dirty="0"/>
                <a:t>, </a:t>
              </a:r>
              <a:r>
                <a:rPr lang="en-US" sz="4400" dirty="0" err="1"/>
                <a:t>feugiat</a:t>
              </a:r>
              <a:r>
                <a:rPr lang="en-US" sz="4400" dirty="0"/>
                <a:t> </a:t>
              </a:r>
              <a:r>
                <a:rPr lang="en-US" sz="4400" dirty="0" err="1"/>
                <a:t>condimentum</a:t>
              </a:r>
              <a:r>
                <a:rPr lang="en-US" sz="4400" dirty="0"/>
                <a:t> </a:t>
              </a:r>
              <a:r>
                <a:rPr lang="en-US" sz="4400" dirty="0" err="1"/>
                <a:t>orci</a:t>
              </a:r>
              <a:r>
                <a:rPr lang="en-US" sz="4400" dirty="0"/>
                <a:t>. </a:t>
              </a:r>
              <a:r>
                <a:rPr lang="en-US" sz="4400" dirty="0">
                  <a:highlight>
                    <a:srgbClr val="FFFF00"/>
                  </a:highlight>
                </a:rPr>
                <a:t>*&amp;W2</a:t>
              </a:r>
              <a:r>
                <a:rPr lang="en-US" sz="4400" dirty="0"/>
                <a:t>Curabitur at vestibulum </a:t>
              </a:r>
              <a:r>
                <a:rPr lang="en-US" sz="4400" dirty="0" err="1"/>
                <a:t>mauris</a:t>
              </a:r>
              <a:r>
                <a:rPr lang="en-US" sz="4400" dirty="0">
                  <a:highlight>
                    <a:srgbClr val="FFFF00"/>
                  </a:highlight>
                </a:rPr>
                <a:t>*&amp;W2Ed</a:t>
              </a:r>
              <a:r>
                <a:rPr lang="en-US" sz="4400" dirty="0"/>
                <a:t>. Lorem</a:t>
              </a:r>
            </a:p>
          </p:txBody>
        </p:sp>
        <p:sp>
          <p:nvSpPr>
            <p:cNvPr id="45" name="TextBox 44">
              <a:extLst>
                <a:ext uri="{FF2B5EF4-FFF2-40B4-BE49-F238E27FC236}">
                  <a16:creationId xmlns:a16="http://schemas.microsoft.com/office/drawing/2014/main" id="{072C6E41-A091-0C76-EBF1-743D85339A2A}"/>
                </a:ext>
              </a:extLst>
            </p:cNvPr>
            <p:cNvSpPr txBox="1"/>
            <p:nvPr/>
          </p:nvSpPr>
          <p:spPr>
            <a:xfrm>
              <a:off x="1155322" y="14469183"/>
              <a:ext cx="15437583"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Paragraph Style in SP-</a:t>
              </a:r>
              <a:r>
                <a:rPr lang="en-GB" sz="4000" b="1" dirty="0" err="1">
                  <a:latin typeface="Abadi" panose="020B0604020104020204" pitchFamily="34" charset="0"/>
                </a:rPr>
                <a:t>OtherInfo</a:t>
              </a:r>
              <a:r>
                <a:rPr lang="en-GB" sz="4000" b="1" dirty="0">
                  <a:latin typeface="Abadi" panose="020B0604020104020204" pitchFamily="34" charset="0"/>
                </a:rPr>
                <a:t> Column by adding the code</a:t>
              </a:r>
              <a:endParaRPr lang="en-US" sz="4000" b="1" dirty="0">
                <a:latin typeface="Abadi" panose="020B0604020104020204" pitchFamily="34" charset="0"/>
              </a:endParaRPr>
            </a:p>
          </p:txBody>
        </p:sp>
      </p:grpSp>
      <p:grpSp>
        <p:nvGrpSpPr>
          <p:cNvPr id="47" name="Group 46">
            <a:extLst>
              <a:ext uri="{FF2B5EF4-FFF2-40B4-BE49-F238E27FC236}">
                <a16:creationId xmlns:a16="http://schemas.microsoft.com/office/drawing/2014/main" id="{82EAB930-35E1-27DC-A6E3-EA92B5ECA722}"/>
              </a:ext>
            </a:extLst>
          </p:cNvPr>
          <p:cNvGrpSpPr/>
          <p:nvPr/>
        </p:nvGrpSpPr>
        <p:grpSpPr>
          <a:xfrm>
            <a:off x="1880601" y="13927656"/>
            <a:ext cx="9535545" cy="9592731"/>
            <a:chOff x="1155320" y="18340333"/>
            <a:chExt cx="9535545" cy="9592731"/>
          </a:xfrm>
        </p:grpSpPr>
        <p:sp>
          <p:nvSpPr>
            <p:cNvPr id="35" name="TextBox 34">
              <a:extLst>
                <a:ext uri="{FF2B5EF4-FFF2-40B4-BE49-F238E27FC236}">
                  <a16:creationId xmlns:a16="http://schemas.microsoft.com/office/drawing/2014/main" id="{55576416-892A-FC8F-3E5E-04C7EE650D94}"/>
                </a:ext>
              </a:extLst>
            </p:cNvPr>
            <p:cNvSpPr txBox="1"/>
            <p:nvPr/>
          </p:nvSpPr>
          <p:spPr>
            <a:xfrm>
              <a:off x="1155323" y="19038321"/>
              <a:ext cx="9535542" cy="8894743"/>
            </a:xfrm>
            <a:prstGeom prst="rect">
              <a:avLst/>
            </a:prstGeom>
            <a:no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GB" sz="4400" dirty="0">
                  <a:highlight>
                    <a:srgbClr val="FFFF00"/>
                  </a:highlight>
                </a:rPr>
                <a:t>12T@BS3:4[</a:t>
              </a:r>
              <a:r>
                <a:rPr lang="en-GB" sz="4400" dirty="0" err="1">
                  <a:highlight>
                    <a:srgbClr val="FFFF00"/>
                  </a:highlight>
                </a:rPr>
                <a:t>Table_B</a:t>
              </a:r>
              <a:r>
                <a:rPr lang="en-GB" sz="4400" dirty="0">
                  <a:highlight>
                    <a:srgbClr val="FFFF00"/>
                  </a:highlight>
                </a:rPr>
                <a:t>(Light)|101010]</a:t>
              </a:r>
            </a:p>
            <a:p>
              <a:r>
                <a:rPr lang="en-GB" sz="4400" dirty="0">
                  <a:highlight>
                    <a:srgbClr val="72FF17"/>
                  </a:highlight>
                </a:rPr>
                <a:t>1T@B*§H2 Heading 1-1</a:t>
              </a:r>
            </a:p>
            <a:p>
              <a:r>
                <a:rPr lang="en-GB" sz="4400" dirty="0">
                  <a:highlight>
                    <a:srgbClr val="72FF17"/>
                  </a:highlight>
                </a:rPr>
                <a:t>1T@B*§H2 Heading 1-2</a:t>
              </a:r>
            </a:p>
            <a:p>
              <a:r>
                <a:rPr lang="en-GB" sz="4400" dirty="0">
                  <a:highlight>
                    <a:srgbClr val="72FF17"/>
                  </a:highlight>
                </a:rPr>
                <a:t>1T@B*§H2 Heading 1-3</a:t>
              </a:r>
            </a:p>
            <a:p>
              <a:r>
                <a:rPr lang="en-GB" sz="4400" dirty="0">
                  <a:highlight>
                    <a:srgbClr val="72FF17"/>
                  </a:highlight>
                </a:rPr>
                <a:t>1T@B*§H2 Heading 1-4</a:t>
              </a:r>
            </a:p>
            <a:p>
              <a:r>
                <a:rPr lang="en-GB" sz="4400" dirty="0">
                  <a:highlight>
                    <a:srgbClr val="72FF17"/>
                  </a:highlight>
                </a:rPr>
                <a:t>1T@B*§T2 RowA1</a:t>
              </a:r>
            </a:p>
            <a:p>
              <a:r>
                <a:rPr lang="en-GB" sz="4400" dirty="0">
                  <a:highlight>
                    <a:srgbClr val="72FF17"/>
                  </a:highlight>
                </a:rPr>
                <a:t>1T@B*§T2 RowA2</a:t>
              </a:r>
            </a:p>
            <a:p>
              <a:r>
                <a:rPr lang="en-GB" sz="4400" dirty="0">
                  <a:highlight>
                    <a:srgbClr val="72FF17"/>
                  </a:highlight>
                </a:rPr>
                <a:t>1T@B*§T2 RowA3</a:t>
              </a:r>
            </a:p>
            <a:p>
              <a:r>
                <a:rPr lang="en-GB" sz="4400" dirty="0">
                  <a:highlight>
                    <a:srgbClr val="72FF17"/>
                  </a:highlight>
                </a:rPr>
                <a:t>1T@B*§T2 RowA4</a:t>
              </a:r>
            </a:p>
            <a:p>
              <a:r>
                <a:rPr lang="en-GB" sz="4400" dirty="0">
                  <a:highlight>
                    <a:srgbClr val="72FF17"/>
                  </a:highlight>
                </a:rPr>
                <a:t>1T@B*§T2 RowB1</a:t>
              </a:r>
            </a:p>
            <a:p>
              <a:r>
                <a:rPr lang="en-GB" sz="4400" dirty="0">
                  <a:highlight>
                    <a:srgbClr val="72FF17"/>
                  </a:highlight>
                </a:rPr>
                <a:t>1T@B*§T2 RowB2</a:t>
              </a:r>
            </a:p>
            <a:p>
              <a:r>
                <a:rPr lang="en-GB" sz="4400" dirty="0">
                  <a:highlight>
                    <a:srgbClr val="72FF17"/>
                  </a:highlight>
                </a:rPr>
                <a:t>1T@B*§T2 RowB3</a:t>
              </a:r>
            </a:p>
            <a:p>
              <a:r>
                <a:rPr lang="en-GB" sz="4400" dirty="0">
                  <a:highlight>
                    <a:srgbClr val="72FF17"/>
                  </a:highlight>
                </a:rPr>
                <a:t>1T@B*§T2 RowB4</a:t>
              </a:r>
              <a:endParaRPr lang="en-US" sz="4400" dirty="0">
                <a:highlight>
                  <a:srgbClr val="72FF17"/>
                </a:highlight>
              </a:endParaRPr>
            </a:p>
          </p:txBody>
        </p:sp>
        <p:sp>
          <p:nvSpPr>
            <p:cNvPr id="46" name="TextBox 45">
              <a:extLst>
                <a:ext uri="{FF2B5EF4-FFF2-40B4-BE49-F238E27FC236}">
                  <a16:creationId xmlns:a16="http://schemas.microsoft.com/office/drawing/2014/main" id="{738F40CF-3F79-3317-1764-1493D61A2287}"/>
                </a:ext>
              </a:extLst>
            </p:cNvPr>
            <p:cNvSpPr txBox="1"/>
            <p:nvPr/>
          </p:nvSpPr>
          <p:spPr>
            <a:xfrm>
              <a:off x="1155320" y="18340333"/>
              <a:ext cx="9535545"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table in Excel DB</a:t>
              </a:r>
              <a:endParaRPr lang="en-US" sz="4000" b="1" dirty="0">
                <a:latin typeface="Abadi" panose="020B0604020104020204" pitchFamily="34" charset="0"/>
              </a:endParaRPr>
            </a:p>
          </p:txBody>
        </p:sp>
      </p:grpSp>
      <p:sp>
        <p:nvSpPr>
          <p:cNvPr id="49" name="Arrow: Right 48">
            <a:extLst>
              <a:ext uri="{FF2B5EF4-FFF2-40B4-BE49-F238E27FC236}">
                <a16:creationId xmlns:a16="http://schemas.microsoft.com/office/drawing/2014/main" id="{1E8CF230-3964-2998-50C5-AEE94B784AB2}"/>
              </a:ext>
            </a:extLst>
          </p:cNvPr>
          <p:cNvSpPr/>
          <p:nvPr/>
        </p:nvSpPr>
        <p:spPr>
          <a:xfrm>
            <a:off x="17459839" y="11798605"/>
            <a:ext cx="9222104"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C35ED5B4-46DE-1269-A047-8B1924D322AD}"/>
              </a:ext>
            </a:extLst>
          </p:cNvPr>
          <p:cNvSpPr/>
          <p:nvPr/>
        </p:nvSpPr>
        <p:spPr>
          <a:xfrm>
            <a:off x="17459839" y="9048940"/>
            <a:ext cx="9085470"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33EDA931-8D2B-7770-813E-F3BA5318E005}"/>
              </a:ext>
            </a:extLst>
          </p:cNvPr>
          <p:cNvSpPr/>
          <p:nvPr/>
        </p:nvSpPr>
        <p:spPr>
          <a:xfrm>
            <a:off x="11776364" y="14541546"/>
            <a:ext cx="2936957"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ADE8DC0-AC16-A3B4-4F5A-4B0298456DDD}"/>
              </a:ext>
            </a:extLst>
          </p:cNvPr>
          <p:cNvGrpSpPr/>
          <p:nvPr/>
        </p:nvGrpSpPr>
        <p:grpSpPr>
          <a:xfrm>
            <a:off x="1880599" y="3465234"/>
            <a:ext cx="37080000" cy="4270137"/>
            <a:chOff x="1880599" y="3465234"/>
            <a:chExt cx="37080000" cy="4270137"/>
          </a:xfrm>
        </p:grpSpPr>
        <p:grpSp>
          <p:nvGrpSpPr>
            <p:cNvPr id="18" name="Group 17">
              <a:extLst>
                <a:ext uri="{FF2B5EF4-FFF2-40B4-BE49-F238E27FC236}">
                  <a16:creationId xmlns:a16="http://schemas.microsoft.com/office/drawing/2014/main" id="{C7A62902-8041-ED95-632E-CC7F8639273A}"/>
                </a:ext>
              </a:extLst>
            </p:cNvPr>
            <p:cNvGrpSpPr/>
            <p:nvPr/>
          </p:nvGrpSpPr>
          <p:grpSpPr>
            <a:xfrm>
              <a:off x="1880599" y="3465234"/>
              <a:ext cx="37080000" cy="2115757"/>
              <a:chOff x="1409545" y="3321803"/>
              <a:chExt cx="37107760" cy="2115757"/>
            </a:xfrm>
          </p:grpSpPr>
          <p:pic>
            <p:nvPicPr>
              <p:cNvPr id="6" name="Picture 5">
                <a:extLst>
                  <a:ext uri="{FF2B5EF4-FFF2-40B4-BE49-F238E27FC236}">
                    <a16:creationId xmlns:a16="http://schemas.microsoft.com/office/drawing/2014/main" id="{9DC5C41F-6D3C-8850-0EF6-57838670F0A8}"/>
                  </a:ext>
                </a:extLst>
              </p:cNvPr>
              <p:cNvPicPr>
                <a:picLocks noChangeAspect="1"/>
              </p:cNvPicPr>
              <p:nvPr/>
            </p:nvPicPr>
            <p:blipFill rotWithShape="1">
              <a:blip r:embed="rId2"/>
              <a:srcRect t="21447" r="8149" b="73929"/>
              <a:stretch/>
            </p:blipFill>
            <p:spPr>
              <a:xfrm>
                <a:off x="1409545" y="4011779"/>
                <a:ext cx="37107760" cy="1425781"/>
              </a:xfrm>
              <a:prstGeom prst="rect">
                <a:avLst/>
              </a:prstGeom>
            </p:spPr>
          </p:pic>
          <p:pic>
            <p:nvPicPr>
              <p:cNvPr id="17" name="Picture 16">
                <a:extLst>
                  <a:ext uri="{FF2B5EF4-FFF2-40B4-BE49-F238E27FC236}">
                    <a16:creationId xmlns:a16="http://schemas.microsoft.com/office/drawing/2014/main" id="{439F82FE-313D-371D-BCEA-2E91A227B101}"/>
                  </a:ext>
                </a:extLst>
              </p:cNvPr>
              <p:cNvPicPr>
                <a:picLocks noChangeAspect="1"/>
              </p:cNvPicPr>
              <p:nvPr/>
            </p:nvPicPr>
            <p:blipFill rotWithShape="1">
              <a:blip r:embed="rId2"/>
              <a:srcRect t="-1" r="8149" b="97400"/>
              <a:stretch/>
            </p:blipFill>
            <p:spPr>
              <a:xfrm>
                <a:off x="1409545" y="3321803"/>
                <a:ext cx="37107760" cy="802188"/>
              </a:xfrm>
              <a:prstGeom prst="rect">
                <a:avLst/>
              </a:prstGeom>
            </p:spPr>
          </p:pic>
        </p:grpSp>
        <p:pic>
          <p:nvPicPr>
            <p:cNvPr id="34" name="Picture 33">
              <a:extLst>
                <a:ext uri="{FF2B5EF4-FFF2-40B4-BE49-F238E27FC236}">
                  <a16:creationId xmlns:a16="http://schemas.microsoft.com/office/drawing/2014/main" id="{3121976F-A8B1-9DBF-8760-D8DFF1D1E76F}"/>
                </a:ext>
              </a:extLst>
            </p:cNvPr>
            <p:cNvPicPr>
              <a:picLocks noChangeAspect="1"/>
            </p:cNvPicPr>
            <p:nvPr/>
          </p:nvPicPr>
          <p:blipFill rotWithShape="1">
            <a:blip r:embed="rId2"/>
            <a:srcRect t="78699" r="8149" b="14314"/>
            <a:stretch/>
          </p:blipFill>
          <p:spPr>
            <a:xfrm>
              <a:off x="1880599" y="5580991"/>
              <a:ext cx="37080000" cy="2154380"/>
            </a:xfrm>
            <a:prstGeom prst="rect">
              <a:avLst/>
            </a:prstGeom>
          </p:spPr>
        </p:pic>
      </p:grpSp>
      <p:grpSp>
        <p:nvGrpSpPr>
          <p:cNvPr id="10" name="Group 9">
            <a:extLst>
              <a:ext uri="{FF2B5EF4-FFF2-40B4-BE49-F238E27FC236}">
                <a16:creationId xmlns:a16="http://schemas.microsoft.com/office/drawing/2014/main" id="{9DE4EFEE-64B9-EDDD-E2A1-F3E875985C69}"/>
              </a:ext>
            </a:extLst>
          </p:cNvPr>
          <p:cNvGrpSpPr/>
          <p:nvPr/>
        </p:nvGrpSpPr>
        <p:grpSpPr>
          <a:xfrm>
            <a:off x="26823601" y="8806354"/>
            <a:ext cx="14400001" cy="4402628"/>
            <a:chOff x="26823602" y="8331358"/>
            <a:chExt cx="14400001" cy="4402628"/>
          </a:xfrm>
        </p:grpSpPr>
        <p:pic>
          <p:nvPicPr>
            <p:cNvPr id="7" name="Picture 6">
              <a:extLst>
                <a:ext uri="{FF2B5EF4-FFF2-40B4-BE49-F238E27FC236}">
                  <a16:creationId xmlns:a16="http://schemas.microsoft.com/office/drawing/2014/main" id="{EE1769B7-7474-98CD-E7BC-F95EF946C30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26823603" y="10976842"/>
              <a:ext cx="14400000" cy="1757144"/>
            </a:xfrm>
            <a:prstGeom prst="rect">
              <a:avLst/>
            </a:prstGeom>
            <a:ln>
              <a:solidFill>
                <a:schemeClr val="tx1"/>
              </a:solidFill>
            </a:ln>
          </p:spPr>
        </p:pic>
        <p:pic>
          <p:nvPicPr>
            <p:cNvPr id="9" name="Picture 8">
              <a:extLst>
                <a:ext uri="{FF2B5EF4-FFF2-40B4-BE49-F238E27FC236}">
                  <a16:creationId xmlns:a16="http://schemas.microsoft.com/office/drawing/2014/main" id="{4E130957-79B8-6F33-D530-9652A92D7F6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26823602" y="8331358"/>
              <a:ext cx="14400000" cy="2645484"/>
            </a:xfrm>
            <a:prstGeom prst="rect">
              <a:avLst/>
            </a:prstGeom>
            <a:ln>
              <a:solidFill>
                <a:schemeClr val="tx1"/>
              </a:solidFill>
            </a:ln>
          </p:spPr>
        </p:pic>
      </p:grpSp>
      <p:pic>
        <p:nvPicPr>
          <p:cNvPr id="13" name="Picture 12">
            <a:extLst>
              <a:ext uri="{FF2B5EF4-FFF2-40B4-BE49-F238E27FC236}">
                <a16:creationId xmlns:a16="http://schemas.microsoft.com/office/drawing/2014/main" id="{A14DCE43-2A00-0DCA-9D89-C7A1B992B993}"/>
              </a:ext>
            </a:extLst>
          </p:cNvPr>
          <p:cNvPicPr>
            <a:picLocks noChangeAspect="1"/>
          </p:cNvPicPr>
          <p:nvPr/>
        </p:nvPicPr>
        <p:blipFill>
          <a:blip r:embed="rId7"/>
          <a:stretch>
            <a:fillRect/>
          </a:stretch>
        </p:blipFill>
        <p:spPr>
          <a:xfrm>
            <a:off x="15295212" y="14253784"/>
            <a:ext cx="26173325" cy="2522576"/>
          </a:xfrm>
          <a:prstGeom prst="rect">
            <a:avLst/>
          </a:prstGeom>
        </p:spPr>
      </p:pic>
      <p:sp>
        <p:nvSpPr>
          <p:cNvPr id="54" name="TextBox 53">
            <a:extLst>
              <a:ext uri="{FF2B5EF4-FFF2-40B4-BE49-F238E27FC236}">
                <a16:creationId xmlns:a16="http://schemas.microsoft.com/office/drawing/2014/main" id="{30A9842A-291C-90A1-06A9-007FE5D7E6E6}"/>
              </a:ext>
            </a:extLst>
          </p:cNvPr>
          <p:cNvSpPr txBox="1"/>
          <p:nvPr/>
        </p:nvSpPr>
        <p:spPr>
          <a:xfrm>
            <a:off x="12113037" y="16891273"/>
            <a:ext cx="29110564" cy="6124754"/>
          </a:xfrm>
          <a:prstGeom prst="rect">
            <a:avLst/>
          </a:prstGeom>
          <a:solidFill>
            <a:schemeClr val="bg1">
              <a:alpha val="26000"/>
            </a:schemeClr>
          </a:solidFill>
          <a:ln w="76200">
            <a:noFill/>
          </a:ln>
        </p:spPr>
        <p:txBody>
          <a:bodyPr wrap="square" lIns="180000" rIns="180000" rtlCol="0">
            <a:spAutoFit/>
          </a:bodyPr>
          <a:lstStyle/>
          <a:p>
            <a:r>
              <a:rPr lang="en-US" sz="4800" dirty="0">
                <a:latin typeface="Abadi Extra Light" panose="020B0204020104020204" pitchFamily="34" charset="0"/>
              </a:rPr>
              <a:t>To encode Table in Excel DB:</a:t>
            </a:r>
          </a:p>
          <a:p>
            <a:r>
              <a:rPr lang="en-US" sz="4800" dirty="0">
                <a:highlight>
                  <a:srgbClr val="FFFF00"/>
                </a:highlight>
                <a:latin typeface="Abadi Extra Light" panose="020B0204020104020204" pitchFamily="34" charset="0"/>
              </a:rPr>
              <a:t>1st Line </a:t>
            </a:r>
            <a:r>
              <a:rPr lang="en-US" sz="4800" dirty="0">
                <a:latin typeface="Abadi Extra Light" panose="020B0204020104020204" pitchFamily="34" charset="0"/>
              </a:rPr>
              <a:t>: </a:t>
            </a:r>
            <a:r>
              <a:rPr lang="en-US" sz="4800" dirty="0" err="1">
                <a:latin typeface="Abadi Extra Light" panose="020B0204020104020204" pitchFamily="34" charset="0"/>
              </a:rPr>
              <a:t>NbRows</a:t>
            </a:r>
            <a:r>
              <a:rPr lang="en-US" sz="4800" dirty="0">
                <a:latin typeface="Abadi Extra Light" panose="020B0204020104020204" pitchFamily="34" charset="0"/>
              </a:rPr>
              <a:t> x </a:t>
            </a:r>
            <a:r>
              <a:rPr lang="en-US" sz="4800" dirty="0" err="1">
                <a:latin typeface="Abadi Extra Light" panose="020B0204020104020204" pitchFamily="34" charset="0"/>
              </a:rPr>
              <a:t>NbCol</a:t>
            </a:r>
            <a:r>
              <a:rPr lang="en-US" sz="4800" dirty="0">
                <a:latin typeface="Abadi Extra Light" panose="020B0204020104020204" pitchFamily="34" charset="0"/>
              </a:rPr>
              <a:t> +  ”</a:t>
            </a:r>
            <a:r>
              <a:rPr lang="en-US" sz="4800" dirty="0">
                <a:highlight>
                  <a:srgbClr val="FFFF00"/>
                </a:highlight>
                <a:latin typeface="Abadi Extra Light" panose="020B0204020104020204" pitchFamily="34" charset="0"/>
              </a:rPr>
              <a:t>T@BS</a:t>
            </a:r>
            <a:r>
              <a:rPr lang="en-US" sz="4800" dirty="0">
                <a:latin typeface="Abadi Extra Light" panose="020B0204020104020204" pitchFamily="34" charset="0"/>
              </a:rPr>
              <a:t>” + </a:t>
            </a:r>
            <a:r>
              <a:rPr lang="en-US" sz="4800" dirty="0" err="1">
                <a:latin typeface="Abadi Extra Light" panose="020B0204020104020204" pitchFamily="34" charset="0"/>
              </a:rPr>
              <a:t>NbRow</a:t>
            </a:r>
            <a:r>
              <a:rPr lang="en-US" sz="4800" dirty="0">
                <a:latin typeface="Abadi Extra Light" panose="020B0204020104020204" pitchFamily="34" charset="0"/>
              </a:rPr>
              <a:t> + “</a:t>
            </a:r>
            <a:r>
              <a:rPr lang="en-US" sz="4800" dirty="0">
                <a:highlight>
                  <a:srgbClr val="FFFF00"/>
                </a:highlight>
                <a:latin typeface="Abadi Extra Light" panose="020B0204020104020204" pitchFamily="34" charset="0"/>
              </a:rPr>
              <a:t>:</a:t>
            </a:r>
            <a:r>
              <a:rPr lang="en-US" sz="4800" dirty="0">
                <a:latin typeface="Abadi Extra Light" panose="020B0204020104020204" pitchFamily="34" charset="0"/>
              </a:rPr>
              <a:t>” + </a:t>
            </a:r>
            <a:r>
              <a:rPr lang="en-US" sz="4800" dirty="0" err="1">
                <a:latin typeface="Abadi Extra Light" panose="020B0204020104020204" pitchFamily="34" charset="0"/>
              </a:rPr>
              <a:t>NbCol</a:t>
            </a:r>
            <a:r>
              <a:rPr lang="en-US" sz="4800" dirty="0">
                <a:latin typeface="Abadi Extra Light" panose="020B0204020104020204" pitchFamily="34" charset="0"/>
              </a:rPr>
              <a:t> + “</a:t>
            </a:r>
            <a:r>
              <a:rPr lang="en-US" sz="4800" dirty="0">
                <a:highlight>
                  <a:srgbClr val="FFFF00"/>
                </a:highlight>
                <a:latin typeface="Abadi Extra Light" panose="020B0204020104020204" pitchFamily="34" charset="0"/>
              </a:rPr>
              <a:t>[</a:t>
            </a:r>
            <a:r>
              <a:rPr lang="en-US" sz="4800" dirty="0">
                <a:latin typeface="Abadi Extra Light" panose="020B0204020104020204" pitchFamily="34" charset="0"/>
              </a:rPr>
              <a:t>“ + </a:t>
            </a:r>
            <a:r>
              <a:rPr lang="en-US" sz="4800" dirty="0" err="1">
                <a:latin typeface="Abadi Extra Light" panose="020B0204020104020204" pitchFamily="34" charset="0"/>
              </a:rPr>
              <a:t>TableStyle</a:t>
            </a:r>
            <a:r>
              <a:rPr lang="en-US" sz="4800" dirty="0">
                <a:latin typeface="Abadi Extra Light" panose="020B0204020104020204" pitchFamily="34" charset="0"/>
              </a:rPr>
              <a:t> + </a:t>
            </a:r>
            <a:r>
              <a:rPr lang="en-US" sz="4800" dirty="0">
                <a:highlight>
                  <a:srgbClr val="FFFF00"/>
                </a:highlight>
                <a:latin typeface="Abadi Extra Light" panose="020B0204020104020204" pitchFamily="34" charset="0"/>
              </a:rPr>
              <a:t>”|101010]</a:t>
            </a:r>
            <a:r>
              <a:rPr lang="en-US" sz="4800" dirty="0">
                <a:latin typeface="Abadi Extra Light" panose="020B0204020104020204" pitchFamily="34" charset="0"/>
              </a:rPr>
              <a:t>”. The last five digit represent the following feature of the style table:</a:t>
            </a:r>
          </a:p>
          <a:p>
            <a:pPr marL="685800" indent="-685800">
              <a:buFont typeface="Arial" panose="020B0604020202020204" pitchFamily="34" charset="0"/>
              <a:buChar char="•"/>
            </a:pPr>
            <a:r>
              <a:rPr lang="en-US" sz="4000" dirty="0">
                <a:latin typeface="Abadi Extra Light" panose="020B0204020104020204" pitchFamily="34" charset="0"/>
              </a:rPr>
              <a:t>Digit 1: (1 Enable/ 0 not Enable): Heading Rows</a:t>
            </a:r>
          </a:p>
          <a:p>
            <a:pPr marL="685800" indent="-685800">
              <a:buFont typeface="Arial" panose="020B0604020202020204" pitchFamily="34" charset="0"/>
              <a:buChar char="•"/>
            </a:pPr>
            <a:r>
              <a:rPr lang="en-US" sz="4000" dirty="0">
                <a:latin typeface="Abadi Extra Light" panose="020B0204020104020204" pitchFamily="34" charset="0"/>
              </a:rPr>
              <a:t>Digit 2: (1 Enable/ 0 not Enable): Last Row</a:t>
            </a:r>
          </a:p>
          <a:p>
            <a:pPr marL="685800" indent="-685800">
              <a:buFont typeface="Arial" panose="020B0604020202020204" pitchFamily="34" charset="0"/>
              <a:buChar char="•"/>
            </a:pPr>
            <a:r>
              <a:rPr lang="en-US" sz="4000" dirty="0">
                <a:latin typeface="Abadi Extra Light" panose="020B0204020104020204" pitchFamily="34" charset="0"/>
              </a:rPr>
              <a:t>Digit 3: (1 Enable/ 0 not Enable): First Column</a:t>
            </a:r>
          </a:p>
          <a:p>
            <a:pPr marL="685800" indent="-685800">
              <a:buFont typeface="Arial" panose="020B0604020202020204" pitchFamily="34" charset="0"/>
              <a:buChar char="•"/>
            </a:pPr>
            <a:r>
              <a:rPr lang="en-US" sz="4000" dirty="0">
                <a:latin typeface="Abadi Extra Light" panose="020B0204020104020204" pitchFamily="34" charset="0"/>
              </a:rPr>
              <a:t>Digit 4: (1 Enable/ 0 not Enable): Last Column</a:t>
            </a:r>
          </a:p>
          <a:p>
            <a:pPr marL="685800" indent="-685800">
              <a:buFont typeface="Arial" panose="020B0604020202020204" pitchFamily="34" charset="0"/>
              <a:buChar char="•"/>
            </a:pPr>
            <a:r>
              <a:rPr lang="en-US" sz="4000" dirty="0">
                <a:latin typeface="Abadi Extra Light" panose="020B0204020104020204" pitchFamily="34" charset="0"/>
              </a:rPr>
              <a:t>Digit 5: (1 Enable/ 0 not Enable): Row Band</a:t>
            </a:r>
          </a:p>
          <a:p>
            <a:pPr marL="685800" indent="-685800">
              <a:buFont typeface="Arial" panose="020B0604020202020204" pitchFamily="34" charset="0"/>
              <a:buChar char="•"/>
            </a:pPr>
            <a:r>
              <a:rPr lang="en-US" sz="4000" dirty="0">
                <a:latin typeface="Abadi Extra Light" panose="020B0204020104020204" pitchFamily="34" charset="0"/>
              </a:rPr>
              <a:t>Digit 6</a:t>
            </a:r>
            <a:r>
              <a:rPr lang="en-US" sz="3200" dirty="0">
                <a:latin typeface="Abadi Extra Light" panose="020B0204020104020204" pitchFamily="34" charset="0"/>
              </a:rPr>
              <a:t>: </a:t>
            </a:r>
            <a:r>
              <a:rPr lang="en-US" sz="4000" dirty="0">
                <a:latin typeface="Abadi Extra Light" panose="020B0204020104020204" pitchFamily="34" charset="0"/>
              </a:rPr>
              <a:t>(1 Enable/ 0 not Enable): Column Band</a:t>
            </a:r>
            <a:endParaRPr lang="en-US" sz="4800" dirty="0">
              <a:latin typeface="Abadi Extra Light" panose="020B0204020104020204" pitchFamily="34" charset="0"/>
            </a:endParaRPr>
          </a:p>
        </p:txBody>
      </p:sp>
      <p:sp>
        <p:nvSpPr>
          <p:cNvPr id="55" name="Arrow: Right 54">
            <a:extLst>
              <a:ext uri="{FF2B5EF4-FFF2-40B4-BE49-F238E27FC236}">
                <a16:creationId xmlns:a16="http://schemas.microsoft.com/office/drawing/2014/main" id="{F8021A43-8978-7911-4C96-387E239B3F7A}"/>
              </a:ext>
            </a:extLst>
          </p:cNvPr>
          <p:cNvSpPr/>
          <p:nvPr/>
        </p:nvSpPr>
        <p:spPr>
          <a:xfrm>
            <a:off x="15295212" y="13743378"/>
            <a:ext cx="25381733" cy="707887"/>
          </a:xfrm>
          <a:prstGeom prst="rightArrow">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4680B54-7C91-8D3D-850B-9A5ADB85AE48}"/>
              </a:ext>
            </a:extLst>
          </p:cNvPr>
          <p:cNvSpPr/>
          <p:nvPr/>
        </p:nvSpPr>
        <p:spPr>
          <a:xfrm>
            <a:off x="40886646" y="14477756"/>
            <a:ext cx="826827" cy="1924808"/>
          </a:xfrm>
          <a:prstGeom prst="downArrow">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A6CA6E2-AB7A-408D-89EE-849AAADCB3F3}"/>
              </a:ext>
            </a:extLst>
          </p:cNvPr>
          <p:cNvSpPr txBox="1"/>
          <p:nvPr/>
        </p:nvSpPr>
        <p:spPr>
          <a:xfrm>
            <a:off x="12113037" y="22897765"/>
            <a:ext cx="29110564" cy="1569660"/>
          </a:xfrm>
          <a:prstGeom prst="rect">
            <a:avLst/>
          </a:prstGeom>
          <a:solidFill>
            <a:schemeClr val="bg1">
              <a:alpha val="26000"/>
            </a:schemeClr>
          </a:solidFill>
          <a:ln w="76200">
            <a:noFill/>
          </a:ln>
        </p:spPr>
        <p:txBody>
          <a:bodyPr wrap="square" lIns="180000" rIns="180000" rtlCol="0">
            <a:spAutoFit/>
          </a:bodyPr>
          <a:lstStyle/>
          <a:p>
            <a:r>
              <a:rPr lang="en-US" sz="4800" dirty="0">
                <a:highlight>
                  <a:srgbClr val="72FF17"/>
                </a:highlight>
                <a:latin typeface="Abadi Extra Light" panose="020B0204020104020204" pitchFamily="34" charset="0"/>
              </a:rPr>
              <a:t>Following Lines </a:t>
            </a:r>
            <a:r>
              <a:rPr lang="en-US" sz="4800" dirty="0">
                <a:latin typeface="Abadi Extra Light" panose="020B0204020104020204" pitchFamily="34" charset="0"/>
              </a:rPr>
              <a:t>: Content of the Table from the Top-Left to the Bottom-Right. The styles of paragraph are encoded using the encoding rules described in CNT_Q501 </a:t>
            </a:r>
          </a:p>
        </p:txBody>
      </p:sp>
    </p:spTree>
    <p:extLst>
      <p:ext uri="{BB962C8B-B14F-4D97-AF65-F5344CB8AC3E}">
        <p14:creationId xmlns:p14="http://schemas.microsoft.com/office/powerpoint/2010/main" val="3897013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8DCF3-19A0-9EDC-EB00-0225E8D187C3}"/>
              </a:ext>
            </a:extLst>
          </p:cNvPr>
          <p:cNvSpPr txBox="1"/>
          <p:nvPr/>
        </p:nvSpPr>
        <p:spPr>
          <a:xfrm>
            <a:off x="25551954" y="26201619"/>
            <a:ext cx="10815039" cy="2554545"/>
          </a:xfrm>
          <a:prstGeom prst="rect">
            <a:avLst/>
          </a:prstGeom>
          <a:noFill/>
        </p:spPr>
        <p:txBody>
          <a:bodyPr wrap="square" rtlCol="0">
            <a:spAutoFit/>
          </a:bodyPr>
          <a:lstStyle/>
          <a:p>
            <a:r>
              <a:rPr lang="en-US" sz="4000" dirty="0"/>
              <a:t>Export Excel DB in WORD : </a:t>
            </a:r>
          </a:p>
          <a:p>
            <a:pPr algn="ctr"/>
            <a:r>
              <a:rPr lang="en-US" sz="4000" dirty="0"/>
              <a:t>CONTENT DB</a:t>
            </a:r>
          </a:p>
          <a:p>
            <a:pPr algn="ctr"/>
            <a:r>
              <a:rPr lang="en-US" sz="4000" dirty="0">
                <a:latin typeface="Bahnschrift Light Condensed" panose="020B0502040204020203" pitchFamily="34" charset="0"/>
              </a:rPr>
              <a:t>STEP 2</a:t>
            </a:r>
          </a:p>
          <a:p>
            <a:pPr algn="ctr"/>
            <a:r>
              <a:rPr lang="en-US" sz="4000" b="1" dirty="0">
                <a:latin typeface="Abadi" panose="020B0604020104020204" pitchFamily="34" charset="0"/>
              </a:rPr>
              <a:t>HOW TO ENCODE CONTENT IV</a:t>
            </a:r>
          </a:p>
        </p:txBody>
      </p:sp>
      <p:sp>
        <p:nvSpPr>
          <p:cNvPr id="3" name="TextBox 2">
            <a:extLst>
              <a:ext uri="{FF2B5EF4-FFF2-40B4-BE49-F238E27FC236}">
                <a16:creationId xmlns:a16="http://schemas.microsoft.com/office/drawing/2014/main" id="{17D1D08D-64E6-3808-44B5-9FB60B03C5DB}"/>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grpSp>
        <p:nvGrpSpPr>
          <p:cNvPr id="47" name="Group 46">
            <a:extLst>
              <a:ext uri="{FF2B5EF4-FFF2-40B4-BE49-F238E27FC236}">
                <a16:creationId xmlns:a16="http://schemas.microsoft.com/office/drawing/2014/main" id="{82EAB930-35E1-27DC-A6E3-EA92B5ECA722}"/>
              </a:ext>
            </a:extLst>
          </p:cNvPr>
          <p:cNvGrpSpPr/>
          <p:nvPr/>
        </p:nvGrpSpPr>
        <p:grpSpPr>
          <a:xfrm>
            <a:off x="2487264" y="4953677"/>
            <a:ext cx="9535545" cy="1467429"/>
            <a:chOff x="1155320" y="18340333"/>
            <a:chExt cx="9535545" cy="1467429"/>
          </a:xfrm>
        </p:grpSpPr>
        <p:sp>
          <p:nvSpPr>
            <p:cNvPr id="35" name="TextBox 34">
              <a:extLst>
                <a:ext uri="{FF2B5EF4-FFF2-40B4-BE49-F238E27FC236}">
                  <a16:creationId xmlns:a16="http://schemas.microsoft.com/office/drawing/2014/main" id="{55576416-892A-FC8F-3E5E-04C7EE650D94}"/>
                </a:ext>
              </a:extLst>
            </p:cNvPr>
            <p:cNvSpPr txBox="1"/>
            <p:nvPr/>
          </p:nvSpPr>
          <p:spPr>
            <a:xfrm>
              <a:off x="1155323" y="19038321"/>
              <a:ext cx="9535542" cy="769441"/>
            </a:xfrm>
            <a:prstGeom prst="rect">
              <a:avLst/>
            </a:prstGeom>
            <a:no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GB" sz="4400" dirty="0">
                  <a:highlight>
                    <a:srgbClr val="FFFF00"/>
                  </a:highlight>
                </a:rPr>
                <a:t>*§C </a:t>
              </a:r>
              <a:r>
                <a:rPr lang="en-GB" sz="4400" dirty="0"/>
                <a:t>Table 1: Test of Table Importation</a:t>
              </a:r>
              <a:endParaRPr lang="en-US" sz="4400" dirty="0"/>
            </a:p>
          </p:txBody>
        </p:sp>
        <p:sp>
          <p:nvSpPr>
            <p:cNvPr id="46" name="TextBox 45">
              <a:extLst>
                <a:ext uri="{FF2B5EF4-FFF2-40B4-BE49-F238E27FC236}">
                  <a16:creationId xmlns:a16="http://schemas.microsoft.com/office/drawing/2014/main" id="{738F40CF-3F79-3317-1764-1493D61A2287}"/>
                </a:ext>
              </a:extLst>
            </p:cNvPr>
            <p:cNvSpPr txBox="1"/>
            <p:nvPr/>
          </p:nvSpPr>
          <p:spPr>
            <a:xfrm>
              <a:off x="1155320" y="18340333"/>
              <a:ext cx="9535545"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Caption in Excel DB</a:t>
              </a:r>
              <a:endParaRPr lang="en-US" sz="4000" b="1" dirty="0">
                <a:latin typeface="Abadi" panose="020B0604020104020204" pitchFamily="34" charset="0"/>
              </a:endParaRPr>
            </a:p>
          </p:txBody>
        </p:sp>
      </p:grpSp>
      <p:sp>
        <p:nvSpPr>
          <p:cNvPr id="51" name="Arrow: Right 50">
            <a:extLst>
              <a:ext uri="{FF2B5EF4-FFF2-40B4-BE49-F238E27FC236}">
                <a16:creationId xmlns:a16="http://schemas.microsoft.com/office/drawing/2014/main" id="{33EDA931-8D2B-7770-813E-F3BA5318E005}"/>
              </a:ext>
            </a:extLst>
          </p:cNvPr>
          <p:cNvSpPr/>
          <p:nvPr/>
        </p:nvSpPr>
        <p:spPr>
          <a:xfrm>
            <a:off x="13272815" y="5082965"/>
            <a:ext cx="14380862"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0A9842A-291C-90A1-06A9-007FE5D7E6E6}"/>
              </a:ext>
            </a:extLst>
          </p:cNvPr>
          <p:cNvSpPr txBox="1"/>
          <p:nvPr/>
        </p:nvSpPr>
        <p:spPr>
          <a:xfrm>
            <a:off x="2487267" y="15440769"/>
            <a:ext cx="22894265" cy="4524315"/>
          </a:xfrm>
          <a:prstGeom prst="rect">
            <a:avLst/>
          </a:prstGeom>
          <a:solidFill>
            <a:schemeClr val="bg1">
              <a:alpha val="26000"/>
            </a:schemeClr>
          </a:solidFill>
          <a:ln w="76200">
            <a:noFill/>
          </a:ln>
        </p:spPr>
        <p:txBody>
          <a:bodyPr wrap="square" lIns="180000" rIns="180000" rtlCol="0">
            <a:spAutoFit/>
          </a:bodyPr>
          <a:lstStyle/>
          <a:p>
            <a:r>
              <a:rPr lang="en-US" sz="4800" dirty="0">
                <a:latin typeface="Abadi Extra Light" panose="020B0204020104020204" pitchFamily="34" charset="0"/>
              </a:rPr>
              <a:t>To encode an image:</a:t>
            </a:r>
          </a:p>
          <a:p>
            <a:r>
              <a:rPr lang="en-US" sz="4800" dirty="0">
                <a:latin typeface="Abadi Extra Light" panose="020B0204020104020204" pitchFamily="34" charset="0"/>
              </a:rPr>
              <a:t> ”</a:t>
            </a:r>
            <a:r>
              <a:rPr lang="en-US" sz="4800" dirty="0">
                <a:highlight>
                  <a:srgbClr val="FFFF00"/>
                </a:highlight>
                <a:latin typeface="Abadi Extra Light" panose="020B0204020104020204" pitchFamily="34" charset="0"/>
              </a:rPr>
              <a:t>&lt;:</a:t>
            </a:r>
            <a:r>
              <a:rPr lang="en-US" sz="4800" dirty="0">
                <a:latin typeface="Abadi Extra Light" panose="020B0204020104020204" pitchFamily="34" charset="0"/>
              </a:rPr>
              <a:t>” + File Name + “</a:t>
            </a:r>
            <a:r>
              <a:rPr lang="en-US" sz="4800" dirty="0">
                <a:highlight>
                  <a:srgbClr val="FFFF00"/>
                </a:highlight>
                <a:latin typeface="Abadi Extra Light" panose="020B0204020104020204" pitchFamily="34" charset="0"/>
              </a:rPr>
              <a:t>:</a:t>
            </a:r>
            <a:r>
              <a:rPr lang="en-US" sz="4800" dirty="0">
                <a:latin typeface="Abadi Extra Light" panose="020B0204020104020204" pitchFamily="34" charset="0"/>
              </a:rPr>
              <a:t>” + Height(in point) + “</a:t>
            </a:r>
            <a:r>
              <a:rPr lang="en-US" sz="4800" dirty="0">
                <a:highlight>
                  <a:srgbClr val="FFFF00"/>
                </a:highlight>
                <a:latin typeface="Abadi Extra Light" panose="020B0204020104020204" pitchFamily="34" charset="0"/>
              </a:rPr>
              <a:t>:</a:t>
            </a:r>
            <a:r>
              <a:rPr lang="en-US" sz="4800" dirty="0">
                <a:latin typeface="Abadi Extra Light" panose="020B0204020104020204" pitchFamily="34" charset="0"/>
              </a:rPr>
              <a:t>“ + Width(in point) +</a:t>
            </a:r>
            <a:r>
              <a:rPr lang="en-US" sz="4800" dirty="0">
                <a:highlight>
                  <a:srgbClr val="FFFF00"/>
                </a:highlight>
                <a:latin typeface="Abadi Extra Light" panose="020B0204020104020204" pitchFamily="34" charset="0"/>
              </a:rPr>
              <a:t>”:&gt;</a:t>
            </a:r>
            <a:r>
              <a:rPr lang="en-US" sz="4800" dirty="0">
                <a:latin typeface="Abadi Extra Light" panose="020B0204020104020204" pitchFamily="34" charset="0"/>
              </a:rPr>
              <a:t>”. </a:t>
            </a:r>
          </a:p>
          <a:p>
            <a:r>
              <a:rPr lang="en-US" sz="4800" dirty="0">
                <a:latin typeface="Abadi Extra Light" panose="020B0204020104020204" pitchFamily="34" charset="0"/>
              </a:rPr>
              <a:t>The extension of the image is emf when the Excel Db is encoded from Word.</a:t>
            </a:r>
          </a:p>
          <a:p>
            <a:r>
              <a:rPr lang="en-US" sz="4800" dirty="0">
                <a:latin typeface="Abadi Extra Light" panose="020B0204020104020204" pitchFamily="34" charset="0"/>
              </a:rPr>
              <a:t>The image should be in a folder “Picture” located in the same place than the Word File.</a:t>
            </a:r>
          </a:p>
          <a:p>
            <a:endParaRPr lang="en-US" sz="4800" dirty="0">
              <a:latin typeface="Abadi Extra Light" panose="020B0204020104020204" pitchFamily="34" charset="0"/>
            </a:endParaRPr>
          </a:p>
          <a:p>
            <a:r>
              <a:rPr lang="en-US" sz="4800" dirty="0">
                <a:solidFill>
                  <a:srgbClr val="C00000"/>
                </a:solidFill>
                <a:latin typeface="Abadi Extra Light" panose="020B0204020104020204" pitchFamily="34" charset="0"/>
              </a:rPr>
              <a:t>Note:</a:t>
            </a:r>
            <a:r>
              <a:rPr lang="en-US" sz="4800" dirty="0">
                <a:latin typeface="Abadi Extra Light" panose="020B0204020104020204" pitchFamily="34" charset="0"/>
              </a:rPr>
              <a:t> As shows the example, image could be stored in table if needed.</a:t>
            </a:r>
          </a:p>
        </p:txBody>
      </p:sp>
      <p:pic>
        <p:nvPicPr>
          <p:cNvPr id="8" name="Picture 7">
            <a:extLst>
              <a:ext uri="{FF2B5EF4-FFF2-40B4-BE49-F238E27FC236}">
                <a16:creationId xmlns:a16="http://schemas.microsoft.com/office/drawing/2014/main" id="{2EEEE057-1E1B-6123-405D-2B7B87DF3A0E}"/>
              </a:ext>
            </a:extLst>
          </p:cNvPr>
          <p:cNvPicPr>
            <a:picLocks noChangeAspect="1"/>
          </p:cNvPicPr>
          <p:nvPr/>
        </p:nvPicPr>
        <p:blipFill>
          <a:blip r:embed="rId2"/>
          <a:stretch>
            <a:fillRect/>
          </a:stretch>
        </p:blipFill>
        <p:spPr>
          <a:xfrm>
            <a:off x="28109197" y="4815734"/>
            <a:ext cx="11497737" cy="1542171"/>
          </a:xfrm>
          <a:prstGeom prst="rect">
            <a:avLst/>
          </a:prstGeom>
          <a:ln>
            <a:solidFill>
              <a:schemeClr val="tx1"/>
            </a:solidFill>
          </a:ln>
        </p:spPr>
      </p:pic>
      <p:grpSp>
        <p:nvGrpSpPr>
          <p:cNvPr id="33" name="Group 32">
            <a:extLst>
              <a:ext uri="{FF2B5EF4-FFF2-40B4-BE49-F238E27FC236}">
                <a16:creationId xmlns:a16="http://schemas.microsoft.com/office/drawing/2014/main" id="{EC2F0F49-47B9-2EA0-208D-6DFA66A9D400}"/>
              </a:ext>
            </a:extLst>
          </p:cNvPr>
          <p:cNvGrpSpPr/>
          <p:nvPr/>
        </p:nvGrpSpPr>
        <p:grpSpPr>
          <a:xfrm>
            <a:off x="2487263" y="7194198"/>
            <a:ext cx="9535545" cy="7561405"/>
            <a:chOff x="1155320" y="18340333"/>
            <a:chExt cx="9535545" cy="7561405"/>
          </a:xfrm>
        </p:grpSpPr>
        <p:sp>
          <p:nvSpPr>
            <p:cNvPr id="36" name="TextBox 35">
              <a:extLst>
                <a:ext uri="{FF2B5EF4-FFF2-40B4-BE49-F238E27FC236}">
                  <a16:creationId xmlns:a16="http://schemas.microsoft.com/office/drawing/2014/main" id="{28FE95E0-D187-4486-D4F0-D6701677C5EC}"/>
                </a:ext>
              </a:extLst>
            </p:cNvPr>
            <p:cNvSpPr txBox="1"/>
            <p:nvPr/>
          </p:nvSpPr>
          <p:spPr>
            <a:xfrm>
              <a:off x="1155323" y="19038321"/>
              <a:ext cx="9535542" cy="6863417"/>
            </a:xfrm>
            <a:prstGeom prst="rect">
              <a:avLst/>
            </a:prstGeom>
            <a:no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GB" sz="4400" dirty="0">
                  <a:highlight>
                    <a:srgbClr val="FFFF00"/>
                  </a:highlight>
                </a:rPr>
                <a:t>&lt;:IMAG1.emf:240:360:&gt;</a:t>
              </a:r>
            </a:p>
            <a:p>
              <a:r>
                <a:rPr lang="en-GB" sz="4400" dirty="0"/>
                <a:t>*§C Figure 1: Importation of Image in plain page</a:t>
              </a:r>
            </a:p>
            <a:p>
              <a:r>
                <a:rPr lang="en-GB" sz="4400" dirty="0"/>
                <a:t>4T@BS2:2[Table Grid|101010]</a:t>
              </a:r>
            </a:p>
            <a:p>
              <a:r>
                <a:rPr lang="en-GB" sz="4400" dirty="0"/>
                <a:t>1T@B</a:t>
              </a:r>
              <a:r>
                <a:rPr lang="en-GB" sz="4400" dirty="0">
                  <a:highlight>
                    <a:srgbClr val="FFFF00"/>
                  </a:highlight>
                </a:rPr>
                <a:t>&lt;:IMAG2.emf:133:200:&gt;</a:t>
              </a:r>
            </a:p>
            <a:p>
              <a:r>
                <a:rPr lang="en-GB" sz="4400" dirty="0"/>
                <a:t>1T@B</a:t>
              </a:r>
              <a:r>
                <a:rPr lang="en-GB" sz="4400" dirty="0">
                  <a:highlight>
                    <a:srgbClr val="FFFF00"/>
                  </a:highlight>
                </a:rPr>
                <a:t>&lt;:IMAG3.emf:130:195:&gt;</a:t>
              </a:r>
            </a:p>
            <a:p>
              <a:r>
                <a:rPr lang="en-GB" sz="4400" dirty="0"/>
                <a:t>1T@B*§T1 Figure 2a</a:t>
              </a:r>
            </a:p>
            <a:p>
              <a:r>
                <a:rPr lang="en-GB" sz="4400" dirty="0"/>
                <a:t>1T@B*§T1 Figure 2b</a:t>
              </a:r>
            </a:p>
            <a:p>
              <a:r>
                <a:rPr lang="en-GB" sz="4400" dirty="0"/>
                <a:t>*§C Figure 2: Importation of Image in a table</a:t>
              </a:r>
            </a:p>
          </p:txBody>
        </p:sp>
        <p:sp>
          <p:nvSpPr>
            <p:cNvPr id="37" name="TextBox 36">
              <a:extLst>
                <a:ext uri="{FF2B5EF4-FFF2-40B4-BE49-F238E27FC236}">
                  <a16:creationId xmlns:a16="http://schemas.microsoft.com/office/drawing/2014/main" id="{9A04AE28-D5E0-1BFB-3790-1D5E2D623017}"/>
                </a:ext>
              </a:extLst>
            </p:cNvPr>
            <p:cNvSpPr txBox="1"/>
            <p:nvPr/>
          </p:nvSpPr>
          <p:spPr>
            <a:xfrm>
              <a:off x="1155320" y="18340333"/>
              <a:ext cx="9535545"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Picture in Excel DB</a:t>
              </a:r>
              <a:endParaRPr lang="en-US" sz="4000" b="1" dirty="0">
                <a:latin typeface="Abadi" panose="020B0604020104020204" pitchFamily="34" charset="0"/>
              </a:endParaRPr>
            </a:p>
          </p:txBody>
        </p:sp>
      </p:grpSp>
      <p:pic>
        <p:nvPicPr>
          <p:cNvPr id="12" name="Picture 11">
            <a:extLst>
              <a:ext uri="{FF2B5EF4-FFF2-40B4-BE49-F238E27FC236}">
                <a16:creationId xmlns:a16="http://schemas.microsoft.com/office/drawing/2014/main" id="{BA31E7A9-EBB7-2C9A-DEA1-75AC3662826D}"/>
              </a:ext>
            </a:extLst>
          </p:cNvPr>
          <p:cNvPicPr>
            <a:picLocks noChangeAspect="1"/>
          </p:cNvPicPr>
          <p:nvPr/>
        </p:nvPicPr>
        <p:blipFill>
          <a:blip r:embed="rId3"/>
          <a:stretch>
            <a:fillRect/>
          </a:stretch>
        </p:blipFill>
        <p:spPr>
          <a:xfrm>
            <a:off x="25770838" y="7008060"/>
            <a:ext cx="16060864" cy="13450802"/>
          </a:xfrm>
          <a:prstGeom prst="rect">
            <a:avLst/>
          </a:prstGeom>
          <a:ln>
            <a:solidFill>
              <a:schemeClr val="tx1"/>
            </a:solidFill>
          </a:ln>
        </p:spPr>
      </p:pic>
      <p:sp>
        <p:nvSpPr>
          <p:cNvPr id="38" name="Arrow: Right 37">
            <a:extLst>
              <a:ext uri="{FF2B5EF4-FFF2-40B4-BE49-F238E27FC236}">
                <a16:creationId xmlns:a16="http://schemas.microsoft.com/office/drawing/2014/main" id="{0FF9FC1D-17AC-1B39-2B9F-1F31A4CF8072}"/>
              </a:ext>
            </a:extLst>
          </p:cNvPr>
          <p:cNvSpPr/>
          <p:nvPr/>
        </p:nvSpPr>
        <p:spPr>
          <a:xfrm>
            <a:off x="12261434" y="6969543"/>
            <a:ext cx="13120098" cy="1157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8EEDBE7-668B-2DC5-1BC2-1097682DF8EB}"/>
              </a:ext>
            </a:extLst>
          </p:cNvPr>
          <p:cNvSpPr/>
          <p:nvPr/>
        </p:nvSpPr>
        <p:spPr>
          <a:xfrm>
            <a:off x="28109197" y="7194198"/>
            <a:ext cx="11020365" cy="7197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t>Figure 1</a:t>
            </a:r>
            <a:endParaRPr lang="en-GB" sz="5400" dirty="0"/>
          </a:p>
        </p:txBody>
      </p:sp>
      <p:sp>
        <p:nvSpPr>
          <p:cNvPr id="5" name="Rectangle 4">
            <a:extLst>
              <a:ext uri="{FF2B5EF4-FFF2-40B4-BE49-F238E27FC236}">
                <a16:creationId xmlns:a16="http://schemas.microsoft.com/office/drawing/2014/main" id="{F1D27CEC-C650-322D-51C3-91BBE5589F67}"/>
              </a:ext>
            </a:extLst>
          </p:cNvPr>
          <p:cNvSpPr/>
          <p:nvPr/>
        </p:nvSpPr>
        <p:spPr>
          <a:xfrm>
            <a:off x="26835652" y="15187806"/>
            <a:ext cx="6599582" cy="4116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t>Figure 2a</a:t>
            </a:r>
            <a:endParaRPr lang="en-GB" sz="5400" dirty="0"/>
          </a:p>
        </p:txBody>
      </p:sp>
      <p:sp>
        <p:nvSpPr>
          <p:cNvPr id="6" name="Rectangle 5">
            <a:extLst>
              <a:ext uri="{FF2B5EF4-FFF2-40B4-BE49-F238E27FC236}">
                <a16:creationId xmlns:a16="http://schemas.microsoft.com/office/drawing/2014/main" id="{FC8F6AC5-3699-462F-9AD6-0524C9F577CC}"/>
              </a:ext>
            </a:extLst>
          </p:cNvPr>
          <p:cNvSpPr/>
          <p:nvPr/>
        </p:nvSpPr>
        <p:spPr>
          <a:xfrm>
            <a:off x="34290408" y="15135383"/>
            <a:ext cx="6599582" cy="4116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t>Figure 2b</a:t>
            </a:r>
            <a:endParaRPr lang="en-GB" sz="5400" dirty="0"/>
          </a:p>
        </p:txBody>
      </p:sp>
    </p:spTree>
    <p:extLst>
      <p:ext uri="{BB962C8B-B14F-4D97-AF65-F5344CB8AC3E}">
        <p14:creationId xmlns:p14="http://schemas.microsoft.com/office/powerpoint/2010/main" val="627983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E5B5524-C181-E04B-58F0-997C369646D6}"/>
              </a:ext>
            </a:extLst>
          </p:cNvPr>
          <p:cNvPicPr>
            <a:picLocks noChangeAspect="1"/>
          </p:cNvPicPr>
          <p:nvPr/>
        </p:nvPicPr>
        <p:blipFill>
          <a:blip r:embed="rId2"/>
          <a:stretch>
            <a:fillRect/>
          </a:stretch>
        </p:blipFill>
        <p:spPr>
          <a:xfrm>
            <a:off x="19053099" y="1556868"/>
            <a:ext cx="21249196" cy="22411495"/>
          </a:xfrm>
          <a:prstGeom prst="rect">
            <a:avLst/>
          </a:prstGeom>
          <a:ln>
            <a:solidFill>
              <a:schemeClr val="tx1"/>
            </a:solidFill>
          </a:ln>
        </p:spPr>
      </p:pic>
      <p:sp>
        <p:nvSpPr>
          <p:cNvPr id="2" name="TextBox 1">
            <a:extLst>
              <a:ext uri="{FF2B5EF4-FFF2-40B4-BE49-F238E27FC236}">
                <a16:creationId xmlns:a16="http://schemas.microsoft.com/office/drawing/2014/main" id="{B8AF5B05-6136-1CD3-1FF2-34F9CBB1F9C5}"/>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3" name="TextBox 2">
            <a:extLst>
              <a:ext uri="{FF2B5EF4-FFF2-40B4-BE49-F238E27FC236}">
                <a16:creationId xmlns:a16="http://schemas.microsoft.com/office/drawing/2014/main" id="{D8F5E947-F0D6-E61D-4CB1-84E21CE80C16}"/>
              </a:ext>
            </a:extLst>
          </p:cNvPr>
          <p:cNvSpPr txBox="1"/>
          <p:nvPr/>
        </p:nvSpPr>
        <p:spPr>
          <a:xfrm>
            <a:off x="25551954" y="26201619"/>
            <a:ext cx="10815039" cy="1938992"/>
          </a:xfrm>
          <a:prstGeom prst="rect">
            <a:avLst/>
          </a:prstGeom>
          <a:noFill/>
        </p:spPr>
        <p:txBody>
          <a:bodyPr wrap="square" rtlCol="0">
            <a:spAutoFit/>
          </a:bodyPr>
          <a:lstStyle/>
          <a:p>
            <a:r>
              <a:rPr lang="en-US" sz="4000" dirty="0"/>
              <a:t>Reimport Word content in Excel DB : Process Explanation</a:t>
            </a:r>
          </a:p>
          <a:p>
            <a:r>
              <a:rPr lang="en-US" sz="4000" dirty="0">
                <a:latin typeface="Bahnschrift Light Condensed" panose="020B0502040204020203" pitchFamily="34" charset="0"/>
              </a:rPr>
              <a:t>User actions</a:t>
            </a:r>
          </a:p>
        </p:txBody>
      </p:sp>
      <p:pic>
        <p:nvPicPr>
          <p:cNvPr id="18" name="Picture 17">
            <a:extLst>
              <a:ext uri="{FF2B5EF4-FFF2-40B4-BE49-F238E27FC236}">
                <a16:creationId xmlns:a16="http://schemas.microsoft.com/office/drawing/2014/main" id="{177BE594-51CC-634E-AE54-2B3DF8F3F22B}"/>
              </a:ext>
            </a:extLst>
          </p:cNvPr>
          <p:cNvPicPr>
            <a:picLocks noChangeAspect="1"/>
          </p:cNvPicPr>
          <p:nvPr/>
        </p:nvPicPr>
        <p:blipFill rotWithShape="1">
          <a:blip r:embed="rId3"/>
          <a:srcRect l="45809" t="382" r="45023" b="17277"/>
          <a:stretch/>
        </p:blipFill>
        <p:spPr>
          <a:xfrm>
            <a:off x="14069429" y="4640464"/>
            <a:ext cx="1477536" cy="3127824"/>
          </a:xfrm>
          <a:prstGeom prst="rect">
            <a:avLst/>
          </a:prstGeom>
          <a:ln w="28575">
            <a:solidFill>
              <a:srgbClr val="F323CB"/>
            </a:solidFill>
          </a:ln>
        </p:spPr>
      </p:pic>
      <p:cxnSp>
        <p:nvCxnSpPr>
          <p:cNvPr id="21" name="Straight Arrow Connector 20">
            <a:extLst>
              <a:ext uri="{FF2B5EF4-FFF2-40B4-BE49-F238E27FC236}">
                <a16:creationId xmlns:a16="http://schemas.microsoft.com/office/drawing/2014/main" id="{9C418AFA-0CE7-23D0-E330-93AA44010FFF}"/>
              </a:ext>
            </a:extLst>
          </p:cNvPr>
          <p:cNvCxnSpPr>
            <a:cxnSpLocks/>
            <a:stCxn id="18" idx="3"/>
            <a:endCxn id="10" idx="2"/>
          </p:cNvCxnSpPr>
          <p:nvPr/>
        </p:nvCxnSpPr>
        <p:spPr>
          <a:xfrm flipV="1">
            <a:off x="15546965" y="2072527"/>
            <a:ext cx="5836660" cy="4131849"/>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F890790-F1C2-163D-42F2-B2C2A0CBFDE2}"/>
              </a:ext>
            </a:extLst>
          </p:cNvPr>
          <p:cNvSpPr txBox="1"/>
          <p:nvPr/>
        </p:nvSpPr>
        <p:spPr>
          <a:xfrm>
            <a:off x="1318794" y="4351968"/>
            <a:ext cx="11292385" cy="5909310"/>
          </a:xfrm>
          <a:prstGeom prst="rect">
            <a:avLst/>
          </a:prstGeom>
          <a:noFill/>
        </p:spPr>
        <p:txBody>
          <a:bodyPr wrap="square" rtlCol="0">
            <a:spAutoFit/>
          </a:bodyPr>
          <a:lstStyle/>
          <a:p>
            <a:pPr algn="just"/>
            <a:r>
              <a:rPr lang="en-US" sz="5400" dirty="0"/>
              <a:t>Use the two buttons “Tag-Start” and “Tag-End” to define the portion of the document to re-import into the Excel DB</a:t>
            </a:r>
          </a:p>
          <a:p>
            <a:pPr algn="just"/>
            <a:endParaRPr lang="en-US" sz="5400" dirty="0"/>
          </a:p>
          <a:p>
            <a:pPr algn="just"/>
            <a:r>
              <a:rPr lang="en-US" sz="5400" dirty="0"/>
              <a:t>You can reset your choice by using the button “Tag Deletion”</a:t>
            </a:r>
          </a:p>
        </p:txBody>
      </p:sp>
      <p:pic>
        <p:nvPicPr>
          <p:cNvPr id="31" name="Picture 30">
            <a:extLst>
              <a:ext uri="{FF2B5EF4-FFF2-40B4-BE49-F238E27FC236}">
                <a16:creationId xmlns:a16="http://schemas.microsoft.com/office/drawing/2014/main" id="{6D5471B7-63A3-C139-519C-8123D3137FEF}"/>
              </a:ext>
            </a:extLst>
          </p:cNvPr>
          <p:cNvPicPr>
            <a:picLocks noChangeAspect="1"/>
          </p:cNvPicPr>
          <p:nvPr/>
        </p:nvPicPr>
        <p:blipFill rotWithShape="1">
          <a:blip r:embed="rId3"/>
          <a:srcRect l="55170" t="382" r="35663" b="17277"/>
          <a:stretch/>
        </p:blipFill>
        <p:spPr>
          <a:xfrm>
            <a:off x="14069429" y="8509983"/>
            <a:ext cx="1477536" cy="3127824"/>
          </a:xfrm>
          <a:prstGeom prst="rect">
            <a:avLst/>
          </a:prstGeom>
          <a:ln w="28575">
            <a:solidFill>
              <a:srgbClr val="F323CB"/>
            </a:solidFill>
          </a:ln>
        </p:spPr>
      </p:pic>
      <p:sp>
        <p:nvSpPr>
          <p:cNvPr id="10" name="Oval 9">
            <a:extLst>
              <a:ext uri="{FF2B5EF4-FFF2-40B4-BE49-F238E27FC236}">
                <a16:creationId xmlns:a16="http://schemas.microsoft.com/office/drawing/2014/main" id="{7415A40D-6AC7-1F87-6912-4265E5532920}"/>
              </a:ext>
            </a:extLst>
          </p:cNvPr>
          <p:cNvSpPr/>
          <p:nvPr/>
        </p:nvSpPr>
        <p:spPr>
          <a:xfrm>
            <a:off x="21383625" y="1480881"/>
            <a:ext cx="1259830" cy="1183291"/>
          </a:xfrm>
          <a:prstGeom prst="ellipse">
            <a:avLst/>
          </a:prstGeom>
          <a:noFill/>
          <a:ln w="7620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11DFDE-BA5C-41D6-2AAA-9938D9427345}"/>
              </a:ext>
            </a:extLst>
          </p:cNvPr>
          <p:cNvSpPr/>
          <p:nvPr/>
        </p:nvSpPr>
        <p:spPr>
          <a:xfrm>
            <a:off x="20123795" y="22415099"/>
            <a:ext cx="1259830" cy="1183291"/>
          </a:xfrm>
          <a:prstGeom prst="ellipse">
            <a:avLst/>
          </a:prstGeom>
          <a:noFill/>
          <a:ln w="76200">
            <a:solidFill>
              <a:srgbClr val="72FF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20">
            <a:extLst>
              <a:ext uri="{FF2B5EF4-FFF2-40B4-BE49-F238E27FC236}">
                <a16:creationId xmlns:a16="http://schemas.microsoft.com/office/drawing/2014/main" id="{192CB7ED-1B87-9FA2-C1CF-501790629F9A}"/>
              </a:ext>
            </a:extLst>
          </p:cNvPr>
          <p:cNvCxnSpPr>
            <a:cxnSpLocks/>
            <a:stCxn id="31" idx="3"/>
            <a:endCxn id="36" idx="2"/>
          </p:cNvCxnSpPr>
          <p:nvPr/>
        </p:nvCxnSpPr>
        <p:spPr>
          <a:xfrm>
            <a:off x="15546965" y="10073895"/>
            <a:ext cx="4576830" cy="12932850"/>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C4396B-2F57-E06C-6445-17DB483D38AF}"/>
              </a:ext>
            </a:extLst>
          </p:cNvPr>
          <p:cNvSpPr txBox="1"/>
          <p:nvPr/>
        </p:nvSpPr>
        <p:spPr>
          <a:xfrm>
            <a:off x="986285" y="1406006"/>
            <a:ext cx="15639170" cy="1107996"/>
          </a:xfrm>
          <a:prstGeom prst="rect">
            <a:avLst/>
          </a:prstGeom>
          <a:noFill/>
        </p:spPr>
        <p:txBody>
          <a:bodyPr wrap="square" rtlCol="0">
            <a:spAutoFit/>
          </a:bodyPr>
          <a:lstStyle/>
          <a:p>
            <a:pPr algn="ctr"/>
            <a:r>
              <a:rPr lang="en-US" sz="6600" b="1" dirty="0">
                <a:latin typeface="Abadi" panose="020B0604020104020204" pitchFamily="34" charset="0"/>
              </a:rPr>
              <a:t>Set-up of Re-Import</a:t>
            </a:r>
          </a:p>
        </p:txBody>
      </p:sp>
    </p:spTree>
    <p:extLst>
      <p:ext uri="{BB962C8B-B14F-4D97-AF65-F5344CB8AC3E}">
        <p14:creationId xmlns:p14="http://schemas.microsoft.com/office/powerpoint/2010/main" val="1093876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rrow: Right 63">
            <a:extLst>
              <a:ext uri="{FF2B5EF4-FFF2-40B4-BE49-F238E27FC236}">
                <a16:creationId xmlns:a16="http://schemas.microsoft.com/office/drawing/2014/main" id="{E029B538-4FCE-7F05-B3E2-38252C275613}"/>
              </a:ext>
            </a:extLst>
          </p:cNvPr>
          <p:cNvSpPr/>
          <p:nvPr/>
        </p:nvSpPr>
        <p:spPr>
          <a:xfrm>
            <a:off x="18606728" y="20827040"/>
            <a:ext cx="17185641" cy="2046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FE19D3F-FC1A-D5E4-929A-B8CD8AB4F470}"/>
              </a:ext>
            </a:extLst>
          </p:cNvPr>
          <p:cNvPicPr>
            <a:picLocks noChangeAspect="1"/>
          </p:cNvPicPr>
          <p:nvPr/>
        </p:nvPicPr>
        <p:blipFill>
          <a:blip r:embed="rId2"/>
          <a:stretch>
            <a:fillRect/>
          </a:stretch>
        </p:blipFill>
        <p:spPr>
          <a:xfrm>
            <a:off x="6744794" y="3991562"/>
            <a:ext cx="8952761" cy="4671005"/>
          </a:xfrm>
          <a:prstGeom prst="rect">
            <a:avLst/>
          </a:prstGeom>
          <a:ln>
            <a:solidFill>
              <a:schemeClr val="tx1"/>
            </a:solidFill>
          </a:ln>
        </p:spPr>
      </p:pic>
      <p:sp>
        <p:nvSpPr>
          <p:cNvPr id="2" name="TextBox 1">
            <a:extLst>
              <a:ext uri="{FF2B5EF4-FFF2-40B4-BE49-F238E27FC236}">
                <a16:creationId xmlns:a16="http://schemas.microsoft.com/office/drawing/2014/main" id="{B8AF5B05-6136-1CD3-1FF2-34F9CBB1F9C5}"/>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Policy Manager processes</a:t>
            </a:r>
          </a:p>
        </p:txBody>
      </p:sp>
      <p:sp>
        <p:nvSpPr>
          <p:cNvPr id="3" name="TextBox 2">
            <a:extLst>
              <a:ext uri="{FF2B5EF4-FFF2-40B4-BE49-F238E27FC236}">
                <a16:creationId xmlns:a16="http://schemas.microsoft.com/office/drawing/2014/main" id="{D8F5E947-F0D6-E61D-4CB1-84E21CE80C16}"/>
              </a:ext>
            </a:extLst>
          </p:cNvPr>
          <p:cNvSpPr txBox="1"/>
          <p:nvPr/>
        </p:nvSpPr>
        <p:spPr>
          <a:xfrm>
            <a:off x="25551954" y="26201619"/>
            <a:ext cx="10815039" cy="1938992"/>
          </a:xfrm>
          <a:prstGeom prst="rect">
            <a:avLst/>
          </a:prstGeom>
          <a:noFill/>
        </p:spPr>
        <p:txBody>
          <a:bodyPr wrap="square" rtlCol="0">
            <a:spAutoFit/>
          </a:bodyPr>
          <a:lstStyle/>
          <a:p>
            <a:r>
              <a:rPr lang="en-US" sz="4000" dirty="0"/>
              <a:t>Reimport Word content in Excel DB : Process Explanation</a:t>
            </a:r>
          </a:p>
          <a:p>
            <a:r>
              <a:rPr lang="en-US" sz="4000" dirty="0">
                <a:latin typeface="Bahnschrift Light Condensed" panose="020B0502040204020203" pitchFamily="34" charset="0"/>
              </a:rPr>
              <a:t>User actions</a:t>
            </a:r>
          </a:p>
        </p:txBody>
      </p:sp>
      <p:pic>
        <p:nvPicPr>
          <p:cNvPr id="7" name="Picture 6">
            <a:extLst>
              <a:ext uri="{FF2B5EF4-FFF2-40B4-BE49-F238E27FC236}">
                <a16:creationId xmlns:a16="http://schemas.microsoft.com/office/drawing/2014/main" id="{9D023D91-1EC3-792D-8370-D4E5493F3D0F}"/>
              </a:ext>
            </a:extLst>
          </p:cNvPr>
          <p:cNvPicPr>
            <a:picLocks noChangeAspect="1"/>
          </p:cNvPicPr>
          <p:nvPr/>
        </p:nvPicPr>
        <p:blipFill rotWithShape="1">
          <a:blip r:embed="rId3"/>
          <a:srcRect l="2133" t="4716" r="2404" b="5001"/>
          <a:stretch/>
        </p:blipFill>
        <p:spPr>
          <a:xfrm>
            <a:off x="18656100" y="1278862"/>
            <a:ext cx="9491974" cy="4130514"/>
          </a:xfrm>
          <a:prstGeom prst="rect">
            <a:avLst/>
          </a:prstGeom>
          <a:ln>
            <a:solidFill>
              <a:schemeClr val="tx1"/>
            </a:solidFill>
          </a:ln>
        </p:spPr>
      </p:pic>
      <p:grpSp>
        <p:nvGrpSpPr>
          <p:cNvPr id="4" name="Group 3">
            <a:extLst>
              <a:ext uri="{FF2B5EF4-FFF2-40B4-BE49-F238E27FC236}">
                <a16:creationId xmlns:a16="http://schemas.microsoft.com/office/drawing/2014/main" id="{AB4BE805-8074-F4D0-5025-183BF7D108F1}"/>
              </a:ext>
            </a:extLst>
          </p:cNvPr>
          <p:cNvGrpSpPr/>
          <p:nvPr/>
        </p:nvGrpSpPr>
        <p:grpSpPr>
          <a:xfrm>
            <a:off x="18950007" y="7035976"/>
            <a:ext cx="11908332" cy="6989000"/>
            <a:chOff x="17198687" y="1681046"/>
            <a:chExt cx="18019568" cy="8774492"/>
          </a:xfrm>
        </p:grpSpPr>
        <p:pic>
          <p:nvPicPr>
            <p:cNvPr id="9" name="Picture 8">
              <a:extLst>
                <a:ext uri="{FF2B5EF4-FFF2-40B4-BE49-F238E27FC236}">
                  <a16:creationId xmlns:a16="http://schemas.microsoft.com/office/drawing/2014/main" id="{70924E13-6A64-2F03-DD2B-6F098FF562E4}"/>
                </a:ext>
              </a:extLst>
            </p:cNvPr>
            <p:cNvPicPr>
              <a:picLocks noChangeAspect="1"/>
            </p:cNvPicPr>
            <p:nvPr/>
          </p:nvPicPr>
          <p:blipFill rotWithShape="1">
            <a:blip r:embed="rId4"/>
            <a:srcRect r="13212" b="66601"/>
            <a:stretch/>
          </p:blipFill>
          <p:spPr>
            <a:xfrm>
              <a:off x="17198687" y="1681046"/>
              <a:ext cx="18019568" cy="4387246"/>
            </a:xfrm>
            <a:prstGeom prst="rect">
              <a:avLst/>
            </a:prstGeom>
            <a:ln>
              <a:solidFill>
                <a:srgbClr val="0070C0"/>
              </a:solidFill>
            </a:ln>
          </p:spPr>
        </p:pic>
        <p:pic>
          <p:nvPicPr>
            <p:cNvPr id="8" name="Picture 7">
              <a:extLst>
                <a:ext uri="{FF2B5EF4-FFF2-40B4-BE49-F238E27FC236}">
                  <a16:creationId xmlns:a16="http://schemas.microsoft.com/office/drawing/2014/main" id="{D4576FEF-00E2-C8C6-0E85-99836DE8F4FF}"/>
                </a:ext>
              </a:extLst>
            </p:cNvPr>
            <p:cNvPicPr>
              <a:picLocks noChangeAspect="1"/>
            </p:cNvPicPr>
            <p:nvPr/>
          </p:nvPicPr>
          <p:blipFill rotWithShape="1">
            <a:blip r:embed="rId4"/>
            <a:srcRect t="66700" r="13211" b="-99"/>
            <a:stretch/>
          </p:blipFill>
          <p:spPr>
            <a:xfrm>
              <a:off x="17198687" y="6068292"/>
              <a:ext cx="18019568" cy="4387246"/>
            </a:xfrm>
            <a:prstGeom prst="rect">
              <a:avLst/>
            </a:prstGeom>
            <a:ln>
              <a:solidFill>
                <a:srgbClr val="0070C0"/>
              </a:solidFill>
            </a:ln>
          </p:spPr>
        </p:pic>
      </p:grpSp>
      <p:pic>
        <p:nvPicPr>
          <p:cNvPr id="18" name="Picture 17">
            <a:extLst>
              <a:ext uri="{FF2B5EF4-FFF2-40B4-BE49-F238E27FC236}">
                <a16:creationId xmlns:a16="http://schemas.microsoft.com/office/drawing/2014/main" id="{177BE594-51CC-634E-AE54-2B3DF8F3F22B}"/>
              </a:ext>
            </a:extLst>
          </p:cNvPr>
          <p:cNvPicPr>
            <a:picLocks noChangeAspect="1"/>
          </p:cNvPicPr>
          <p:nvPr/>
        </p:nvPicPr>
        <p:blipFill rotWithShape="1">
          <a:blip r:embed="rId5"/>
          <a:srcRect l="65064" r="16408" b="17659"/>
          <a:stretch/>
        </p:blipFill>
        <p:spPr>
          <a:xfrm>
            <a:off x="1318191" y="4763153"/>
            <a:ext cx="2986205" cy="3127824"/>
          </a:xfrm>
          <a:prstGeom prst="rect">
            <a:avLst/>
          </a:prstGeom>
          <a:ln w="28575">
            <a:solidFill>
              <a:srgbClr val="F323CB"/>
            </a:solidFill>
          </a:ln>
        </p:spPr>
      </p:pic>
      <p:cxnSp>
        <p:nvCxnSpPr>
          <p:cNvPr id="20" name="Straight Arrow Connector 19">
            <a:extLst>
              <a:ext uri="{FF2B5EF4-FFF2-40B4-BE49-F238E27FC236}">
                <a16:creationId xmlns:a16="http://schemas.microsoft.com/office/drawing/2014/main" id="{9837A282-F96B-630D-94B5-2551BCD6CEB0}"/>
              </a:ext>
            </a:extLst>
          </p:cNvPr>
          <p:cNvCxnSpPr>
            <a:cxnSpLocks/>
            <a:stCxn id="7" idx="3"/>
          </p:cNvCxnSpPr>
          <p:nvPr/>
        </p:nvCxnSpPr>
        <p:spPr>
          <a:xfrm>
            <a:off x="28148074" y="3344119"/>
            <a:ext cx="1223562" cy="2982946"/>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1430F7-F60F-9F1C-3BF4-2F9659E1586E}"/>
              </a:ext>
            </a:extLst>
          </p:cNvPr>
          <p:cNvCxnSpPr>
            <a:cxnSpLocks/>
            <a:endCxn id="7" idx="1"/>
          </p:cNvCxnSpPr>
          <p:nvPr/>
        </p:nvCxnSpPr>
        <p:spPr>
          <a:xfrm rot="5400000" flipH="1" flipV="1">
            <a:off x="14503943" y="3720504"/>
            <a:ext cx="4528542" cy="3775772"/>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EEFC52-80F2-0910-4010-DBAE64DA2361}"/>
              </a:ext>
            </a:extLst>
          </p:cNvPr>
          <p:cNvCxnSpPr>
            <a:cxnSpLocks/>
            <a:endCxn id="52" idx="1"/>
          </p:cNvCxnSpPr>
          <p:nvPr/>
        </p:nvCxnSpPr>
        <p:spPr>
          <a:xfrm rot="16200000" flipH="1">
            <a:off x="5326180" y="12787292"/>
            <a:ext cx="14465920" cy="4794608"/>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98C29B5-4822-C4FB-E930-81FA5DC806F2}"/>
              </a:ext>
            </a:extLst>
          </p:cNvPr>
          <p:cNvCxnSpPr>
            <a:cxnSpLocks/>
            <a:stCxn id="18" idx="3"/>
            <a:endCxn id="33" idx="1"/>
          </p:cNvCxnSpPr>
          <p:nvPr/>
        </p:nvCxnSpPr>
        <p:spPr>
          <a:xfrm>
            <a:off x="4304396" y="6327065"/>
            <a:ext cx="2440398" cy="0"/>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B0057528-8444-8A00-5A9C-9704CB2D8AF5}"/>
              </a:ext>
            </a:extLst>
          </p:cNvPr>
          <p:cNvPicPr>
            <a:picLocks noChangeAspect="1"/>
          </p:cNvPicPr>
          <p:nvPr/>
        </p:nvPicPr>
        <p:blipFill rotWithShape="1">
          <a:blip r:embed="rId6"/>
          <a:srcRect l="25355" t="18387" r="23155" b="20552"/>
          <a:stretch/>
        </p:blipFill>
        <p:spPr>
          <a:xfrm>
            <a:off x="14956444" y="20048428"/>
            <a:ext cx="3699656" cy="4738255"/>
          </a:xfrm>
          <a:prstGeom prst="rect">
            <a:avLst/>
          </a:prstGeom>
          <a:ln>
            <a:solidFill>
              <a:srgbClr val="0070C0"/>
            </a:solidFill>
          </a:ln>
        </p:spPr>
      </p:pic>
      <p:grpSp>
        <p:nvGrpSpPr>
          <p:cNvPr id="75" name="Group 74">
            <a:extLst>
              <a:ext uri="{FF2B5EF4-FFF2-40B4-BE49-F238E27FC236}">
                <a16:creationId xmlns:a16="http://schemas.microsoft.com/office/drawing/2014/main" id="{672F4611-1AD8-EB26-FF48-219CEEBF2CC5}"/>
              </a:ext>
            </a:extLst>
          </p:cNvPr>
          <p:cNvGrpSpPr/>
          <p:nvPr/>
        </p:nvGrpSpPr>
        <p:grpSpPr>
          <a:xfrm>
            <a:off x="33770231" y="8249284"/>
            <a:ext cx="5895728" cy="4083544"/>
            <a:chOff x="33280246" y="3573377"/>
            <a:chExt cx="5895728" cy="4083544"/>
          </a:xfrm>
        </p:grpSpPr>
        <p:pic>
          <p:nvPicPr>
            <p:cNvPr id="74" name="Picture 73">
              <a:extLst>
                <a:ext uri="{FF2B5EF4-FFF2-40B4-BE49-F238E27FC236}">
                  <a16:creationId xmlns:a16="http://schemas.microsoft.com/office/drawing/2014/main" id="{2A6D4795-5B1A-733C-EC2A-7CE63DEFB9D2}"/>
                </a:ext>
              </a:extLst>
            </p:cNvPr>
            <p:cNvPicPr>
              <a:picLocks noChangeAspect="1"/>
            </p:cNvPicPr>
            <p:nvPr/>
          </p:nvPicPr>
          <p:blipFill rotWithShape="1">
            <a:blip r:embed="rId7">
              <a:clrChange>
                <a:clrFrom>
                  <a:srgbClr val="FFFFFF"/>
                </a:clrFrom>
                <a:clrTo>
                  <a:srgbClr val="FFFFFF">
                    <a:alpha val="0"/>
                  </a:srgbClr>
                </a:clrTo>
              </a:clrChange>
            </a:blip>
            <a:srcRect t="13790" b="22077"/>
            <a:stretch/>
          </p:blipFill>
          <p:spPr>
            <a:xfrm>
              <a:off x="33280246" y="3573377"/>
              <a:ext cx="5895728" cy="4083544"/>
            </a:xfrm>
            <a:prstGeom prst="rect">
              <a:avLst/>
            </a:prstGeom>
          </p:spPr>
        </p:pic>
        <p:pic>
          <p:nvPicPr>
            <p:cNvPr id="73" name="Picture 72">
              <a:extLst>
                <a:ext uri="{FF2B5EF4-FFF2-40B4-BE49-F238E27FC236}">
                  <a16:creationId xmlns:a16="http://schemas.microsoft.com/office/drawing/2014/main" id="{D2D8E0D5-D8D2-4687-EAFF-7DCFC479FBB0}"/>
                </a:ext>
              </a:extLst>
            </p:cNvPr>
            <p:cNvPicPr>
              <a:picLocks noChangeAspect="1"/>
            </p:cNvPicPr>
            <p:nvPr/>
          </p:nvPicPr>
          <p:blipFill rotWithShape="1">
            <a:blip r:embed="rId8"/>
            <a:srcRect l="21219" t="17178" r="19570" b="24269"/>
            <a:stretch/>
          </p:blipFill>
          <p:spPr>
            <a:xfrm>
              <a:off x="36402299" y="5436216"/>
              <a:ext cx="1673140" cy="1781825"/>
            </a:xfrm>
            <a:prstGeom prst="rect">
              <a:avLst/>
            </a:prstGeom>
          </p:spPr>
        </p:pic>
      </p:grpSp>
      <p:cxnSp>
        <p:nvCxnSpPr>
          <p:cNvPr id="76" name="Straight Arrow Connector 75">
            <a:extLst>
              <a:ext uri="{FF2B5EF4-FFF2-40B4-BE49-F238E27FC236}">
                <a16:creationId xmlns:a16="http://schemas.microsoft.com/office/drawing/2014/main" id="{296A7118-F4B5-E08F-0BEF-3A34968E86DC}"/>
              </a:ext>
            </a:extLst>
          </p:cNvPr>
          <p:cNvCxnSpPr>
            <a:cxnSpLocks/>
            <a:endCxn id="74" idx="1"/>
          </p:cNvCxnSpPr>
          <p:nvPr/>
        </p:nvCxnSpPr>
        <p:spPr>
          <a:xfrm>
            <a:off x="30858339" y="10291056"/>
            <a:ext cx="2911892" cy="0"/>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418AFA-0CE7-23D0-E330-93AA44010FFF}"/>
              </a:ext>
            </a:extLst>
          </p:cNvPr>
          <p:cNvCxnSpPr>
            <a:cxnSpLocks/>
            <a:stCxn id="73" idx="2"/>
            <a:endCxn id="36" idx="3"/>
          </p:cNvCxnSpPr>
          <p:nvPr/>
        </p:nvCxnSpPr>
        <p:spPr>
          <a:xfrm rot="5400000">
            <a:off x="31817268" y="10960574"/>
            <a:ext cx="4978212" cy="6844961"/>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051FE29-1FC1-D59A-39DA-A627D43DF40B}"/>
              </a:ext>
            </a:extLst>
          </p:cNvPr>
          <p:cNvSpPr txBox="1"/>
          <p:nvPr/>
        </p:nvSpPr>
        <p:spPr>
          <a:xfrm>
            <a:off x="18891595" y="6028693"/>
            <a:ext cx="12558173" cy="830997"/>
          </a:xfrm>
          <a:prstGeom prst="rect">
            <a:avLst/>
          </a:prstGeom>
          <a:noFill/>
        </p:spPr>
        <p:txBody>
          <a:bodyPr wrap="square" rtlCol="0">
            <a:spAutoFit/>
          </a:bodyPr>
          <a:lstStyle/>
          <a:p>
            <a:r>
              <a:rPr lang="en-US" sz="4800" dirty="0"/>
              <a:t>Choice of the Excel DB in the Windows Explorer</a:t>
            </a:r>
          </a:p>
        </p:txBody>
      </p:sp>
      <p:sp>
        <p:nvSpPr>
          <p:cNvPr id="85" name="TextBox 84">
            <a:extLst>
              <a:ext uri="{FF2B5EF4-FFF2-40B4-BE49-F238E27FC236}">
                <a16:creationId xmlns:a16="http://schemas.microsoft.com/office/drawing/2014/main" id="{AF890790-F1C2-163D-42F2-B2C2A0CBFDE2}"/>
              </a:ext>
            </a:extLst>
          </p:cNvPr>
          <p:cNvSpPr txBox="1"/>
          <p:nvPr/>
        </p:nvSpPr>
        <p:spPr>
          <a:xfrm>
            <a:off x="1181993" y="2390109"/>
            <a:ext cx="5297185" cy="1569660"/>
          </a:xfrm>
          <a:prstGeom prst="rect">
            <a:avLst/>
          </a:prstGeom>
          <a:noFill/>
        </p:spPr>
        <p:txBody>
          <a:bodyPr wrap="square" rtlCol="0">
            <a:spAutoFit/>
          </a:bodyPr>
          <a:lstStyle/>
          <a:p>
            <a:pPr algn="just"/>
            <a:r>
              <a:rPr lang="en-US" sz="4800" dirty="0"/>
              <a:t>Click on the button of Re-Import</a:t>
            </a:r>
          </a:p>
        </p:txBody>
      </p:sp>
      <p:sp>
        <p:nvSpPr>
          <p:cNvPr id="86" name="TextBox 85">
            <a:extLst>
              <a:ext uri="{FF2B5EF4-FFF2-40B4-BE49-F238E27FC236}">
                <a16:creationId xmlns:a16="http://schemas.microsoft.com/office/drawing/2014/main" id="{DC364BA8-B31F-6E05-F1AF-24E8BF0189F5}"/>
              </a:ext>
            </a:extLst>
          </p:cNvPr>
          <p:cNvSpPr txBox="1"/>
          <p:nvPr/>
        </p:nvSpPr>
        <p:spPr>
          <a:xfrm>
            <a:off x="33361589" y="6143123"/>
            <a:ext cx="7875132" cy="1569660"/>
          </a:xfrm>
          <a:prstGeom prst="rect">
            <a:avLst/>
          </a:prstGeom>
          <a:noFill/>
        </p:spPr>
        <p:txBody>
          <a:bodyPr wrap="square" rtlCol="0">
            <a:spAutoFit/>
          </a:bodyPr>
          <a:lstStyle/>
          <a:p>
            <a:r>
              <a:rPr lang="en-US" sz="4800" i="1" dirty="0">
                <a:solidFill>
                  <a:srgbClr val="00B0F0"/>
                </a:solidFill>
              </a:rPr>
              <a:t>Internal Processing to control the compliance of the Excel DB</a:t>
            </a:r>
          </a:p>
        </p:txBody>
      </p:sp>
      <p:sp>
        <p:nvSpPr>
          <p:cNvPr id="89" name="TextBox 88">
            <a:extLst>
              <a:ext uri="{FF2B5EF4-FFF2-40B4-BE49-F238E27FC236}">
                <a16:creationId xmlns:a16="http://schemas.microsoft.com/office/drawing/2014/main" id="{C64B1D11-21D2-708C-4FFB-262D309FA744}"/>
              </a:ext>
            </a:extLst>
          </p:cNvPr>
          <p:cNvSpPr txBox="1"/>
          <p:nvPr/>
        </p:nvSpPr>
        <p:spPr>
          <a:xfrm>
            <a:off x="21224597" y="19662260"/>
            <a:ext cx="7758545" cy="830997"/>
          </a:xfrm>
          <a:prstGeom prst="rect">
            <a:avLst/>
          </a:prstGeom>
          <a:noFill/>
        </p:spPr>
        <p:txBody>
          <a:bodyPr wrap="square" rtlCol="0">
            <a:spAutoFit/>
          </a:bodyPr>
          <a:lstStyle/>
          <a:p>
            <a:pPr algn="ctr"/>
            <a:r>
              <a:rPr lang="en-US" sz="4800" dirty="0">
                <a:solidFill>
                  <a:srgbClr val="00B0F0"/>
                </a:solidFill>
              </a:rPr>
              <a:t>Internal Processing of Export</a:t>
            </a:r>
          </a:p>
        </p:txBody>
      </p:sp>
      <p:pic>
        <p:nvPicPr>
          <p:cNvPr id="91" name="Graphic 90" descr="Exit with solid fill">
            <a:extLst>
              <a:ext uri="{FF2B5EF4-FFF2-40B4-BE49-F238E27FC236}">
                <a16:creationId xmlns:a16="http://schemas.microsoft.com/office/drawing/2014/main" id="{56B47A6C-795F-E5D6-2EDA-F225C0D91F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54207" y="21406604"/>
            <a:ext cx="3091890" cy="3091890"/>
          </a:xfrm>
          <a:prstGeom prst="rect">
            <a:avLst/>
          </a:prstGeom>
        </p:spPr>
      </p:pic>
      <p:cxnSp>
        <p:nvCxnSpPr>
          <p:cNvPr id="92" name="Straight Arrow Connector 91">
            <a:extLst>
              <a:ext uri="{FF2B5EF4-FFF2-40B4-BE49-F238E27FC236}">
                <a16:creationId xmlns:a16="http://schemas.microsoft.com/office/drawing/2014/main" id="{70DC230B-A725-AB5D-ABA5-557B6A030105}"/>
              </a:ext>
            </a:extLst>
          </p:cNvPr>
          <p:cNvCxnSpPr>
            <a:cxnSpLocks/>
            <a:stCxn id="73" idx="3"/>
            <a:endCxn id="91" idx="0"/>
          </p:cNvCxnSpPr>
          <p:nvPr/>
        </p:nvCxnSpPr>
        <p:spPr>
          <a:xfrm>
            <a:off x="38565424" y="11003036"/>
            <a:ext cx="1834728" cy="10403568"/>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9B2FB411-E72B-923D-7E38-9C0F80F89203}"/>
              </a:ext>
            </a:extLst>
          </p:cNvPr>
          <p:cNvPicPr>
            <a:picLocks noChangeAspect="1"/>
          </p:cNvPicPr>
          <p:nvPr/>
        </p:nvPicPr>
        <p:blipFill rotWithShape="1">
          <a:blip r:embed="rId11"/>
          <a:srcRect l="4959" t="13037" r="47460" b="12999"/>
          <a:stretch/>
        </p:blipFill>
        <p:spPr>
          <a:xfrm>
            <a:off x="36961673" y="12905662"/>
            <a:ext cx="1543154" cy="1485519"/>
          </a:xfrm>
          <a:prstGeom prst="rect">
            <a:avLst/>
          </a:prstGeom>
        </p:spPr>
      </p:pic>
      <p:pic>
        <p:nvPicPr>
          <p:cNvPr id="104" name="Picture 103">
            <a:extLst>
              <a:ext uri="{FF2B5EF4-FFF2-40B4-BE49-F238E27FC236}">
                <a16:creationId xmlns:a16="http://schemas.microsoft.com/office/drawing/2014/main" id="{013BE310-F954-70B0-78C7-9372BEDF79D1}"/>
              </a:ext>
            </a:extLst>
          </p:cNvPr>
          <p:cNvPicPr>
            <a:picLocks noChangeAspect="1"/>
          </p:cNvPicPr>
          <p:nvPr/>
        </p:nvPicPr>
        <p:blipFill rotWithShape="1">
          <a:blip r:embed="rId11"/>
          <a:srcRect l="50000" t="14753" r="2419" b="11283"/>
          <a:stretch/>
        </p:blipFill>
        <p:spPr>
          <a:xfrm>
            <a:off x="39693567" y="11590068"/>
            <a:ext cx="1543154" cy="1485519"/>
          </a:xfrm>
          <a:prstGeom prst="rect">
            <a:avLst/>
          </a:prstGeom>
        </p:spPr>
      </p:pic>
      <p:sp>
        <p:nvSpPr>
          <p:cNvPr id="105" name="TextBox 104">
            <a:extLst>
              <a:ext uri="{FF2B5EF4-FFF2-40B4-BE49-F238E27FC236}">
                <a16:creationId xmlns:a16="http://schemas.microsoft.com/office/drawing/2014/main" id="{7394F062-EB19-8F21-7D15-220B19B6EDEA}"/>
              </a:ext>
            </a:extLst>
          </p:cNvPr>
          <p:cNvSpPr txBox="1"/>
          <p:nvPr/>
        </p:nvSpPr>
        <p:spPr>
          <a:xfrm>
            <a:off x="37249787" y="24160356"/>
            <a:ext cx="4757576" cy="830997"/>
          </a:xfrm>
          <a:prstGeom prst="rect">
            <a:avLst/>
          </a:prstGeom>
          <a:noFill/>
        </p:spPr>
        <p:txBody>
          <a:bodyPr wrap="square" rtlCol="0">
            <a:spAutoFit/>
          </a:bodyPr>
          <a:lstStyle/>
          <a:p>
            <a:r>
              <a:rPr lang="en-US" sz="4800" dirty="0">
                <a:solidFill>
                  <a:srgbClr val="C00000"/>
                </a:solidFill>
              </a:rPr>
              <a:t>Process canceled</a:t>
            </a:r>
          </a:p>
        </p:txBody>
      </p:sp>
      <p:pic>
        <p:nvPicPr>
          <p:cNvPr id="36" name="Picture 35">
            <a:extLst>
              <a:ext uri="{FF2B5EF4-FFF2-40B4-BE49-F238E27FC236}">
                <a16:creationId xmlns:a16="http://schemas.microsoft.com/office/drawing/2014/main" id="{E5B15CFF-EFB5-DED5-7A3B-4D21CC614F56}"/>
              </a:ext>
            </a:extLst>
          </p:cNvPr>
          <p:cNvPicPr>
            <a:picLocks noChangeAspect="1"/>
          </p:cNvPicPr>
          <p:nvPr/>
        </p:nvPicPr>
        <p:blipFill>
          <a:blip r:embed="rId12"/>
          <a:stretch>
            <a:fillRect/>
          </a:stretch>
        </p:blipFill>
        <p:spPr>
          <a:xfrm>
            <a:off x="19007418" y="14504150"/>
            <a:ext cx="11876475" cy="4736019"/>
          </a:xfrm>
          <a:prstGeom prst="rect">
            <a:avLst/>
          </a:prstGeom>
          <a:ln>
            <a:solidFill>
              <a:schemeClr val="tx1"/>
            </a:solidFill>
          </a:ln>
        </p:spPr>
      </p:pic>
      <p:cxnSp>
        <p:nvCxnSpPr>
          <p:cNvPr id="78" name="Straight Arrow Connector 23">
            <a:extLst>
              <a:ext uri="{FF2B5EF4-FFF2-40B4-BE49-F238E27FC236}">
                <a16:creationId xmlns:a16="http://schemas.microsoft.com/office/drawing/2014/main" id="{2FD26505-BF50-146C-4CCD-EA5531517066}"/>
              </a:ext>
            </a:extLst>
          </p:cNvPr>
          <p:cNvCxnSpPr>
            <a:cxnSpLocks/>
            <a:stCxn id="36" idx="1"/>
            <a:endCxn id="52" idx="0"/>
          </p:cNvCxnSpPr>
          <p:nvPr/>
        </p:nvCxnSpPr>
        <p:spPr>
          <a:xfrm rot="10800000" flipV="1">
            <a:off x="16806272" y="16872160"/>
            <a:ext cx="2201146" cy="3176268"/>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47669A29-AD36-9818-460D-B9F11A56A402}"/>
              </a:ext>
            </a:extLst>
          </p:cNvPr>
          <p:cNvPicPr>
            <a:picLocks noChangeAspect="1"/>
          </p:cNvPicPr>
          <p:nvPr/>
        </p:nvPicPr>
        <p:blipFill rotWithShape="1">
          <a:blip r:embed="rId6"/>
          <a:srcRect l="25355" t="18387" r="23155" b="20552"/>
          <a:stretch/>
        </p:blipFill>
        <p:spPr>
          <a:xfrm>
            <a:off x="20638067" y="20909634"/>
            <a:ext cx="1491116" cy="1909715"/>
          </a:xfrm>
          <a:prstGeom prst="rect">
            <a:avLst/>
          </a:prstGeom>
          <a:ln>
            <a:solidFill>
              <a:srgbClr val="0070C0"/>
            </a:solidFill>
          </a:ln>
        </p:spPr>
      </p:pic>
      <p:pic>
        <p:nvPicPr>
          <p:cNvPr id="90" name="Picture 89">
            <a:extLst>
              <a:ext uri="{FF2B5EF4-FFF2-40B4-BE49-F238E27FC236}">
                <a16:creationId xmlns:a16="http://schemas.microsoft.com/office/drawing/2014/main" id="{C414029A-717A-8A5C-85EA-D1DB9718255D}"/>
              </a:ext>
            </a:extLst>
          </p:cNvPr>
          <p:cNvPicPr>
            <a:picLocks noChangeAspect="1"/>
          </p:cNvPicPr>
          <p:nvPr/>
        </p:nvPicPr>
        <p:blipFill rotWithShape="1">
          <a:blip r:embed="rId6"/>
          <a:srcRect l="25355" t="18387" r="23155" b="20552"/>
          <a:stretch/>
        </p:blipFill>
        <p:spPr>
          <a:xfrm>
            <a:off x="24358312" y="20895512"/>
            <a:ext cx="1491116" cy="1909715"/>
          </a:xfrm>
          <a:prstGeom prst="rect">
            <a:avLst/>
          </a:prstGeom>
          <a:ln>
            <a:solidFill>
              <a:srgbClr val="0070C0"/>
            </a:solidFill>
          </a:ln>
        </p:spPr>
      </p:pic>
      <p:pic>
        <p:nvPicPr>
          <p:cNvPr id="93" name="Picture 92">
            <a:extLst>
              <a:ext uri="{FF2B5EF4-FFF2-40B4-BE49-F238E27FC236}">
                <a16:creationId xmlns:a16="http://schemas.microsoft.com/office/drawing/2014/main" id="{6B5B1739-E749-856A-30AE-EDA37910AF1D}"/>
              </a:ext>
            </a:extLst>
          </p:cNvPr>
          <p:cNvPicPr>
            <a:picLocks noChangeAspect="1"/>
          </p:cNvPicPr>
          <p:nvPr/>
        </p:nvPicPr>
        <p:blipFill rotWithShape="1">
          <a:blip r:embed="rId6"/>
          <a:srcRect l="25355" t="18387" r="23155" b="20552"/>
          <a:stretch/>
        </p:blipFill>
        <p:spPr>
          <a:xfrm>
            <a:off x="28078558" y="20895513"/>
            <a:ext cx="1491116" cy="1909715"/>
          </a:xfrm>
          <a:prstGeom prst="rect">
            <a:avLst/>
          </a:prstGeom>
          <a:ln>
            <a:solidFill>
              <a:srgbClr val="0070C0"/>
            </a:solidFill>
          </a:ln>
        </p:spPr>
      </p:pic>
      <p:sp>
        <p:nvSpPr>
          <p:cNvPr id="94" name="TextBox 93">
            <a:extLst>
              <a:ext uri="{FF2B5EF4-FFF2-40B4-BE49-F238E27FC236}">
                <a16:creationId xmlns:a16="http://schemas.microsoft.com/office/drawing/2014/main" id="{274C3323-C0FE-5907-67EF-9411CD0CB735}"/>
              </a:ext>
            </a:extLst>
          </p:cNvPr>
          <p:cNvSpPr txBox="1"/>
          <p:nvPr/>
        </p:nvSpPr>
        <p:spPr>
          <a:xfrm>
            <a:off x="19533797" y="22952549"/>
            <a:ext cx="3699656" cy="2308324"/>
          </a:xfrm>
          <a:prstGeom prst="rect">
            <a:avLst/>
          </a:prstGeom>
          <a:noFill/>
        </p:spPr>
        <p:txBody>
          <a:bodyPr wrap="square" rtlCol="0">
            <a:spAutoFit/>
          </a:bodyPr>
          <a:lstStyle/>
          <a:p>
            <a:r>
              <a:rPr lang="en-US" sz="4800" dirty="0"/>
              <a:t>Creation of Temporary File</a:t>
            </a:r>
          </a:p>
        </p:txBody>
      </p:sp>
      <p:sp>
        <p:nvSpPr>
          <p:cNvPr id="95" name="TextBox 94">
            <a:extLst>
              <a:ext uri="{FF2B5EF4-FFF2-40B4-BE49-F238E27FC236}">
                <a16:creationId xmlns:a16="http://schemas.microsoft.com/office/drawing/2014/main" id="{685EEE20-8227-2D9C-D0BC-A0C755B895B1}"/>
              </a:ext>
            </a:extLst>
          </p:cNvPr>
          <p:cNvSpPr txBox="1"/>
          <p:nvPr/>
        </p:nvSpPr>
        <p:spPr>
          <a:xfrm>
            <a:off x="23889926" y="22952549"/>
            <a:ext cx="3699656" cy="2308324"/>
          </a:xfrm>
          <a:prstGeom prst="rect">
            <a:avLst/>
          </a:prstGeom>
          <a:noFill/>
        </p:spPr>
        <p:txBody>
          <a:bodyPr wrap="square" rtlCol="0">
            <a:spAutoFit/>
          </a:bodyPr>
          <a:lstStyle/>
          <a:p>
            <a:r>
              <a:rPr lang="en-US" sz="4800" dirty="0"/>
              <a:t>Encoding Style, Table, Image…</a:t>
            </a:r>
          </a:p>
        </p:txBody>
      </p:sp>
      <p:sp>
        <p:nvSpPr>
          <p:cNvPr id="97" name="TextBox 96">
            <a:extLst>
              <a:ext uri="{FF2B5EF4-FFF2-40B4-BE49-F238E27FC236}">
                <a16:creationId xmlns:a16="http://schemas.microsoft.com/office/drawing/2014/main" id="{FCFA3719-1EE4-3710-A8E6-D059EA016C57}"/>
              </a:ext>
            </a:extLst>
          </p:cNvPr>
          <p:cNvSpPr txBox="1"/>
          <p:nvPr/>
        </p:nvSpPr>
        <p:spPr>
          <a:xfrm>
            <a:off x="27940633" y="22952549"/>
            <a:ext cx="2943260" cy="2308324"/>
          </a:xfrm>
          <a:prstGeom prst="rect">
            <a:avLst/>
          </a:prstGeom>
          <a:noFill/>
        </p:spPr>
        <p:txBody>
          <a:bodyPr wrap="square" rtlCol="0">
            <a:spAutoFit/>
          </a:bodyPr>
          <a:lstStyle/>
          <a:p>
            <a:r>
              <a:rPr lang="en-US" sz="4800" dirty="0"/>
              <a:t>Copy of content in Excel</a:t>
            </a:r>
          </a:p>
        </p:txBody>
      </p:sp>
      <p:pic>
        <p:nvPicPr>
          <p:cNvPr id="98" name="Picture 97">
            <a:extLst>
              <a:ext uri="{FF2B5EF4-FFF2-40B4-BE49-F238E27FC236}">
                <a16:creationId xmlns:a16="http://schemas.microsoft.com/office/drawing/2014/main" id="{74BB0269-8A1E-EC49-D6DA-0CF1361C3483}"/>
              </a:ext>
            </a:extLst>
          </p:cNvPr>
          <p:cNvPicPr>
            <a:picLocks noChangeAspect="1"/>
          </p:cNvPicPr>
          <p:nvPr/>
        </p:nvPicPr>
        <p:blipFill rotWithShape="1">
          <a:blip r:embed="rId6"/>
          <a:srcRect l="25355" t="18387" r="23155" b="20552"/>
          <a:stretch/>
        </p:blipFill>
        <p:spPr>
          <a:xfrm>
            <a:off x="31575081" y="20909633"/>
            <a:ext cx="1491116" cy="1909715"/>
          </a:xfrm>
          <a:prstGeom prst="rect">
            <a:avLst/>
          </a:prstGeom>
          <a:ln>
            <a:solidFill>
              <a:srgbClr val="0070C0"/>
            </a:solidFill>
          </a:ln>
        </p:spPr>
      </p:pic>
      <p:sp>
        <p:nvSpPr>
          <p:cNvPr id="99" name="TextBox 98">
            <a:extLst>
              <a:ext uri="{FF2B5EF4-FFF2-40B4-BE49-F238E27FC236}">
                <a16:creationId xmlns:a16="http://schemas.microsoft.com/office/drawing/2014/main" id="{436EB7A3-A873-78B3-3FAA-69808DE9330D}"/>
              </a:ext>
            </a:extLst>
          </p:cNvPr>
          <p:cNvSpPr txBox="1"/>
          <p:nvPr/>
        </p:nvSpPr>
        <p:spPr>
          <a:xfrm>
            <a:off x="31449768" y="22844948"/>
            <a:ext cx="2943260" cy="2308324"/>
          </a:xfrm>
          <a:prstGeom prst="rect">
            <a:avLst/>
          </a:prstGeom>
          <a:noFill/>
        </p:spPr>
        <p:txBody>
          <a:bodyPr wrap="square" rtlCol="0">
            <a:spAutoFit/>
          </a:bodyPr>
          <a:lstStyle/>
          <a:p>
            <a:r>
              <a:rPr lang="en-US" sz="4800" dirty="0"/>
              <a:t>Deletion of Temporary File</a:t>
            </a:r>
          </a:p>
        </p:txBody>
      </p:sp>
      <p:pic>
        <p:nvPicPr>
          <p:cNvPr id="100" name="Picture 99">
            <a:extLst>
              <a:ext uri="{FF2B5EF4-FFF2-40B4-BE49-F238E27FC236}">
                <a16:creationId xmlns:a16="http://schemas.microsoft.com/office/drawing/2014/main" id="{0DF632B6-DCD6-A6CB-FD32-2522131EA93A}"/>
              </a:ext>
            </a:extLst>
          </p:cNvPr>
          <p:cNvPicPr>
            <a:picLocks noChangeAspect="1"/>
          </p:cNvPicPr>
          <p:nvPr/>
        </p:nvPicPr>
        <p:blipFill rotWithShape="1">
          <a:blip r:embed="rId11"/>
          <a:srcRect l="4959" t="13037" r="47460" b="12999"/>
          <a:stretch/>
        </p:blipFill>
        <p:spPr>
          <a:xfrm>
            <a:off x="35792369" y="20841161"/>
            <a:ext cx="2126064" cy="2046658"/>
          </a:xfrm>
          <a:prstGeom prst="rect">
            <a:avLst/>
          </a:prstGeom>
        </p:spPr>
      </p:pic>
      <p:sp>
        <p:nvSpPr>
          <p:cNvPr id="101" name="TextBox 100">
            <a:extLst>
              <a:ext uri="{FF2B5EF4-FFF2-40B4-BE49-F238E27FC236}">
                <a16:creationId xmlns:a16="http://schemas.microsoft.com/office/drawing/2014/main" id="{8B6AE6A5-C961-E5C3-2797-5755549193C0}"/>
              </a:ext>
            </a:extLst>
          </p:cNvPr>
          <p:cNvSpPr txBox="1"/>
          <p:nvPr/>
        </p:nvSpPr>
        <p:spPr>
          <a:xfrm>
            <a:off x="1530529" y="11457162"/>
            <a:ext cx="11724720" cy="3046988"/>
          </a:xfrm>
          <a:prstGeom prst="rect">
            <a:avLst/>
          </a:prstGeom>
          <a:solidFill>
            <a:schemeClr val="bg1"/>
          </a:solidFill>
          <a:ln w="57150">
            <a:solidFill>
              <a:srgbClr val="0070C0"/>
            </a:solidFill>
          </a:ln>
        </p:spPr>
        <p:txBody>
          <a:bodyPr wrap="square" rtlCol="0">
            <a:spAutoFit/>
          </a:bodyPr>
          <a:lstStyle/>
          <a:p>
            <a:pPr algn="ctr"/>
            <a:r>
              <a:rPr lang="en-US" sz="4800" dirty="0"/>
              <a:t>In case of creation of a new Excel DB, the process create a new File on the model </a:t>
            </a:r>
            <a:r>
              <a:rPr lang="en-US" sz="4800" i="1" dirty="0"/>
              <a:t>stored in ITR-PACKAGE/ITR_QM and is titled </a:t>
            </a:r>
            <a:r>
              <a:rPr lang="en-US" sz="4800" b="1" dirty="0">
                <a:latin typeface="Abadi" panose="020B0604020104020204" pitchFamily="34" charset="0"/>
              </a:rPr>
              <a:t>MOD_Q512_POLICYDB.xltx</a:t>
            </a:r>
            <a:endParaRPr lang="en-US" sz="4800" dirty="0"/>
          </a:p>
        </p:txBody>
      </p:sp>
    </p:spTree>
    <p:extLst>
      <p:ext uri="{BB962C8B-B14F-4D97-AF65-F5344CB8AC3E}">
        <p14:creationId xmlns:p14="http://schemas.microsoft.com/office/powerpoint/2010/main" val="3123443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CBFE4-BDDF-FA75-5CF9-05FEDFC71784}"/>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Document Manager tools</a:t>
            </a:r>
          </a:p>
        </p:txBody>
      </p:sp>
      <p:sp>
        <p:nvSpPr>
          <p:cNvPr id="3" name="TextBox 2">
            <a:extLst>
              <a:ext uri="{FF2B5EF4-FFF2-40B4-BE49-F238E27FC236}">
                <a16:creationId xmlns:a16="http://schemas.microsoft.com/office/drawing/2014/main" id="{7D586F66-5F69-5FCB-2775-8D3472E7694D}"/>
              </a:ext>
            </a:extLst>
          </p:cNvPr>
          <p:cNvSpPr txBox="1"/>
          <p:nvPr/>
        </p:nvSpPr>
        <p:spPr>
          <a:xfrm>
            <a:off x="25551954" y="26201619"/>
            <a:ext cx="10815039" cy="707886"/>
          </a:xfrm>
          <a:prstGeom prst="rect">
            <a:avLst/>
          </a:prstGeom>
          <a:noFill/>
        </p:spPr>
        <p:txBody>
          <a:bodyPr wrap="square" rtlCol="0">
            <a:spAutoFit/>
          </a:bodyPr>
          <a:lstStyle/>
          <a:p>
            <a:r>
              <a:rPr lang="en-US" sz="4000" dirty="0"/>
              <a:t>Use of Doc Property Manager</a:t>
            </a:r>
            <a:endParaRPr lang="en-US" sz="4000" dirty="0">
              <a:latin typeface="Bahnschrift Light Condensed" panose="020B0502040204020203" pitchFamily="34" charset="0"/>
            </a:endParaRPr>
          </a:p>
        </p:txBody>
      </p:sp>
      <p:pic>
        <p:nvPicPr>
          <p:cNvPr id="5" name="Picture 4">
            <a:extLst>
              <a:ext uri="{FF2B5EF4-FFF2-40B4-BE49-F238E27FC236}">
                <a16:creationId xmlns:a16="http://schemas.microsoft.com/office/drawing/2014/main" id="{69D903D6-1D4E-A795-2A4D-501A9B97F682}"/>
              </a:ext>
            </a:extLst>
          </p:cNvPr>
          <p:cNvPicPr>
            <a:picLocks noChangeAspect="1"/>
          </p:cNvPicPr>
          <p:nvPr/>
        </p:nvPicPr>
        <p:blipFill rotWithShape="1">
          <a:blip r:embed="rId2"/>
          <a:srcRect l="2131" t="6320" r="3141" b="51898"/>
          <a:stretch/>
        </p:blipFill>
        <p:spPr>
          <a:xfrm>
            <a:off x="1551709" y="1223003"/>
            <a:ext cx="14297892" cy="2632364"/>
          </a:xfrm>
          <a:prstGeom prst="rect">
            <a:avLst/>
          </a:prstGeom>
          <a:ln>
            <a:solidFill>
              <a:schemeClr val="tx1"/>
            </a:solidFill>
          </a:ln>
        </p:spPr>
      </p:pic>
      <p:pic>
        <p:nvPicPr>
          <p:cNvPr id="7" name="Picture 6">
            <a:extLst>
              <a:ext uri="{FF2B5EF4-FFF2-40B4-BE49-F238E27FC236}">
                <a16:creationId xmlns:a16="http://schemas.microsoft.com/office/drawing/2014/main" id="{42CDCE3C-C70D-EFC6-0421-8E12BD7E643D}"/>
              </a:ext>
            </a:extLst>
          </p:cNvPr>
          <p:cNvPicPr>
            <a:picLocks noChangeAspect="1"/>
          </p:cNvPicPr>
          <p:nvPr/>
        </p:nvPicPr>
        <p:blipFill>
          <a:blip r:embed="rId3"/>
          <a:stretch>
            <a:fillRect/>
          </a:stretch>
        </p:blipFill>
        <p:spPr>
          <a:xfrm>
            <a:off x="2205035" y="8027119"/>
            <a:ext cx="12669310" cy="8413968"/>
          </a:xfrm>
          <a:prstGeom prst="rect">
            <a:avLst/>
          </a:prstGeom>
          <a:ln>
            <a:solidFill>
              <a:schemeClr val="tx1"/>
            </a:solidFill>
          </a:ln>
        </p:spPr>
      </p:pic>
      <p:pic>
        <p:nvPicPr>
          <p:cNvPr id="9" name="Picture 8">
            <a:extLst>
              <a:ext uri="{FF2B5EF4-FFF2-40B4-BE49-F238E27FC236}">
                <a16:creationId xmlns:a16="http://schemas.microsoft.com/office/drawing/2014/main" id="{57047872-956C-768C-7494-C53236AFB4D5}"/>
              </a:ext>
            </a:extLst>
          </p:cNvPr>
          <p:cNvPicPr>
            <a:picLocks noChangeAspect="1"/>
          </p:cNvPicPr>
          <p:nvPr/>
        </p:nvPicPr>
        <p:blipFill>
          <a:blip r:embed="rId4"/>
          <a:stretch>
            <a:fillRect/>
          </a:stretch>
        </p:blipFill>
        <p:spPr>
          <a:xfrm>
            <a:off x="15138567" y="8027119"/>
            <a:ext cx="12490116" cy="8413968"/>
          </a:xfrm>
          <a:prstGeom prst="rect">
            <a:avLst/>
          </a:prstGeom>
          <a:ln>
            <a:solidFill>
              <a:schemeClr val="tx1"/>
            </a:solidFill>
          </a:ln>
        </p:spPr>
      </p:pic>
      <p:pic>
        <p:nvPicPr>
          <p:cNvPr id="11" name="Picture 10">
            <a:extLst>
              <a:ext uri="{FF2B5EF4-FFF2-40B4-BE49-F238E27FC236}">
                <a16:creationId xmlns:a16="http://schemas.microsoft.com/office/drawing/2014/main" id="{6A231F3F-8DE8-FBFF-94C3-FA0815BAE7DB}"/>
              </a:ext>
            </a:extLst>
          </p:cNvPr>
          <p:cNvPicPr>
            <a:picLocks noChangeAspect="1"/>
          </p:cNvPicPr>
          <p:nvPr/>
        </p:nvPicPr>
        <p:blipFill>
          <a:blip r:embed="rId5"/>
          <a:stretch>
            <a:fillRect/>
          </a:stretch>
        </p:blipFill>
        <p:spPr>
          <a:xfrm>
            <a:off x="28006603" y="8027119"/>
            <a:ext cx="12603814" cy="8451273"/>
          </a:xfrm>
          <a:prstGeom prst="rect">
            <a:avLst/>
          </a:prstGeom>
          <a:ln>
            <a:solidFill>
              <a:schemeClr val="tx1"/>
            </a:solidFill>
          </a:ln>
        </p:spPr>
      </p:pic>
      <p:pic>
        <p:nvPicPr>
          <p:cNvPr id="13" name="Picture 12">
            <a:extLst>
              <a:ext uri="{FF2B5EF4-FFF2-40B4-BE49-F238E27FC236}">
                <a16:creationId xmlns:a16="http://schemas.microsoft.com/office/drawing/2014/main" id="{59DB3493-D6A3-0D12-F397-336B11094E53}"/>
              </a:ext>
            </a:extLst>
          </p:cNvPr>
          <p:cNvPicPr>
            <a:picLocks noChangeAspect="1"/>
          </p:cNvPicPr>
          <p:nvPr/>
        </p:nvPicPr>
        <p:blipFill>
          <a:blip r:embed="rId6"/>
          <a:stretch>
            <a:fillRect/>
          </a:stretch>
        </p:blipFill>
        <p:spPr>
          <a:xfrm>
            <a:off x="27827879" y="1664431"/>
            <a:ext cx="12961261" cy="2632364"/>
          </a:xfrm>
          <a:prstGeom prst="rect">
            <a:avLst/>
          </a:prstGeom>
          <a:ln>
            <a:solidFill>
              <a:schemeClr val="tx1"/>
            </a:solidFill>
          </a:ln>
        </p:spPr>
      </p:pic>
      <p:pic>
        <p:nvPicPr>
          <p:cNvPr id="14" name="Picture 13">
            <a:extLst>
              <a:ext uri="{FF2B5EF4-FFF2-40B4-BE49-F238E27FC236}">
                <a16:creationId xmlns:a16="http://schemas.microsoft.com/office/drawing/2014/main" id="{6A4C480A-1AF8-10B4-ABFF-E0CDBF2D601A}"/>
              </a:ext>
            </a:extLst>
          </p:cNvPr>
          <p:cNvPicPr>
            <a:picLocks noChangeAspect="1"/>
          </p:cNvPicPr>
          <p:nvPr/>
        </p:nvPicPr>
        <p:blipFill rotWithShape="1">
          <a:blip r:embed="rId7"/>
          <a:srcRect l="222" t="1024" r="85074" b="16635"/>
          <a:stretch/>
        </p:blipFill>
        <p:spPr>
          <a:xfrm>
            <a:off x="16874836" y="950217"/>
            <a:ext cx="1570728" cy="2073053"/>
          </a:xfrm>
          <a:prstGeom prst="rect">
            <a:avLst/>
          </a:prstGeom>
          <a:ln w="28575">
            <a:solidFill>
              <a:srgbClr val="F323CB"/>
            </a:solidFill>
          </a:ln>
        </p:spPr>
      </p:pic>
      <p:pic>
        <p:nvPicPr>
          <p:cNvPr id="15" name="Picture 14">
            <a:extLst>
              <a:ext uri="{FF2B5EF4-FFF2-40B4-BE49-F238E27FC236}">
                <a16:creationId xmlns:a16="http://schemas.microsoft.com/office/drawing/2014/main" id="{CAFBF394-2F54-FB8C-667E-C915F39A92EC}"/>
              </a:ext>
            </a:extLst>
          </p:cNvPr>
          <p:cNvPicPr>
            <a:picLocks noChangeAspect="1"/>
          </p:cNvPicPr>
          <p:nvPr/>
        </p:nvPicPr>
        <p:blipFill rotWithShape="1">
          <a:blip r:embed="rId7"/>
          <a:srcRect l="13989" t="3080" r="74339" b="14579"/>
          <a:stretch/>
        </p:blipFill>
        <p:spPr>
          <a:xfrm>
            <a:off x="5361709" y="4933702"/>
            <a:ext cx="1468581" cy="2441595"/>
          </a:xfrm>
          <a:prstGeom prst="rect">
            <a:avLst/>
          </a:prstGeom>
          <a:ln w="28575">
            <a:solidFill>
              <a:srgbClr val="F323CB"/>
            </a:solidFill>
          </a:ln>
        </p:spPr>
      </p:pic>
      <p:cxnSp>
        <p:nvCxnSpPr>
          <p:cNvPr id="16" name="Straight Arrow Connector 12">
            <a:extLst>
              <a:ext uri="{FF2B5EF4-FFF2-40B4-BE49-F238E27FC236}">
                <a16:creationId xmlns:a16="http://schemas.microsoft.com/office/drawing/2014/main" id="{8798FA3A-E6E9-7880-34D3-5166151B073A}"/>
              </a:ext>
            </a:extLst>
          </p:cNvPr>
          <p:cNvCxnSpPr>
            <a:cxnSpLocks/>
            <a:stCxn id="5" idx="2"/>
            <a:endCxn id="14" idx="2"/>
          </p:cNvCxnSpPr>
          <p:nvPr/>
        </p:nvCxnSpPr>
        <p:spPr>
          <a:xfrm rot="5400000" flipH="1" flipV="1">
            <a:off x="12764378" y="-1040454"/>
            <a:ext cx="832097" cy="8959545"/>
          </a:xfrm>
          <a:prstGeom prst="bentConnector3">
            <a:avLst>
              <a:gd name="adj1" fmla="val -67433"/>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4D60CFF-0D20-D75C-C95A-DAB1B8ABFB01}"/>
              </a:ext>
            </a:extLst>
          </p:cNvPr>
          <p:cNvSpPr/>
          <p:nvPr/>
        </p:nvSpPr>
        <p:spPr>
          <a:xfrm>
            <a:off x="2461258" y="13253929"/>
            <a:ext cx="7680269" cy="517489"/>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12">
            <a:extLst>
              <a:ext uri="{FF2B5EF4-FFF2-40B4-BE49-F238E27FC236}">
                <a16:creationId xmlns:a16="http://schemas.microsoft.com/office/drawing/2014/main" id="{79C3B555-3D77-DF9D-0CFF-796E9779ED6D}"/>
              </a:ext>
            </a:extLst>
          </p:cNvPr>
          <p:cNvCxnSpPr>
            <a:cxnSpLocks/>
            <a:stCxn id="14" idx="3"/>
            <a:endCxn id="15" idx="3"/>
          </p:cNvCxnSpPr>
          <p:nvPr/>
        </p:nvCxnSpPr>
        <p:spPr>
          <a:xfrm flipH="1">
            <a:off x="6830290" y="1986744"/>
            <a:ext cx="11615274" cy="4167756"/>
          </a:xfrm>
          <a:prstGeom prst="bentConnector3">
            <a:avLst>
              <a:gd name="adj1" fmla="val -7216"/>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12">
            <a:extLst>
              <a:ext uri="{FF2B5EF4-FFF2-40B4-BE49-F238E27FC236}">
                <a16:creationId xmlns:a16="http://schemas.microsoft.com/office/drawing/2014/main" id="{8B473E53-D556-002A-ED8A-18EE6F6687A9}"/>
              </a:ext>
            </a:extLst>
          </p:cNvPr>
          <p:cNvCxnSpPr>
            <a:cxnSpLocks/>
            <a:endCxn id="7" idx="0"/>
          </p:cNvCxnSpPr>
          <p:nvPr/>
        </p:nvCxnSpPr>
        <p:spPr>
          <a:xfrm>
            <a:off x="6044925" y="7285160"/>
            <a:ext cx="2494765" cy="741959"/>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9A71F6B-DF97-E4D6-2D3B-1B05035BF4B5}"/>
              </a:ext>
            </a:extLst>
          </p:cNvPr>
          <p:cNvSpPr/>
          <p:nvPr/>
        </p:nvSpPr>
        <p:spPr>
          <a:xfrm>
            <a:off x="15252266" y="14191472"/>
            <a:ext cx="9491952" cy="517489"/>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7AD7BEC-CF36-0E4B-E23E-EBC84DF14664}"/>
              </a:ext>
            </a:extLst>
          </p:cNvPr>
          <p:cNvSpPr/>
          <p:nvPr/>
        </p:nvSpPr>
        <p:spPr>
          <a:xfrm>
            <a:off x="15252266" y="15251613"/>
            <a:ext cx="2703225" cy="930496"/>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60E2274-0AFA-0BAB-B204-B3982DD8D69E}"/>
              </a:ext>
            </a:extLst>
          </p:cNvPr>
          <p:cNvSpPr/>
          <p:nvPr/>
        </p:nvSpPr>
        <p:spPr>
          <a:xfrm>
            <a:off x="28384524" y="13420183"/>
            <a:ext cx="7680269" cy="517489"/>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7CC8EFB2-0C09-3561-EC00-7833ED6E302D}"/>
              </a:ext>
            </a:extLst>
          </p:cNvPr>
          <p:cNvPicPr>
            <a:picLocks noChangeAspect="1"/>
          </p:cNvPicPr>
          <p:nvPr/>
        </p:nvPicPr>
        <p:blipFill>
          <a:blip r:embed="rId8"/>
          <a:stretch>
            <a:fillRect/>
          </a:stretch>
        </p:blipFill>
        <p:spPr>
          <a:xfrm>
            <a:off x="31300610" y="5587464"/>
            <a:ext cx="6015799" cy="1256465"/>
          </a:xfrm>
          <a:prstGeom prst="rect">
            <a:avLst/>
          </a:prstGeom>
          <a:ln w="28575">
            <a:solidFill>
              <a:srgbClr val="F323CB"/>
            </a:solidFill>
          </a:ln>
        </p:spPr>
      </p:pic>
      <p:cxnSp>
        <p:nvCxnSpPr>
          <p:cNvPr id="53" name="Straight Arrow Connector 12">
            <a:extLst>
              <a:ext uri="{FF2B5EF4-FFF2-40B4-BE49-F238E27FC236}">
                <a16:creationId xmlns:a16="http://schemas.microsoft.com/office/drawing/2014/main" id="{6A14020B-AEB8-6438-8493-46A343F095DD}"/>
              </a:ext>
            </a:extLst>
          </p:cNvPr>
          <p:cNvCxnSpPr>
            <a:cxnSpLocks/>
            <a:endCxn id="52" idx="2"/>
          </p:cNvCxnSpPr>
          <p:nvPr/>
        </p:nvCxnSpPr>
        <p:spPr>
          <a:xfrm flipV="1">
            <a:off x="34308510" y="6843929"/>
            <a:ext cx="0" cy="1273325"/>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12">
            <a:extLst>
              <a:ext uri="{FF2B5EF4-FFF2-40B4-BE49-F238E27FC236}">
                <a16:creationId xmlns:a16="http://schemas.microsoft.com/office/drawing/2014/main" id="{73CB2FB6-36E1-877D-AB99-4658A329B8E2}"/>
              </a:ext>
            </a:extLst>
          </p:cNvPr>
          <p:cNvCxnSpPr>
            <a:cxnSpLocks/>
            <a:stCxn id="52" idx="0"/>
            <a:endCxn id="13" idx="2"/>
          </p:cNvCxnSpPr>
          <p:nvPr/>
        </p:nvCxnSpPr>
        <p:spPr>
          <a:xfrm flipV="1">
            <a:off x="34308510" y="4296795"/>
            <a:ext cx="0" cy="1290669"/>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6F9B4A5-D48E-E929-21A1-898F6008B637}"/>
              </a:ext>
            </a:extLst>
          </p:cNvPr>
          <p:cNvSpPr txBox="1"/>
          <p:nvPr/>
        </p:nvSpPr>
        <p:spPr>
          <a:xfrm>
            <a:off x="19633202" y="1120943"/>
            <a:ext cx="3699656" cy="2308324"/>
          </a:xfrm>
          <a:prstGeom prst="rect">
            <a:avLst/>
          </a:prstGeom>
          <a:noFill/>
        </p:spPr>
        <p:txBody>
          <a:bodyPr wrap="square" rtlCol="0">
            <a:spAutoFit/>
          </a:bodyPr>
          <a:lstStyle/>
          <a:p>
            <a:r>
              <a:rPr lang="en-US" sz="4800" dirty="0"/>
              <a:t>Creation of property P_THE-O</a:t>
            </a:r>
          </a:p>
        </p:txBody>
      </p:sp>
      <p:sp>
        <p:nvSpPr>
          <p:cNvPr id="63" name="TextBox 62">
            <a:extLst>
              <a:ext uri="{FF2B5EF4-FFF2-40B4-BE49-F238E27FC236}">
                <a16:creationId xmlns:a16="http://schemas.microsoft.com/office/drawing/2014/main" id="{9661673E-9DD9-DB2B-0749-7FA2A1E4EB1B}"/>
              </a:ext>
            </a:extLst>
          </p:cNvPr>
          <p:cNvSpPr txBox="1"/>
          <p:nvPr/>
        </p:nvSpPr>
        <p:spPr>
          <a:xfrm>
            <a:off x="9222906" y="6810223"/>
            <a:ext cx="8607374" cy="830997"/>
          </a:xfrm>
          <a:prstGeom prst="rect">
            <a:avLst/>
          </a:prstGeom>
          <a:noFill/>
        </p:spPr>
        <p:txBody>
          <a:bodyPr wrap="square" rtlCol="0">
            <a:spAutoFit/>
          </a:bodyPr>
          <a:lstStyle/>
          <a:p>
            <a:r>
              <a:rPr lang="en-US" sz="4800" dirty="0"/>
              <a:t>Display of the property to update</a:t>
            </a:r>
          </a:p>
        </p:txBody>
      </p:sp>
      <p:sp>
        <p:nvSpPr>
          <p:cNvPr id="64" name="TextBox 63">
            <a:extLst>
              <a:ext uri="{FF2B5EF4-FFF2-40B4-BE49-F238E27FC236}">
                <a16:creationId xmlns:a16="http://schemas.microsoft.com/office/drawing/2014/main" id="{AE4341F5-E7F7-BE7D-C4BF-7F9EB6556F1C}"/>
              </a:ext>
            </a:extLst>
          </p:cNvPr>
          <p:cNvSpPr txBox="1"/>
          <p:nvPr/>
        </p:nvSpPr>
        <p:spPr>
          <a:xfrm>
            <a:off x="22635344" y="4826328"/>
            <a:ext cx="8607374" cy="2308324"/>
          </a:xfrm>
          <a:prstGeom prst="rect">
            <a:avLst/>
          </a:prstGeom>
          <a:noFill/>
        </p:spPr>
        <p:txBody>
          <a:bodyPr wrap="square" rtlCol="0">
            <a:spAutoFit/>
          </a:bodyPr>
          <a:lstStyle/>
          <a:p>
            <a:r>
              <a:rPr lang="en-US" sz="4800" dirty="0"/>
              <a:t>Use the </a:t>
            </a:r>
            <a:r>
              <a:rPr lang="en-US" sz="4800" dirty="0" err="1"/>
              <a:t>UpdateFeature</a:t>
            </a:r>
            <a:r>
              <a:rPr lang="en-US" sz="4800" dirty="0"/>
              <a:t> Button in ARIANA Audit Tool to update the property in the doc</a:t>
            </a:r>
          </a:p>
        </p:txBody>
      </p:sp>
      <p:grpSp>
        <p:nvGrpSpPr>
          <p:cNvPr id="67" name="Group 66">
            <a:extLst>
              <a:ext uri="{FF2B5EF4-FFF2-40B4-BE49-F238E27FC236}">
                <a16:creationId xmlns:a16="http://schemas.microsoft.com/office/drawing/2014/main" id="{54A8CB28-B3AB-D49F-26C6-00AC8C3DC9E6}"/>
              </a:ext>
            </a:extLst>
          </p:cNvPr>
          <p:cNvGrpSpPr/>
          <p:nvPr/>
        </p:nvGrpSpPr>
        <p:grpSpPr>
          <a:xfrm>
            <a:off x="2205035" y="18803516"/>
            <a:ext cx="9535545" cy="2144538"/>
            <a:chOff x="1155320" y="18340333"/>
            <a:chExt cx="9535545" cy="2144538"/>
          </a:xfrm>
        </p:grpSpPr>
        <p:sp>
          <p:nvSpPr>
            <p:cNvPr id="68" name="TextBox 67">
              <a:extLst>
                <a:ext uri="{FF2B5EF4-FFF2-40B4-BE49-F238E27FC236}">
                  <a16:creationId xmlns:a16="http://schemas.microsoft.com/office/drawing/2014/main" id="{A32E783E-27D8-7A4E-09F9-35ABD2516C76}"/>
                </a:ext>
              </a:extLst>
            </p:cNvPr>
            <p:cNvSpPr txBox="1"/>
            <p:nvPr/>
          </p:nvSpPr>
          <p:spPr>
            <a:xfrm>
              <a:off x="1155323" y="19038321"/>
              <a:ext cx="9535542" cy="1446550"/>
            </a:xfrm>
            <a:prstGeom prst="rect">
              <a:avLst/>
            </a:prstGeom>
            <a:noFill/>
            <a:ln w="57150">
              <a:solidFill>
                <a:srgbClr val="FF00FF"/>
              </a:solidFill>
            </a:ln>
          </p:spPr>
          <p:txBody>
            <a:bodyPr wrap="square">
              <a:spAutoFit/>
            </a:bodyPr>
            <a:lstStyle>
              <a:defPPr>
                <a:defRPr lang="en-US"/>
              </a:defPPr>
              <a:lvl1pPr>
                <a:defRPr sz="4000">
                  <a:latin typeface="Abadi" panose="020B0604020104020204" pitchFamily="34" charset="0"/>
                </a:defRPr>
              </a:lvl1pPr>
            </a:lstStyle>
            <a:p>
              <a:r>
                <a:rPr lang="en-GB" sz="4400" dirty="0"/>
                <a:t>Example of objective for </a:t>
              </a:r>
              <a:r>
                <a:rPr lang="en-GB" sz="4400" dirty="0">
                  <a:highlight>
                    <a:srgbClr val="FFFF00"/>
                  </a:highlight>
                </a:rPr>
                <a:t>@P_THE-O </a:t>
              </a:r>
              <a:r>
                <a:rPr lang="en-GB" sz="4400" dirty="0"/>
                <a:t>with several topic</a:t>
              </a:r>
            </a:p>
          </p:txBody>
        </p:sp>
        <p:sp>
          <p:nvSpPr>
            <p:cNvPr id="69" name="TextBox 68">
              <a:extLst>
                <a:ext uri="{FF2B5EF4-FFF2-40B4-BE49-F238E27FC236}">
                  <a16:creationId xmlns:a16="http://schemas.microsoft.com/office/drawing/2014/main" id="{894BF8B1-65AD-5B02-16F2-5BBC1F0D4802}"/>
                </a:ext>
              </a:extLst>
            </p:cNvPr>
            <p:cNvSpPr txBox="1"/>
            <p:nvPr/>
          </p:nvSpPr>
          <p:spPr>
            <a:xfrm>
              <a:off x="1155320" y="18340333"/>
              <a:ext cx="9535545" cy="707886"/>
            </a:xfrm>
            <a:prstGeom prst="rect">
              <a:avLst/>
            </a:prstGeom>
            <a:solidFill>
              <a:schemeClr val="bg1">
                <a:lumMod val="85000"/>
              </a:schemeClr>
            </a:solidFill>
            <a:ln w="57150">
              <a:solidFill>
                <a:srgbClr val="FF00FF"/>
              </a:solidFill>
            </a:ln>
          </p:spPr>
          <p:txBody>
            <a:bodyPr wrap="square">
              <a:spAutoFit/>
            </a:bodyPr>
            <a:lstStyle/>
            <a:p>
              <a:pPr algn="ctr"/>
              <a:r>
                <a:rPr lang="en-GB" sz="4000" b="1" dirty="0">
                  <a:latin typeface="Abadi" panose="020B0604020104020204" pitchFamily="34" charset="0"/>
                </a:rPr>
                <a:t>Encode Caption in Excel DB</a:t>
              </a:r>
              <a:endParaRPr lang="en-US" sz="4000" b="1" dirty="0">
                <a:latin typeface="Abadi" panose="020B0604020104020204" pitchFamily="34" charset="0"/>
              </a:endParaRPr>
            </a:p>
          </p:txBody>
        </p:sp>
      </p:grpSp>
      <p:sp>
        <p:nvSpPr>
          <p:cNvPr id="70" name="TextBox 69">
            <a:extLst>
              <a:ext uri="{FF2B5EF4-FFF2-40B4-BE49-F238E27FC236}">
                <a16:creationId xmlns:a16="http://schemas.microsoft.com/office/drawing/2014/main" id="{5B158649-270D-E820-1455-EC2E9AA44748}"/>
              </a:ext>
            </a:extLst>
          </p:cNvPr>
          <p:cNvSpPr txBox="1"/>
          <p:nvPr/>
        </p:nvSpPr>
        <p:spPr>
          <a:xfrm>
            <a:off x="13068752" y="19154734"/>
            <a:ext cx="15858701" cy="1569660"/>
          </a:xfrm>
          <a:prstGeom prst="rect">
            <a:avLst/>
          </a:prstGeom>
          <a:noFill/>
        </p:spPr>
        <p:txBody>
          <a:bodyPr wrap="square" rtlCol="0">
            <a:spAutoFit/>
          </a:bodyPr>
          <a:lstStyle/>
          <a:p>
            <a:r>
              <a:rPr lang="en-US" sz="4800" dirty="0"/>
              <a:t>The property could be encoded in the Excel Policy Template using the code @ + Name of property</a:t>
            </a:r>
          </a:p>
        </p:txBody>
      </p:sp>
      <p:sp>
        <p:nvSpPr>
          <p:cNvPr id="71" name="TextBox 70">
            <a:extLst>
              <a:ext uri="{FF2B5EF4-FFF2-40B4-BE49-F238E27FC236}">
                <a16:creationId xmlns:a16="http://schemas.microsoft.com/office/drawing/2014/main" id="{487021F0-F758-EDD2-8B2D-6AE5FEC4AB7A}"/>
              </a:ext>
            </a:extLst>
          </p:cNvPr>
          <p:cNvSpPr txBox="1"/>
          <p:nvPr/>
        </p:nvSpPr>
        <p:spPr>
          <a:xfrm>
            <a:off x="5405915" y="2505992"/>
            <a:ext cx="10089693" cy="830997"/>
          </a:xfrm>
          <a:prstGeom prst="rect">
            <a:avLst/>
          </a:prstGeom>
          <a:noFill/>
        </p:spPr>
        <p:txBody>
          <a:bodyPr wrap="square" rtlCol="0">
            <a:spAutoFit/>
          </a:bodyPr>
          <a:lstStyle/>
          <a:p>
            <a:r>
              <a:rPr lang="en-US" sz="4800" dirty="0"/>
              <a:t>Select the Name to change in property</a:t>
            </a:r>
          </a:p>
        </p:txBody>
      </p:sp>
      <p:sp>
        <p:nvSpPr>
          <p:cNvPr id="4" name="Rectangle 3">
            <a:extLst>
              <a:ext uri="{FF2B5EF4-FFF2-40B4-BE49-F238E27FC236}">
                <a16:creationId xmlns:a16="http://schemas.microsoft.com/office/drawing/2014/main" id="{CE136826-D444-788F-9127-B9DDB110C89B}"/>
              </a:ext>
            </a:extLst>
          </p:cNvPr>
          <p:cNvSpPr/>
          <p:nvPr/>
        </p:nvSpPr>
        <p:spPr>
          <a:xfrm>
            <a:off x="12226835" y="14093229"/>
            <a:ext cx="2533812" cy="2385163"/>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916ACD1-A14D-FCEB-56FF-FE059EFE3A2F}"/>
              </a:ext>
            </a:extLst>
          </p:cNvPr>
          <p:cNvSpPr/>
          <p:nvPr/>
        </p:nvSpPr>
        <p:spPr>
          <a:xfrm>
            <a:off x="37876476" y="14177052"/>
            <a:ext cx="2533812" cy="2385163"/>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242EB67-902F-3371-8F7E-444B8560B0C8}"/>
              </a:ext>
            </a:extLst>
          </p:cNvPr>
          <p:cNvSpPr/>
          <p:nvPr/>
        </p:nvSpPr>
        <p:spPr>
          <a:xfrm>
            <a:off x="24913631" y="14000027"/>
            <a:ext cx="2533812" cy="2385163"/>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12">
            <a:extLst>
              <a:ext uri="{FF2B5EF4-FFF2-40B4-BE49-F238E27FC236}">
                <a16:creationId xmlns:a16="http://schemas.microsoft.com/office/drawing/2014/main" id="{F0D30226-88B5-333B-FA26-9E4D50CAF47F}"/>
              </a:ext>
            </a:extLst>
          </p:cNvPr>
          <p:cNvCxnSpPr>
            <a:cxnSpLocks/>
            <a:stCxn id="45" idx="3"/>
          </p:cNvCxnSpPr>
          <p:nvPr/>
        </p:nvCxnSpPr>
        <p:spPr>
          <a:xfrm flipV="1">
            <a:off x="17955491" y="13688909"/>
            <a:ext cx="10349910" cy="2027952"/>
          </a:xfrm>
          <a:prstGeom prst="bentConnector3">
            <a:avLst>
              <a:gd name="adj1" fmla="val 83465"/>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2">
            <a:extLst>
              <a:ext uri="{FF2B5EF4-FFF2-40B4-BE49-F238E27FC236}">
                <a16:creationId xmlns:a16="http://schemas.microsoft.com/office/drawing/2014/main" id="{33F7C2B6-972B-256B-CD19-A9C78FC61FBB}"/>
              </a:ext>
            </a:extLst>
          </p:cNvPr>
          <p:cNvCxnSpPr>
            <a:cxnSpLocks/>
            <a:stCxn id="17" idx="2"/>
            <a:endCxn id="43" idx="1"/>
          </p:cNvCxnSpPr>
          <p:nvPr/>
        </p:nvCxnSpPr>
        <p:spPr>
          <a:xfrm rot="16200000" flipH="1">
            <a:off x="10437430" y="9635380"/>
            <a:ext cx="678799" cy="8950873"/>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437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16CA31-DE07-1A94-6FA1-7BE09F75FEEA}"/>
              </a:ext>
            </a:extLst>
          </p:cNvPr>
          <p:cNvSpPr>
            <a:spLocks noGrp="1"/>
          </p:cNvSpPr>
          <p:nvPr>
            <p:ph type="body" sz="quarter" idx="10"/>
          </p:nvPr>
        </p:nvSpPr>
        <p:spPr>
          <a:xfrm>
            <a:off x="9621574" y="12832314"/>
            <a:ext cx="32381077" cy="13962377"/>
          </a:xfrm>
        </p:spPr>
        <p:txBody>
          <a:bodyPr/>
          <a:lstStyle/>
          <a:p>
            <a:pPr marL="0" indent="0" algn="ctr">
              <a:buNone/>
            </a:pPr>
            <a:r>
              <a:rPr lang="en-US" sz="9600" b="1" dirty="0">
                <a:latin typeface="Abadi" panose="020B0604020104020204" pitchFamily="34" charset="0"/>
              </a:rPr>
              <a:t>ARIANA GDPR MANAGER</a:t>
            </a:r>
          </a:p>
          <a:p>
            <a:pPr marL="0" indent="0">
              <a:buNone/>
            </a:pPr>
            <a:endParaRPr lang="en-US" sz="8800" dirty="0"/>
          </a:p>
          <a:p>
            <a:pPr marL="0" indent="0" algn="just">
              <a:buNone/>
            </a:pPr>
            <a:r>
              <a:rPr lang="en-US" sz="8000" i="1" dirty="0"/>
              <a:t>The ARIANA GDPR Manager aims to create GDPR Forms for each Processing included in  the GDPR Processing record model of </a:t>
            </a:r>
            <a:r>
              <a:rPr lang="en-US" sz="8000" i="1" dirty="0" err="1"/>
              <a:t>itrust</a:t>
            </a:r>
            <a:r>
              <a:rPr lang="en-US" sz="8000" i="1" dirty="0"/>
              <a:t> consulting. The following pages describes</a:t>
            </a:r>
            <a:r>
              <a:rPr lang="en-US" sz="8000" dirty="0"/>
              <a:t> the list of available functions included in ARIANA</a:t>
            </a:r>
            <a:r>
              <a:rPr lang="fr-FR" sz="8000" dirty="0"/>
              <a:t>-</a:t>
            </a:r>
            <a:r>
              <a:rPr lang="en-US" sz="8000" dirty="0"/>
              <a:t>Doc Mgt Ribbon used in ARIANA GDPR Manager process.</a:t>
            </a:r>
          </a:p>
          <a:p>
            <a:pPr marL="0" indent="0">
              <a:buNone/>
            </a:pPr>
            <a:endParaRPr lang="en-US" dirty="0"/>
          </a:p>
          <a:p>
            <a:pPr marL="0" indent="0" algn="just">
              <a:buNone/>
            </a:pPr>
            <a:r>
              <a:rPr lang="en-US" i="1" dirty="0">
                <a:solidFill>
                  <a:srgbClr val="0070C0"/>
                </a:solidFill>
              </a:rPr>
              <a:t>The model of Excel GDPR DB shall be based on ARIANA-</a:t>
            </a:r>
            <a:r>
              <a:rPr lang="en-US" i="1" dirty="0" err="1">
                <a:solidFill>
                  <a:srgbClr val="0070C0"/>
                </a:solidFill>
              </a:rPr>
              <a:t>RegisterPII</a:t>
            </a:r>
            <a:r>
              <a:rPr lang="en-US" i="1" dirty="0">
                <a:solidFill>
                  <a:srgbClr val="0070C0"/>
                </a:solidFill>
              </a:rPr>
              <a:t>-EN for English Version and ARIANA-</a:t>
            </a:r>
            <a:r>
              <a:rPr lang="en-US" i="1" dirty="0" err="1">
                <a:solidFill>
                  <a:srgbClr val="0070C0"/>
                </a:solidFill>
              </a:rPr>
              <a:t>RegistreDCP</a:t>
            </a:r>
            <a:r>
              <a:rPr lang="en-US" i="1" dirty="0">
                <a:solidFill>
                  <a:srgbClr val="0070C0"/>
                </a:solidFill>
              </a:rPr>
              <a:t>-FR for French Version (located in ITR_MOD of ITR-PACKAGE).</a:t>
            </a:r>
          </a:p>
          <a:p>
            <a:pPr marL="0" indent="0">
              <a:buNone/>
            </a:pPr>
            <a:r>
              <a:rPr lang="en-US" i="1" dirty="0">
                <a:solidFill>
                  <a:srgbClr val="0070C0"/>
                </a:solidFill>
              </a:rPr>
              <a:t>The model of Word document for GDPR Processing Forms shall be based on ARIANA-</a:t>
            </a:r>
            <a:r>
              <a:rPr lang="en-US" i="1" dirty="0" err="1">
                <a:solidFill>
                  <a:srgbClr val="0070C0"/>
                </a:solidFill>
              </a:rPr>
              <a:t>ProcRecForm</a:t>
            </a:r>
            <a:r>
              <a:rPr lang="en-US" i="1" dirty="0">
                <a:solidFill>
                  <a:srgbClr val="0070C0"/>
                </a:solidFill>
              </a:rPr>
              <a:t>-EN for English version and ARIANA-</a:t>
            </a:r>
            <a:r>
              <a:rPr lang="en-US" i="1" dirty="0" err="1">
                <a:solidFill>
                  <a:srgbClr val="0070C0"/>
                </a:solidFill>
              </a:rPr>
              <a:t>ProcRecForm</a:t>
            </a:r>
            <a:r>
              <a:rPr lang="en-US" i="1" dirty="0">
                <a:solidFill>
                  <a:srgbClr val="0070C0"/>
                </a:solidFill>
              </a:rPr>
              <a:t>-FR for French version.</a:t>
            </a:r>
            <a:endParaRPr lang="en-US" sz="8800" i="1" dirty="0">
              <a:solidFill>
                <a:srgbClr val="0070C0"/>
              </a:solidFill>
            </a:endParaRPr>
          </a:p>
        </p:txBody>
      </p:sp>
    </p:spTree>
    <p:extLst>
      <p:ext uri="{BB962C8B-B14F-4D97-AF65-F5344CB8AC3E}">
        <p14:creationId xmlns:p14="http://schemas.microsoft.com/office/powerpoint/2010/main" val="236466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8F5AF5-C5D1-465B-9EB8-8FDD5EBE977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GDPR Management Menu</a:t>
            </a:r>
          </a:p>
        </p:txBody>
      </p:sp>
      <p:sp>
        <p:nvSpPr>
          <p:cNvPr id="13" name="TextBox 12">
            <a:extLst>
              <a:ext uri="{FF2B5EF4-FFF2-40B4-BE49-F238E27FC236}">
                <a16:creationId xmlns:a16="http://schemas.microsoft.com/office/drawing/2014/main" id="{CF2785B3-1A20-4FD5-A7BE-BD55D68600D2}"/>
              </a:ext>
            </a:extLst>
          </p:cNvPr>
          <p:cNvSpPr txBox="1"/>
          <p:nvPr/>
        </p:nvSpPr>
        <p:spPr>
          <a:xfrm>
            <a:off x="25551954" y="26201619"/>
            <a:ext cx="10815039" cy="1938992"/>
          </a:xfrm>
          <a:prstGeom prst="rect">
            <a:avLst/>
          </a:prstGeom>
          <a:noFill/>
        </p:spPr>
        <p:txBody>
          <a:bodyPr wrap="square" rtlCol="0">
            <a:spAutoFit/>
          </a:bodyPr>
          <a:lstStyle/>
          <a:p>
            <a:r>
              <a:rPr lang="en-US" sz="4000" dirty="0"/>
              <a:t>The list of available functions included in ARIANA</a:t>
            </a:r>
            <a:r>
              <a:rPr lang="fr-FR" sz="4000" dirty="0"/>
              <a:t>-</a:t>
            </a:r>
            <a:r>
              <a:rPr lang="en-US" sz="4000" dirty="0"/>
              <a:t>Doc Mgt Ribbon used in ARIANA GDPR Manager process</a:t>
            </a:r>
            <a:r>
              <a:rPr lang="en-US" sz="4000" dirty="0">
                <a:latin typeface="Bahnschrift Light Condensed" panose="020B0502040204020203" pitchFamily="34" charset="0"/>
              </a:rPr>
              <a:t>.</a:t>
            </a:r>
          </a:p>
        </p:txBody>
      </p:sp>
      <p:pic>
        <p:nvPicPr>
          <p:cNvPr id="21" name="Picture 20">
            <a:extLst>
              <a:ext uri="{FF2B5EF4-FFF2-40B4-BE49-F238E27FC236}">
                <a16:creationId xmlns:a16="http://schemas.microsoft.com/office/drawing/2014/main" id="{93ADB6BE-8F3C-4446-8A20-B9CD72CB1A17}"/>
              </a:ext>
            </a:extLst>
          </p:cNvPr>
          <p:cNvPicPr>
            <a:picLocks noChangeAspect="1"/>
          </p:cNvPicPr>
          <p:nvPr/>
        </p:nvPicPr>
        <p:blipFill rotWithShape="1">
          <a:blip r:embed="rId2"/>
          <a:srcRect l="-1" t="-420" r="428" b="420"/>
          <a:stretch/>
        </p:blipFill>
        <p:spPr>
          <a:xfrm>
            <a:off x="2604656" y="1215864"/>
            <a:ext cx="16209818" cy="3381897"/>
          </a:xfrm>
          <a:prstGeom prst="rect">
            <a:avLst/>
          </a:prstGeom>
          <a:ln w="38100">
            <a:solidFill>
              <a:srgbClr val="F323CB"/>
            </a:solidFill>
          </a:ln>
        </p:spPr>
      </p:pic>
      <p:cxnSp>
        <p:nvCxnSpPr>
          <p:cNvPr id="22" name="Straight Connector 21">
            <a:extLst>
              <a:ext uri="{FF2B5EF4-FFF2-40B4-BE49-F238E27FC236}">
                <a16:creationId xmlns:a16="http://schemas.microsoft.com/office/drawing/2014/main" id="{F04DC911-F576-4241-B2A5-AE8E1D1F63B0}"/>
              </a:ext>
            </a:extLst>
          </p:cNvPr>
          <p:cNvCxnSpPr>
            <a:cxnSpLocks/>
          </p:cNvCxnSpPr>
          <p:nvPr/>
        </p:nvCxnSpPr>
        <p:spPr>
          <a:xfrm flipV="1">
            <a:off x="19665662" y="1194426"/>
            <a:ext cx="0" cy="3403335"/>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A0022F-DE1A-404D-8491-07EC3B296BA4}"/>
              </a:ext>
            </a:extLst>
          </p:cNvPr>
          <p:cNvSpPr txBox="1"/>
          <p:nvPr/>
        </p:nvSpPr>
        <p:spPr>
          <a:xfrm>
            <a:off x="20173592" y="1665997"/>
            <a:ext cx="17954117" cy="2308324"/>
          </a:xfrm>
          <a:prstGeom prst="rect">
            <a:avLst/>
          </a:prstGeom>
          <a:noFill/>
        </p:spPr>
        <p:txBody>
          <a:bodyPr wrap="square" rtlCol="0">
            <a:spAutoFit/>
          </a:bodyPr>
          <a:lstStyle/>
          <a:p>
            <a:pPr algn="ctr"/>
            <a:r>
              <a:rPr lang="en-GB" sz="4800" b="1" dirty="0"/>
              <a:t>GDPR Manager </a:t>
            </a:r>
          </a:p>
          <a:p>
            <a:pPr algn="ctr"/>
            <a:r>
              <a:rPr lang="en-GB" sz="4800" dirty="0"/>
              <a:t>This set of button allows creating GDPR Forms and export the Form content into Excel after validation of the processing owner</a:t>
            </a:r>
          </a:p>
        </p:txBody>
      </p:sp>
      <p:sp>
        <p:nvSpPr>
          <p:cNvPr id="30" name="TextBox 29">
            <a:extLst>
              <a:ext uri="{FF2B5EF4-FFF2-40B4-BE49-F238E27FC236}">
                <a16:creationId xmlns:a16="http://schemas.microsoft.com/office/drawing/2014/main" id="{2AB0C2D7-B059-9C3A-582B-277F23BA888C}"/>
              </a:ext>
            </a:extLst>
          </p:cNvPr>
          <p:cNvSpPr txBox="1"/>
          <p:nvPr/>
        </p:nvSpPr>
        <p:spPr>
          <a:xfrm>
            <a:off x="4573025" y="5454778"/>
            <a:ext cx="36705021" cy="1569660"/>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PropDocInit</a:t>
            </a:r>
            <a:r>
              <a:rPr lang="en-US" sz="4800" dirty="0">
                <a:solidFill>
                  <a:schemeClr val="accent1"/>
                </a:solidFill>
                <a:latin typeface="Bahnschrift Condensed" panose="020B0502040204020203" pitchFamily="34" charset="0"/>
              </a:rPr>
              <a:t>: </a:t>
            </a:r>
            <a:r>
              <a:rPr lang="en-US" sz="4800" dirty="0"/>
              <a:t>This function allows to initialize (or create) the Custom Doc Properties needed for the management of the GDPR Form model. This function is automatic.</a:t>
            </a:r>
          </a:p>
        </p:txBody>
      </p:sp>
      <p:pic>
        <p:nvPicPr>
          <p:cNvPr id="36" name="Picture 35">
            <a:extLst>
              <a:ext uri="{FF2B5EF4-FFF2-40B4-BE49-F238E27FC236}">
                <a16:creationId xmlns:a16="http://schemas.microsoft.com/office/drawing/2014/main" id="{AC2F5AAD-8DF9-8ACF-96A8-187171D5B544}"/>
              </a:ext>
            </a:extLst>
          </p:cNvPr>
          <p:cNvPicPr>
            <a:picLocks noChangeAspect="1"/>
          </p:cNvPicPr>
          <p:nvPr/>
        </p:nvPicPr>
        <p:blipFill rotWithShape="1">
          <a:blip r:embed="rId2"/>
          <a:srcRect l="15541" t="166" r="73424" b="42916"/>
          <a:stretch/>
        </p:blipFill>
        <p:spPr>
          <a:xfrm>
            <a:off x="1874331" y="7729229"/>
            <a:ext cx="1873022" cy="2006819"/>
          </a:xfrm>
          <a:prstGeom prst="rect">
            <a:avLst/>
          </a:prstGeom>
          <a:ln w="38100">
            <a:solidFill>
              <a:srgbClr val="F323CB"/>
            </a:solidFill>
          </a:ln>
        </p:spPr>
      </p:pic>
      <p:pic>
        <p:nvPicPr>
          <p:cNvPr id="37" name="Picture 36">
            <a:extLst>
              <a:ext uri="{FF2B5EF4-FFF2-40B4-BE49-F238E27FC236}">
                <a16:creationId xmlns:a16="http://schemas.microsoft.com/office/drawing/2014/main" id="{015514AA-4FC0-BF88-0224-BD3852138C92}"/>
              </a:ext>
            </a:extLst>
          </p:cNvPr>
          <p:cNvPicPr>
            <a:picLocks noChangeAspect="1"/>
          </p:cNvPicPr>
          <p:nvPr/>
        </p:nvPicPr>
        <p:blipFill rotWithShape="1">
          <a:blip r:embed="rId2"/>
          <a:srcRect l="27027" t="2489" r="57012" b="30477"/>
          <a:stretch/>
        </p:blipFill>
        <p:spPr>
          <a:xfrm>
            <a:off x="1874331" y="10249802"/>
            <a:ext cx="2160000" cy="1884510"/>
          </a:xfrm>
          <a:prstGeom prst="rect">
            <a:avLst/>
          </a:prstGeom>
          <a:ln w="38100">
            <a:solidFill>
              <a:srgbClr val="F323CB"/>
            </a:solidFill>
          </a:ln>
        </p:spPr>
      </p:pic>
      <p:pic>
        <p:nvPicPr>
          <p:cNvPr id="38" name="Picture 37">
            <a:extLst>
              <a:ext uri="{FF2B5EF4-FFF2-40B4-BE49-F238E27FC236}">
                <a16:creationId xmlns:a16="http://schemas.microsoft.com/office/drawing/2014/main" id="{D8F58524-6ADC-4CE2-5F85-C3116AAE2A19}"/>
              </a:ext>
            </a:extLst>
          </p:cNvPr>
          <p:cNvPicPr>
            <a:picLocks noChangeAspect="1"/>
          </p:cNvPicPr>
          <p:nvPr/>
        </p:nvPicPr>
        <p:blipFill rotWithShape="1">
          <a:blip r:embed="rId2"/>
          <a:srcRect l="42019" t="-579" r="42019" b="33545"/>
          <a:stretch/>
        </p:blipFill>
        <p:spPr>
          <a:xfrm>
            <a:off x="1874331" y="12760435"/>
            <a:ext cx="2160000" cy="1884510"/>
          </a:xfrm>
          <a:prstGeom prst="rect">
            <a:avLst/>
          </a:prstGeom>
          <a:ln w="38100">
            <a:solidFill>
              <a:srgbClr val="F323CB"/>
            </a:solidFill>
          </a:ln>
        </p:spPr>
      </p:pic>
      <p:pic>
        <p:nvPicPr>
          <p:cNvPr id="39" name="Picture 38">
            <a:extLst>
              <a:ext uri="{FF2B5EF4-FFF2-40B4-BE49-F238E27FC236}">
                <a16:creationId xmlns:a16="http://schemas.microsoft.com/office/drawing/2014/main" id="{048034D7-88B9-CFA2-915A-6411578C31F9}"/>
              </a:ext>
            </a:extLst>
          </p:cNvPr>
          <p:cNvPicPr>
            <a:picLocks noChangeAspect="1"/>
          </p:cNvPicPr>
          <p:nvPr/>
        </p:nvPicPr>
        <p:blipFill rotWithShape="1">
          <a:blip r:embed="rId2"/>
          <a:srcRect l="58445" t="-1237" r="25594" b="34203"/>
          <a:stretch/>
        </p:blipFill>
        <p:spPr>
          <a:xfrm>
            <a:off x="1874331" y="15271068"/>
            <a:ext cx="2160000" cy="1884510"/>
          </a:xfrm>
          <a:prstGeom prst="rect">
            <a:avLst/>
          </a:prstGeom>
          <a:ln w="38100">
            <a:solidFill>
              <a:srgbClr val="F323CB"/>
            </a:solidFill>
          </a:ln>
        </p:spPr>
      </p:pic>
      <p:pic>
        <p:nvPicPr>
          <p:cNvPr id="49" name="Picture 48">
            <a:extLst>
              <a:ext uri="{FF2B5EF4-FFF2-40B4-BE49-F238E27FC236}">
                <a16:creationId xmlns:a16="http://schemas.microsoft.com/office/drawing/2014/main" id="{92663A78-D264-48EC-E7D5-A02349E3D0B8}"/>
              </a:ext>
            </a:extLst>
          </p:cNvPr>
          <p:cNvPicPr>
            <a:picLocks noChangeAspect="1"/>
          </p:cNvPicPr>
          <p:nvPr/>
        </p:nvPicPr>
        <p:blipFill rotWithShape="1">
          <a:blip r:embed="rId2"/>
          <a:srcRect l="73097" t="1430" r="3647" b="71510"/>
          <a:stretch/>
        </p:blipFill>
        <p:spPr>
          <a:xfrm>
            <a:off x="1874330" y="17866275"/>
            <a:ext cx="6493815" cy="1569660"/>
          </a:xfrm>
          <a:prstGeom prst="rect">
            <a:avLst/>
          </a:prstGeom>
          <a:ln w="38100">
            <a:solidFill>
              <a:srgbClr val="F323CB"/>
            </a:solidFill>
          </a:ln>
        </p:spPr>
      </p:pic>
      <p:pic>
        <p:nvPicPr>
          <p:cNvPr id="50" name="Picture 49">
            <a:extLst>
              <a:ext uri="{FF2B5EF4-FFF2-40B4-BE49-F238E27FC236}">
                <a16:creationId xmlns:a16="http://schemas.microsoft.com/office/drawing/2014/main" id="{276F1F18-B0AE-19AE-E13B-D6094BD053A7}"/>
              </a:ext>
            </a:extLst>
          </p:cNvPr>
          <p:cNvPicPr>
            <a:picLocks noChangeAspect="1"/>
          </p:cNvPicPr>
          <p:nvPr/>
        </p:nvPicPr>
        <p:blipFill rotWithShape="1">
          <a:blip r:embed="rId2"/>
          <a:srcRect t="-420" r="84039" b="33386"/>
          <a:stretch/>
        </p:blipFill>
        <p:spPr>
          <a:xfrm>
            <a:off x="1874331" y="5228536"/>
            <a:ext cx="2160000" cy="1884510"/>
          </a:xfrm>
          <a:prstGeom prst="rect">
            <a:avLst/>
          </a:prstGeom>
          <a:ln w="38100">
            <a:solidFill>
              <a:srgbClr val="F323CB"/>
            </a:solidFill>
          </a:ln>
        </p:spPr>
      </p:pic>
      <p:sp>
        <p:nvSpPr>
          <p:cNvPr id="53" name="TextBox 52">
            <a:extLst>
              <a:ext uri="{FF2B5EF4-FFF2-40B4-BE49-F238E27FC236}">
                <a16:creationId xmlns:a16="http://schemas.microsoft.com/office/drawing/2014/main" id="{41393CCA-862A-EBA3-CBCE-5A7782AB250D}"/>
              </a:ext>
            </a:extLst>
          </p:cNvPr>
          <p:cNvSpPr txBox="1"/>
          <p:nvPr/>
        </p:nvSpPr>
        <p:spPr>
          <a:xfrm>
            <a:off x="4573025" y="7739169"/>
            <a:ext cx="36705021"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Encoding: </a:t>
            </a:r>
            <a:r>
              <a:rPr lang="en-US" sz="4800" dirty="0"/>
              <a:t>This function allows encoding the fields of the Processing Record (Excel File) into the Word Document (see above)</a:t>
            </a:r>
          </a:p>
        </p:txBody>
      </p:sp>
      <p:sp>
        <p:nvSpPr>
          <p:cNvPr id="54" name="TextBox 53">
            <a:extLst>
              <a:ext uri="{FF2B5EF4-FFF2-40B4-BE49-F238E27FC236}">
                <a16:creationId xmlns:a16="http://schemas.microsoft.com/office/drawing/2014/main" id="{595CFEC9-4F6C-0D24-18A4-3624C46B2919}"/>
              </a:ext>
            </a:extLst>
          </p:cNvPr>
          <p:cNvSpPr txBox="1"/>
          <p:nvPr/>
        </p:nvSpPr>
        <p:spPr>
          <a:xfrm>
            <a:off x="4573025" y="10425681"/>
            <a:ext cx="36705021"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ModelBuilUp</a:t>
            </a:r>
            <a:r>
              <a:rPr lang="en-US" sz="4800" dirty="0">
                <a:solidFill>
                  <a:schemeClr val="accent1"/>
                </a:solidFill>
                <a:latin typeface="Bahnschrift Condensed" panose="020B0502040204020203" pitchFamily="34" charset="0"/>
              </a:rPr>
              <a:t>: </a:t>
            </a:r>
            <a:r>
              <a:rPr lang="en-US" sz="4800" dirty="0"/>
              <a:t>This function allows reencoding the bookmarks into the Word Document (automatic Function)</a:t>
            </a:r>
          </a:p>
        </p:txBody>
      </p:sp>
      <p:sp>
        <p:nvSpPr>
          <p:cNvPr id="55" name="TextBox 54">
            <a:extLst>
              <a:ext uri="{FF2B5EF4-FFF2-40B4-BE49-F238E27FC236}">
                <a16:creationId xmlns:a16="http://schemas.microsoft.com/office/drawing/2014/main" id="{A2379FC5-FE4F-4B02-D51B-5BDBD6C1021D}"/>
              </a:ext>
            </a:extLst>
          </p:cNvPr>
          <p:cNvSpPr txBox="1"/>
          <p:nvPr/>
        </p:nvSpPr>
        <p:spPr>
          <a:xfrm>
            <a:off x="4573025" y="13117122"/>
            <a:ext cx="36705021"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SupBookmark</a:t>
            </a:r>
            <a:r>
              <a:rPr lang="en-US" sz="4800" dirty="0">
                <a:solidFill>
                  <a:schemeClr val="accent1"/>
                </a:solidFill>
                <a:latin typeface="Bahnschrift Condensed" panose="020B0502040204020203" pitchFamily="34" charset="0"/>
              </a:rPr>
              <a:t>: </a:t>
            </a:r>
            <a:r>
              <a:rPr lang="en-US" sz="4800" dirty="0"/>
              <a:t>This function allows delete the bookmarks (automatic function)</a:t>
            </a:r>
          </a:p>
        </p:txBody>
      </p:sp>
      <p:sp>
        <p:nvSpPr>
          <p:cNvPr id="56" name="TextBox 55">
            <a:extLst>
              <a:ext uri="{FF2B5EF4-FFF2-40B4-BE49-F238E27FC236}">
                <a16:creationId xmlns:a16="http://schemas.microsoft.com/office/drawing/2014/main" id="{D8E9D86E-0A90-F35B-FD98-1CEAA8DB151F}"/>
              </a:ext>
            </a:extLst>
          </p:cNvPr>
          <p:cNvSpPr txBox="1"/>
          <p:nvPr/>
        </p:nvSpPr>
        <p:spPr>
          <a:xfrm>
            <a:off x="4725425" y="15628143"/>
            <a:ext cx="36705021"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PropRecPara</a:t>
            </a:r>
            <a:r>
              <a:rPr lang="en-US" sz="4800" dirty="0">
                <a:solidFill>
                  <a:schemeClr val="accent1"/>
                </a:solidFill>
                <a:latin typeface="Bahnschrift Condensed" panose="020B0502040204020203" pitchFamily="34" charset="0"/>
              </a:rPr>
              <a:t>: </a:t>
            </a:r>
            <a:r>
              <a:rPr lang="en-US" sz="4800" dirty="0"/>
              <a:t>This function allows to set the location of the Processing Form and the generic name of the form (See above) </a:t>
            </a:r>
          </a:p>
        </p:txBody>
      </p:sp>
      <p:sp>
        <p:nvSpPr>
          <p:cNvPr id="57" name="TextBox 56">
            <a:extLst>
              <a:ext uri="{FF2B5EF4-FFF2-40B4-BE49-F238E27FC236}">
                <a16:creationId xmlns:a16="http://schemas.microsoft.com/office/drawing/2014/main" id="{2776ED00-D552-B703-D63D-E5F879ED89FC}"/>
              </a:ext>
            </a:extLst>
          </p:cNvPr>
          <p:cNvSpPr txBox="1"/>
          <p:nvPr/>
        </p:nvSpPr>
        <p:spPr>
          <a:xfrm>
            <a:off x="8770953" y="18171940"/>
            <a:ext cx="32659493"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PRExportInDoc</a:t>
            </a:r>
            <a:r>
              <a:rPr lang="en-US" sz="4800" dirty="0">
                <a:solidFill>
                  <a:schemeClr val="accent1"/>
                </a:solidFill>
                <a:latin typeface="Bahnschrift Condensed" panose="020B0502040204020203" pitchFamily="34" charset="0"/>
              </a:rPr>
              <a:t>: </a:t>
            </a:r>
            <a:r>
              <a:rPr lang="en-US" sz="4800" dirty="0"/>
              <a:t>This function allows importing one or several processing record from Excel GDPR Processing into a set of GDPR Forms</a:t>
            </a:r>
          </a:p>
        </p:txBody>
      </p:sp>
      <p:sp>
        <p:nvSpPr>
          <p:cNvPr id="58" name="TextBox 57">
            <a:extLst>
              <a:ext uri="{FF2B5EF4-FFF2-40B4-BE49-F238E27FC236}">
                <a16:creationId xmlns:a16="http://schemas.microsoft.com/office/drawing/2014/main" id="{BDA94182-9645-2F59-ED29-4DAEC87B1CE4}"/>
              </a:ext>
            </a:extLst>
          </p:cNvPr>
          <p:cNvSpPr txBox="1"/>
          <p:nvPr/>
        </p:nvSpPr>
        <p:spPr>
          <a:xfrm>
            <a:off x="8770953" y="20415106"/>
            <a:ext cx="32659493"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PRExportInExcel</a:t>
            </a:r>
            <a:r>
              <a:rPr lang="en-US" sz="4800" dirty="0">
                <a:solidFill>
                  <a:schemeClr val="accent1"/>
                </a:solidFill>
                <a:latin typeface="Bahnschrift Condensed" panose="020B0502040204020203" pitchFamily="34" charset="0"/>
              </a:rPr>
              <a:t>: </a:t>
            </a:r>
            <a:r>
              <a:rPr lang="en-US" sz="4800" dirty="0"/>
              <a:t>This function allows reimporting the content of the WORD GDPR Form into the Excel Processing Record</a:t>
            </a:r>
          </a:p>
        </p:txBody>
      </p:sp>
      <p:sp>
        <p:nvSpPr>
          <p:cNvPr id="59" name="TextBox 58">
            <a:extLst>
              <a:ext uri="{FF2B5EF4-FFF2-40B4-BE49-F238E27FC236}">
                <a16:creationId xmlns:a16="http://schemas.microsoft.com/office/drawing/2014/main" id="{E89A0620-A41A-A7A9-492B-EE33E4A21264}"/>
              </a:ext>
            </a:extLst>
          </p:cNvPr>
          <p:cNvSpPr txBox="1"/>
          <p:nvPr/>
        </p:nvSpPr>
        <p:spPr>
          <a:xfrm>
            <a:off x="8770953" y="22769313"/>
            <a:ext cx="32507093"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ResetForm</a:t>
            </a:r>
            <a:r>
              <a:rPr lang="en-US" sz="4800" dirty="0">
                <a:solidFill>
                  <a:schemeClr val="accent1"/>
                </a:solidFill>
                <a:latin typeface="Bahnschrift Condensed" panose="020B0502040204020203" pitchFamily="34" charset="0"/>
              </a:rPr>
              <a:t>: </a:t>
            </a:r>
            <a:r>
              <a:rPr lang="en-US" sz="4800" dirty="0"/>
              <a:t>This function allows to clean the Word Form</a:t>
            </a:r>
          </a:p>
        </p:txBody>
      </p:sp>
      <p:pic>
        <p:nvPicPr>
          <p:cNvPr id="60" name="Picture 59">
            <a:extLst>
              <a:ext uri="{FF2B5EF4-FFF2-40B4-BE49-F238E27FC236}">
                <a16:creationId xmlns:a16="http://schemas.microsoft.com/office/drawing/2014/main" id="{1BAEE22C-999F-A1D6-B19C-14F102B5E5DB}"/>
              </a:ext>
            </a:extLst>
          </p:cNvPr>
          <p:cNvPicPr>
            <a:picLocks noChangeAspect="1"/>
          </p:cNvPicPr>
          <p:nvPr/>
        </p:nvPicPr>
        <p:blipFill rotWithShape="1">
          <a:blip r:embed="rId2"/>
          <a:srcRect l="74189" t="26649" r="2555" b="46291"/>
          <a:stretch/>
        </p:blipFill>
        <p:spPr>
          <a:xfrm>
            <a:off x="1874329" y="20133262"/>
            <a:ext cx="6493815" cy="1569660"/>
          </a:xfrm>
          <a:prstGeom prst="rect">
            <a:avLst/>
          </a:prstGeom>
          <a:ln w="38100">
            <a:solidFill>
              <a:srgbClr val="F323CB"/>
            </a:solidFill>
          </a:ln>
        </p:spPr>
      </p:pic>
      <p:pic>
        <p:nvPicPr>
          <p:cNvPr id="61" name="Picture 60">
            <a:extLst>
              <a:ext uri="{FF2B5EF4-FFF2-40B4-BE49-F238E27FC236}">
                <a16:creationId xmlns:a16="http://schemas.microsoft.com/office/drawing/2014/main" id="{3D679E43-A37B-8D40-4032-A1ABB5C99E6A}"/>
              </a:ext>
            </a:extLst>
          </p:cNvPr>
          <p:cNvPicPr>
            <a:picLocks noChangeAspect="1"/>
          </p:cNvPicPr>
          <p:nvPr/>
        </p:nvPicPr>
        <p:blipFill rotWithShape="1">
          <a:blip r:embed="rId2"/>
          <a:srcRect l="71112" t="52963" r="5632" b="19977"/>
          <a:stretch/>
        </p:blipFill>
        <p:spPr>
          <a:xfrm>
            <a:off x="1874331" y="22450383"/>
            <a:ext cx="6493815" cy="1569660"/>
          </a:xfrm>
          <a:prstGeom prst="rect">
            <a:avLst/>
          </a:prstGeom>
          <a:ln w="38100">
            <a:solidFill>
              <a:srgbClr val="F323CB"/>
            </a:solidFill>
          </a:ln>
        </p:spPr>
      </p:pic>
    </p:spTree>
    <p:extLst>
      <p:ext uri="{BB962C8B-B14F-4D97-AF65-F5344CB8AC3E}">
        <p14:creationId xmlns:p14="http://schemas.microsoft.com/office/powerpoint/2010/main" val="687030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C91-2556-45FB-8C26-DD029F96AF2B}"/>
              </a:ext>
            </a:extLst>
          </p:cNvPr>
          <p:cNvSpPr>
            <a:spLocks noGrp="1"/>
          </p:cNvSpPr>
          <p:nvPr>
            <p:ph type="title"/>
          </p:nvPr>
        </p:nvSpPr>
        <p:spPr/>
        <p:txBody>
          <a:bodyPr/>
          <a:lstStyle/>
          <a:p>
            <a:r>
              <a:rPr lang="fr-FR" dirty="0"/>
              <a:t>ARIANA Installation</a:t>
            </a:r>
            <a:endParaRPr lang="en-US" dirty="0"/>
          </a:p>
        </p:txBody>
      </p:sp>
      <p:sp>
        <p:nvSpPr>
          <p:cNvPr id="3" name="Text Placeholder 2">
            <a:extLst>
              <a:ext uri="{FF2B5EF4-FFF2-40B4-BE49-F238E27FC236}">
                <a16:creationId xmlns:a16="http://schemas.microsoft.com/office/drawing/2014/main" id="{426F40FE-395E-4888-B717-E47050BAB668}"/>
              </a:ext>
            </a:extLst>
          </p:cNvPr>
          <p:cNvSpPr>
            <a:spLocks noGrp="1"/>
          </p:cNvSpPr>
          <p:nvPr>
            <p:ph type="body" sz="quarter" idx="10"/>
          </p:nvPr>
        </p:nvSpPr>
        <p:spPr>
          <a:xfrm>
            <a:off x="16002000" y="26484490"/>
            <a:ext cx="26765250" cy="1992539"/>
          </a:xfrm>
        </p:spPr>
        <p:txBody>
          <a:bodyPr/>
          <a:lstStyle/>
          <a:p>
            <a:pPr algn="l"/>
            <a:r>
              <a:rPr lang="fr-FR" dirty="0"/>
              <a:t>Configuration and setting</a:t>
            </a:r>
            <a:endParaRPr lang="en-US" dirty="0"/>
          </a:p>
        </p:txBody>
      </p:sp>
    </p:spTree>
    <p:extLst>
      <p:ext uri="{BB962C8B-B14F-4D97-AF65-F5344CB8AC3E}">
        <p14:creationId xmlns:p14="http://schemas.microsoft.com/office/powerpoint/2010/main" val="223447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19A98-6BEA-5886-60E6-2752FB62B2BA}"/>
              </a:ext>
            </a:extLst>
          </p:cNvPr>
          <p:cNvPicPr>
            <a:picLocks noChangeAspect="1"/>
          </p:cNvPicPr>
          <p:nvPr/>
        </p:nvPicPr>
        <p:blipFill>
          <a:blip r:embed="rId2"/>
          <a:stretch>
            <a:fillRect/>
          </a:stretch>
        </p:blipFill>
        <p:spPr>
          <a:xfrm>
            <a:off x="6537113" y="1826209"/>
            <a:ext cx="10008391" cy="3743786"/>
          </a:xfrm>
          <a:prstGeom prst="rect">
            <a:avLst/>
          </a:prstGeom>
          <a:ln>
            <a:solidFill>
              <a:schemeClr val="tx1"/>
            </a:solidFill>
          </a:ln>
        </p:spPr>
      </p:pic>
      <p:pic>
        <p:nvPicPr>
          <p:cNvPr id="5" name="Picture 4">
            <a:extLst>
              <a:ext uri="{FF2B5EF4-FFF2-40B4-BE49-F238E27FC236}">
                <a16:creationId xmlns:a16="http://schemas.microsoft.com/office/drawing/2014/main" id="{BFB84B5D-FE4D-AD95-DAB7-B9CAA6B49800}"/>
              </a:ext>
            </a:extLst>
          </p:cNvPr>
          <p:cNvPicPr>
            <a:picLocks noChangeAspect="1"/>
          </p:cNvPicPr>
          <p:nvPr/>
        </p:nvPicPr>
        <p:blipFill>
          <a:blip r:embed="rId3"/>
          <a:stretch>
            <a:fillRect/>
          </a:stretch>
        </p:blipFill>
        <p:spPr>
          <a:xfrm>
            <a:off x="1145779" y="7613358"/>
            <a:ext cx="19352686" cy="12760012"/>
          </a:xfrm>
          <a:prstGeom prst="rect">
            <a:avLst/>
          </a:prstGeom>
          <a:ln>
            <a:solidFill>
              <a:schemeClr val="tx1"/>
            </a:solidFill>
          </a:ln>
        </p:spPr>
      </p:pic>
      <p:pic>
        <p:nvPicPr>
          <p:cNvPr id="6" name="Picture 5">
            <a:extLst>
              <a:ext uri="{FF2B5EF4-FFF2-40B4-BE49-F238E27FC236}">
                <a16:creationId xmlns:a16="http://schemas.microsoft.com/office/drawing/2014/main" id="{D19B7D67-1902-178B-2298-98BABB3202D6}"/>
              </a:ext>
            </a:extLst>
          </p:cNvPr>
          <p:cNvPicPr>
            <a:picLocks noChangeAspect="1"/>
          </p:cNvPicPr>
          <p:nvPr/>
        </p:nvPicPr>
        <p:blipFill rotWithShape="1">
          <a:blip r:embed="rId4"/>
          <a:srcRect l="15541" t="166" r="73424" b="42916"/>
          <a:stretch/>
        </p:blipFill>
        <p:spPr>
          <a:xfrm>
            <a:off x="1269767" y="1826209"/>
            <a:ext cx="1873022" cy="2006819"/>
          </a:xfrm>
          <a:prstGeom prst="rect">
            <a:avLst/>
          </a:prstGeom>
          <a:ln w="38100">
            <a:solidFill>
              <a:srgbClr val="F323CB"/>
            </a:solidFill>
          </a:ln>
        </p:spPr>
      </p:pic>
      <p:grpSp>
        <p:nvGrpSpPr>
          <p:cNvPr id="7" name="Group 6">
            <a:extLst>
              <a:ext uri="{FF2B5EF4-FFF2-40B4-BE49-F238E27FC236}">
                <a16:creationId xmlns:a16="http://schemas.microsoft.com/office/drawing/2014/main" id="{078D9BF2-0D3C-5601-7F40-AADF23F6F8CF}"/>
              </a:ext>
            </a:extLst>
          </p:cNvPr>
          <p:cNvGrpSpPr/>
          <p:nvPr/>
        </p:nvGrpSpPr>
        <p:grpSpPr>
          <a:xfrm>
            <a:off x="19310225" y="2417993"/>
            <a:ext cx="11132360" cy="5645342"/>
            <a:chOff x="17198687" y="1681046"/>
            <a:chExt cx="18019568" cy="8774492"/>
          </a:xfrm>
        </p:grpSpPr>
        <p:pic>
          <p:nvPicPr>
            <p:cNvPr id="8" name="Picture 7">
              <a:extLst>
                <a:ext uri="{FF2B5EF4-FFF2-40B4-BE49-F238E27FC236}">
                  <a16:creationId xmlns:a16="http://schemas.microsoft.com/office/drawing/2014/main" id="{35B3A0FD-214A-6297-2B0A-137E3B5204F8}"/>
                </a:ext>
              </a:extLst>
            </p:cNvPr>
            <p:cNvPicPr>
              <a:picLocks noChangeAspect="1"/>
            </p:cNvPicPr>
            <p:nvPr/>
          </p:nvPicPr>
          <p:blipFill rotWithShape="1">
            <a:blip r:embed="rId5"/>
            <a:srcRect r="13212" b="66601"/>
            <a:stretch/>
          </p:blipFill>
          <p:spPr>
            <a:xfrm>
              <a:off x="17198687" y="1681046"/>
              <a:ext cx="18019568" cy="4387246"/>
            </a:xfrm>
            <a:prstGeom prst="rect">
              <a:avLst/>
            </a:prstGeom>
            <a:ln>
              <a:solidFill>
                <a:srgbClr val="0070C0"/>
              </a:solidFill>
            </a:ln>
          </p:spPr>
        </p:pic>
        <p:pic>
          <p:nvPicPr>
            <p:cNvPr id="9" name="Picture 8">
              <a:extLst>
                <a:ext uri="{FF2B5EF4-FFF2-40B4-BE49-F238E27FC236}">
                  <a16:creationId xmlns:a16="http://schemas.microsoft.com/office/drawing/2014/main" id="{331E21D3-F441-46DD-4FD6-06B0B1A758B9}"/>
                </a:ext>
              </a:extLst>
            </p:cNvPr>
            <p:cNvPicPr>
              <a:picLocks noChangeAspect="1"/>
            </p:cNvPicPr>
            <p:nvPr/>
          </p:nvPicPr>
          <p:blipFill rotWithShape="1">
            <a:blip r:embed="rId5"/>
            <a:srcRect t="66700" r="13211" b="-99"/>
            <a:stretch/>
          </p:blipFill>
          <p:spPr>
            <a:xfrm>
              <a:off x="17198687" y="6068292"/>
              <a:ext cx="18019568" cy="4387246"/>
            </a:xfrm>
            <a:prstGeom prst="rect">
              <a:avLst/>
            </a:prstGeom>
            <a:ln>
              <a:solidFill>
                <a:srgbClr val="0070C0"/>
              </a:solidFill>
            </a:ln>
          </p:spPr>
        </p:pic>
      </p:grpSp>
      <p:grpSp>
        <p:nvGrpSpPr>
          <p:cNvPr id="10" name="Group 9">
            <a:extLst>
              <a:ext uri="{FF2B5EF4-FFF2-40B4-BE49-F238E27FC236}">
                <a16:creationId xmlns:a16="http://schemas.microsoft.com/office/drawing/2014/main" id="{FD938316-F1BF-04DD-AFFF-0D05C13FD5BB}"/>
              </a:ext>
            </a:extLst>
          </p:cNvPr>
          <p:cNvGrpSpPr/>
          <p:nvPr/>
        </p:nvGrpSpPr>
        <p:grpSpPr>
          <a:xfrm>
            <a:off x="34158057" y="3550232"/>
            <a:ext cx="5895728" cy="4083544"/>
            <a:chOff x="33280246" y="3573377"/>
            <a:chExt cx="5895728" cy="4083544"/>
          </a:xfrm>
        </p:grpSpPr>
        <p:pic>
          <p:nvPicPr>
            <p:cNvPr id="11" name="Picture 10">
              <a:extLst>
                <a:ext uri="{FF2B5EF4-FFF2-40B4-BE49-F238E27FC236}">
                  <a16:creationId xmlns:a16="http://schemas.microsoft.com/office/drawing/2014/main" id="{0316C45D-35A1-8EF2-03FB-DE1B09544949}"/>
                </a:ext>
              </a:extLst>
            </p:cNvPr>
            <p:cNvPicPr>
              <a:picLocks noChangeAspect="1"/>
            </p:cNvPicPr>
            <p:nvPr/>
          </p:nvPicPr>
          <p:blipFill rotWithShape="1">
            <a:blip r:embed="rId6">
              <a:clrChange>
                <a:clrFrom>
                  <a:srgbClr val="FFFFFF"/>
                </a:clrFrom>
                <a:clrTo>
                  <a:srgbClr val="FFFFFF">
                    <a:alpha val="0"/>
                  </a:srgbClr>
                </a:clrTo>
              </a:clrChange>
            </a:blip>
            <a:srcRect t="13790" b="22077"/>
            <a:stretch/>
          </p:blipFill>
          <p:spPr>
            <a:xfrm>
              <a:off x="33280246" y="3573377"/>
              <a:ext cx="5895728" cy="4083544"/>
            </a:xfrm>
            <a:prstGeom prst="rect">
              <a:avLst/>
            </a:prstGeom>
          </p:spPr>
        </p:pic>
        <p:pic>
          <p:nvPicPr>
            <p:cNvPr id="12" name="Picture 11">
              <a:extLst>
                <a:ext uri="{FF2B5EF4-FFF2-40B4-BE49-F238E27FC236}">
                  <a16:creationId xmlns:a16="http://schemas.microsoft.com/office/drawing/2014/main" id="{DF67479C-E153-E76D-8EFD-55DE67B76FF6}"/>
                </a:ext>
              </a:extLst>
            </p:cNvPr>
            <p:cNvPicPr>
              <a:picLocks noChangeAspect="1"/>
            </p:cNvPicPr>
            <p:nvPr/>
          </p:nvPicPr>
          <p:blipFill rotWithShape="1">
            <a:blip r:embed="rId7"/>
            <a:srcRect l="21219" t="17178" r="19570" b="24269"/>
            <a:stretch/>
          </p:blipFill>
          <p:spPr>
            <a:xfrm>
              <a:off x="36402299" y="5436216"/>
              <a:ext cx="1673140" cy="1781825"/>
            </a:xfrm>
            <a:prstGeom prst="rect">
              <a:avLst/>
            </a:prstGeom>
          </p:spPr>
        </p:pic>
      </p:grpSp>
      <p:cxnSp>
        <p:nvCxnSpPr>
          <p:cNvPr id="13" name="Straight Arrow Connector 12">
            <a:extLst>
              <a:ext uri="{FF2B5EF4-FFF2-40B4-BE49-F238E27FC236}">
                <a16:creationId xmlns:a16="http://schemas.microsoft.com/office/drawing/2014/main" id="{EA55360F-44E4-FE76-1B4A-9A86C85781CB}"/>
              </a:ext>
            </a:extLst>
          </p:cNvPr>
          <p:cNvCxnSpPr>
            <a:cxnSpLocks/>
            <a:endCxn id="11" idx="1"/>
          </p:cNvCxnSpPr>
          <p:nvPr/>
        </p:nvCxnSpPr>
        <p:spPr>
          <a:xfrm>
            <a:off x="30470193" y="4823440"/>
            <a:ext cx="3687864" cy="768564"/>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20">
            <a:extLst>
              <a:ext uri="{FF2B5EF4-FFF2-40B4-BE49-F238E27FC236}">
                <a16:creationId xmlns:a16="http://schemas.microsoft.com/office/drawing/2014/main" id="{0A24792B-5C78-49C4-08CA-DAB43E780A5C}"/>
              </a:ext>
            </a:extLst>
          </p:cNvPr>
          <p:cNvCxnSpPr>
            <a:cxnSpLocks/>
            <a:stCxn id="12" idx="2"/>
          </p:cNvCxnSpPr>
          <p:nvPr/>
        </p:nvCxnSpPr>
        <p:spPr>
          <a:xfrm rot="5400000">
            <a:off x="26862568" y="918998"/>
            <a:ext cx="4978215" cy="17530010"/>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F6AD67-8CA6-C3CC-07FA-00EA29B80329}"/>
              </a:ext>
            </a:extLst>
          </p:cNvPr>
          <p:cNvSpPr txBox="1"/>
          <p:nvPr/>
        </p:nvSpPr>
        <p:spPr>
          <a:xfrm>
            <a:off x="19251813" y="1410710"/>
            <a:ext cx="12558173" cy="830997"/>
          </a:xfrm>
          <a:prstGeom prst="rect">
            <a:avLst/>
          </a:prstGeom>
          <a:noFill/>
        </p:spPr>
        <p:txBody>
          <a:bodyPr wrap="square" rtlCol="0">
            <a:spAutoFit/>
          </a:bodyPr>
          <a:lstStyle/>
          <a:p>
            <a:r>
              <a:rPr lang="en-US" sz="4800" dirty="0"/>
              <a:t>Choice of the Excel DB in the Windows Explorer</a:t>
            </a:r>
          </a:p>
        </p:txBody>
      </p:sp>
      <p:pic>
        <p:nvPicPr>
          <p:cNvPr id="16" name="Graphic 15" descr="Exit with solid fill">
            <a:extLst>
              <a:ext uri="{FF2B5EF4-FFF2-40B4-BE49-F238E27FC236}">
                <a16:creationId xmlns:a16="http://schemas.microsoft.com/office/drawing/2014/main" id="{6B127BEA-83FF-0D80-C03C-01CF9A98E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05049" y="20373370"/>
            <a:ext cx="3091890" cy="3091890"/>
          </a:xfrm>
          <a:prstGeom prst="rect">
            <a:avLst/>
          </a:prstGeom>
        </p:spPr>
      </p:pic>
      <p:cxnSp>
        <p:nvCxnSpPr>
          <p:cNvPr id="17" name="Straight Arrow Connector 91">
            <a:extLst>
              <a:ext uri="{FF2B5EF4-FFF2-40B4-BE49-F238E27FC236}">
                <a16:creationId xmlns:a16="http://schemas.microsoft.com/office/drawing/2014/main" id="{C1310AA9-2914-CA52-0010-2551DC3AD05D}"/>
              </a:ext>
            </a:extLst>
          </p:cNvPr>
          <p:cNvCxnSpPr>
            <a:cxnSpLocks/>
            <a:stCxn id="12" idx="3"/>
            <a:endCxn id="16" idx="0"/>
          </p:cNvCxnSpPr>
          <p:nvPr/>
        </p:nvCxnSpPr>
        <p:spPr>
          <a:xfrm>
            <a:off x="38953250" y="6303984"/>
            <a:ext cx="1097744" cy="14069386"/>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9C2ACA8-6736-822E-F21F-34387A4EA086}"/>
              </a:ext>
            </a:extLst>
          </p:cNvPr>
          <p:cNvPicPr>
            <a:picLocks noChangeAspect="1"/>
          </p:cNvPicPr>
          <p:nvPr/>
        </p:nvPicPr>
        <p:blipFill rotWithShape="1">
          <a:blip r:embed="rId10"/>
          <a:srcRect l="4959" t="13037" r="47460" b="12999"/>
          <a:stretch/>
        </p:blipFill>
        <p:spPr>
          <a:xfrm>
            <a:off x="37321891" y="8287679"/>
            <a:ext cx="1543154" cy="1485519"/>
          </a:xfrm>
          <a:prstGeom prst="rect">
            <a:avLst/>
          </a:prstGeom>
        </p:spPr>
      </p:pic>
      <p:pic>
        <p:nvPicPr>
          <p:cNvPr id="19" name="Picture 18">
            <a:extLst>
              <a:ext uri="{FF2B5EF4-FFF2-40B4-BE49-F238E27FC236}">
                <a16:creationId xmlns:a16="http://schemas.microsoft.com/office/drawing/2014/main" id="{E84E580D-BF63-5878-0D73-645D74C04136}"/>
              </a:ext>
            </a:extLst>
          </p:cNvPr>
          <p:cNvPicPr>
            <a:picLocks noChangeAspect="1"/>
          </p:cNvPicPr>
          <p:nvPr/>
        </p:nvPicPr>
        <p:blipFill rotWithShape="1">
          <a:blip r:embed="rId10"/>
          <a:srcRect l="50000" t="14753" r="2419" b="11283"/>
          <a:stretch/>
        </p:blipFill>
        <p:spPr>
          <a:xfrm>
            <a:off x="39279417" y="7217968"/>
            <a:ext cx="1543154" cy="1485519"/>
          </a:xfrm>
          <a:prstGeom prst="rect">
            <a:avLst/>
          </a:prstGeom>
        </p:spPr>
      </p:pic>
      <p:sp>
        <p:nvSpPr>
          <p:cNvPr id="20" name="TextBox 19">
            <a:extLst>
              <a:ext uri="{FF2B5EF4-FFF2-40B4-BE49-F238E27FC236}">
                <a16:creationId xmlns:a16="http://schemas.microsoft.com/office/drawing/2014/main" id="{E568E57A-3C77-86AD-5C6F-1C86DF84EBF0}"/>
              </a:ext>
            </a:extLst>
          </p:cNvPr>
          <p:cNvSpPr txBox="1"/>
          <p:nvPr/>
        </p:nvSpPr>
        <p:spPr>
          <a:xfrm>
            <a:off x="36900629" y="23127122"/>
            <a:ext cx="4757576" cy="830997"/>
          </a:xfrm>
          <a:prstGeom prst="rect">
            <a:avLst/>
          </a:prstGeom>
          <a:noFill/>
        </p:spPr>
        <p:txBody>
          <a:bodyPr wrap="square" rtlCol="0">
            <a:spAutoFit/>
          </a:bodyPr>
          <a:lstStyle/>
          <a:p>
            <a:r>
              <a:rPr lang="en-US" sz="4800" dirty="0">
                <a:solidFill>
                  <a:srgbClr val="C00000"/>
                </a:solidFill>
              </a:rPr>
              <a:t>Process canceled</a:t>
            </a:r>
          </a:p>
        </p:txBody>
      </p:sp>
      <p:sp>
        <p:nvSpPr>
          <p:cNvPr id="21" name="TextBox 20">
            <a:extLst>
              <a:ext uri="{FF2B5EF4-FFF2-40B4-BE49-F238E27FC236}">
                <a16:creationId xmlns:a16="http://schemas.microsoft.com/office/drawing/2014/main" id="{052FB878-1F2B-32B4-09A1-1E843EA0E22B}"/>
              </a:ext>
            </a:extLst>
          </p:cNvPr>
          <p:cNvSpPr txBox="1"/>
          <p:nvPr/>
        </p:nvSpPr>
        <p:spPr>
          <a:xfrm>
            <a:off x="33384325" y="1516235"/>
            <a:ext cx="7875132" cy="2308324"/>
          </a:xfrm>
          <a:prstGeom prst="rect">
            <a:avLst/>
          </a:prstGeom>
          <a:noFill/>
        </p:spPr>
        <p:txBody>
          <a:bodyPr wrap="square" rtlCol="0">
            <a:spAutoFit/>
          </a:bodyPr>
          <a:lstStyle/>
          <a:p>
            <a:r>
              <a:rPr lang="en-US" sz="4800" i="1" dirty="0">
                <a:solidFill>
                  <a:srgbClr val="00B0F0"/>
                </a:solidFill>
              </a:rPr>
              <a:t>Quick Internal Processing to control the compliance of the Excel DB</a:t>
            </a:r>
          </a:p>
        </p:txBody>
      </p:sp>
      <p:cxnSp>
        <p:nvCxnSpPr>
          <p:cNvPr id="25" name="Straight Arrow Connector 12">
            <a:extLst>
              <a:ext uri="{FF2B5EF4-FFF2-40B4-BE49-F238E27FC236}">
                <a16:creationId xmlns:a16="http://schemas.microsoft.com/office/drawing/2014/main" id="{BA0C86F2-A9AA-E717-2327-A7F2649B2CC1}"/>
              </a:ext>
            </a:extLst>
          </p:cNvPr>
          <p:cNvCxnSpPr>
            <a:cxnSpLocks/>
            <a:stCxn id="6" idx="3"/>
            <a:endCxn id="3" idx="1"/>
          </p:cNvCxnSpPr>
          <p:nvPr/>
        </p:nvCxnSpPr>
        <p:spPr>
          <a:xfrm>
            <a:off x="3142789" y="2829619"/>
            <a:ext cx="3394324" cy="868483"/>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B4DF78-521D-EBF6-0FC5-0DD2152FE241}"/>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GDPR Management Menu</a:t>
            </a:r>
          </a:p>
        </p:txBody>
      </p:sp>
      <p:sp>
        <p:nvSpPr>
          <p:cNvPr id="29" name="TextBox 28">
            <a:extLst>
              <a:ext uri="{FF2B5EF4-FFF2-40B4-BE49-F238E27FC236}">
                <a16:creationId xmlns:a16="http://schemas.microsoft.com/office/drawing/2014/main" id="{AA6D780E-F8D9-88D0-3E42-0CE4BF129F1A}"/>
              </a:ext>
            </a:extLst>
          </p:cNvPr>
          <p:cNvSpPr txBox="1"/>
          <p:nvPr/>
        </p:nvSpPr>
        <p:spPr>
          <a:xfrm>
            <a:off x="25551954" y="26201619"/>
            <a:ext cx="10815039" cy="1323439"/>
          </a:xfrm>
          <a:prstGeom prst="rect">
            <a:avLst/>
          </a:prstGeom>
          <a:noFill/>
        </p:spPr>
        <p:txBody>
          <a:bodyPr wrap="square" rtlCol="0">
            <a:spAutoFit/>
          </a:bodyPr>
          <a:lstStyle/>
          <a:p>
            <a:r>
              <a:rPr lang="fr-FR" sz="4000" dirty="0"/>
              <a:t>ENCODING the Word Document Model </a:t>
            </a:r>
            <a:r>
              <a:rPr lang="fr-FR" sz="4000" dirty="0" err="1"/>
              <a:t>according</a:t>
            </a:r>
            <a:r>
              <a:rPr lang="fr-FR" sz="4000" dirty="0"/>
              <a:t> to GDPR </a:t>
            </a:r>
            <a:r>
              <a:rPr lang="fr-FR" sz="4000" dirty="0" err="1"/>
              <a:t>Processing</a:t>
            </a:r>
            <a:r>
              <a:rPr lang="fr-FR" sz="4000" dirty="0"/>
              <a:t> Record File (or model)</a:t>
            </a:r>
            <a:endParaRPr lang="en-US" sz="4000" dirty="0">
              <a:latin typeface="Bahnschrift Light Condensed" panose="020B0502040204020203" pitchFamily="34" charset="0"/>
            </a:endParaRPr>
          </a:p>
        </p:txBody>
      </p:sp>
      <p:cxnSp>
        <p:nvCxnSpPr>
          <p:cNvPr id="32" name="Straight Arrow Connector 12">
            <a:extLst>
              <a:ext uri="{FF2B5EF4-FFF2-40B4-BE49-F238E27FC236}">
                <a16:creationId xmlns:a16="http://schemas.microsoft.com/office/drawing/2014/main" id="{C988693E-7CA7-8F5F-1F11-DD39A1D9DA87}"/>
              </a:ext>
            </a:extLst>
          </p:cNvPr>
          <p:cNvCxnSpPr>
            <a:cxnSpLocks/>
            <a:stCxn id="3" idx="3"/>
          </p:cNvCxnSpPr>
          <p:nvPr/>
        </p:nvCxnSpPr>
        <p:spPr>
          <a:xfrm>
            <a:off x="16545504" y="3698102"/>
            <a:ext cx="2764721" cy="1871893"/>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6652AC7-3BE6-4FC2-B721-340A3623AA77}"/>
              </a:ext>
            </a:extLst>
          </p:cNvPr>
          <p:cNvSpPr/>
          <p:nvPr/>
        </p:nvSpPr>
        <p:spPr>
          <a:xfrm>
            <a:off x="1269767" y="18923000"/>
            <a:ext cx="4826233" cy="124921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326C28E-6F0A-3B7E-624A-D44D4329412A}"/>
              </a:ext>
            </a:extLst>
          </p:cNvPr>
          <p:cNvSpPr/>
          <p:nvPr/>
        </p:nvSpPr>
        <p:spPr>
          <a:xfrm>
            <a:off x="1467133" y="11715440"/>
            <a:ext cx="16322104" cy="429961"/>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A5045F-08C8-AD5A-47E2-022F8298D8E1}"/>
              </a:ext>
            </a:extLst>
          </p:cNvPr>
          <p:cNvSpPr txBox="1"/>
          <p:nvPr/>
        </p:nvSpPr>
        <p:spPr>
          <a:xfrm>
            <a:off x="23764940" y="12849411"/>
            <a:ext cx="12602053" cy="3785652"/>
          </a:xfrm>
          <a:prstGeom prst="rect">
            <a:avLst/>
          </a:prstGeom>
          <a:noFill/>
          <a:ln>
            <a:solidFill>
              <a:srgbClr val="FF00FF"/>
            </a:solidFill>
          </a:ln>
        </p:spPr>
        <p:txBody>
          <a:bodyPr wrap="square" rtlCol="0">
            <a:spAutoFit/>
          </a:bodyPr>
          <a:lstStyle/>
          <a:p>
            <a:r>
              <a:rPr lang="en-US" sz="4800" i="1" dirty="0"/>
              <a:t>Choose the type of information from the DB you want to export in Word.</a:t>
            </a:r>
          </a:p>
          <a:p>
            <a:r>
              <a:rPr lang="en-US" sz="4800" i="1" dirty="0"/>
              <a:t>For Each Field an indication of the Column [COLX] will be added to the Word Doc</a:t>
            </a:r>
          </a:p>
          <a:p>
            <a:pPr algn="ctr"/>
            <a:r>
              <a:rPr lang="en-US" sz="4800" b="1" i="1" dirty="0">
                <a:solidFill>
                  <a:srgbClr val="C00000"/>
                </a:solidFill>
              </a:rPr>
              <a:t>EACH FIELD SHALL BE INCLUDED IN A TABLE</a:t>
            </a:r>
          </a:p>
        </p:txBody>
      </p:sp>
      <p:sp>
        <p:nvSpPr>
          <p:cNvPr id="38" name="Rectangle 37">
            <a:extLst>
              <a:ext uri="{FF2B5EF4-FFF2-40B4-BE49-F238E27FC236}">
                <a16:creationId xmlns:a16="http://schemas.microsoft.com/office/drawing/2014/main" id="{96F91722-DA18-0B17-CC96-3F71F3E821B6}"/>
              </a:ext>
            </a:extLst>
          </p:cNvPr>
          <p:cNvSpPr/>
          <p:nvPr/>
        </p:nvSpPr>
        <p:spPr>
          <a:xfrm>
            <a:off x="6184205" y="18923000"/>
            <a:ext cx="4826233" cy="124921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12">
            <a:extLst>
              <a:ext uri="{FF2B5EF4-FFF2-40B4-BE49-F238E27FC236}">
                <a16:creationId xmlns:a16="http://schemas.microsoft.com/office/drawing/2014/main" id="{5E69E553-1115-886C-EFA4-7F55C33AC3EE}"/>
              </a:ext>
            </a:extLst>
          </p:cNvPr>
          <p:cNvCxnSpPr>
            <a:cxnSpLocks/>
            <a:stCxn id="37" idx="1"/>
            <a:endCxn id="36" idx="2"/>
          </p:cNvCxnSpPr>
          <p:nvPr/>
        </p:nvCxnSpPr>
        <p:spPr>
          <a:xfrm rot="10800000">
            <a:off x="9628186" y="12145401"/>
            <a:ext cx="14136755" cy="2596836"/>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07102C-78B3-2870-0413-E0E0BF7CCBAB}"/>
              </a:ext>
            </a:extLst>
          </p:cNvPr>
          <p:cNvSpPr txBox="1"/>
          <p:nvPr/>
        </p:nvSpPr>
        <p:spPr>
          <a:xfrm>
            <a:off x="23917340" y="22062833"/>
            <a:ext cx="12602053" cy="1569660"/>
          </a:xfrm>
          <a:prstGeom prst="rect">
            <a:avLst/>
          </a:prstGeom>
          <a:noFill/>
          <a:ln>
            <a:solidFill>
              <a:srgbClr val="FF00FF"/>
            </a:solidFill>
          </a:ln>
        </p:spPr>
        <p:txBody>
          <a:bodyPr wrap="square" rtlCol="0">
            <a:spAutoFit/>
          </a:bodyPr>
          <a:lstStyle/>
          <a:p>
            <a:r>
              <a:rPr lang="en-US" sz="4800" i="1" dirty="0"/>
              <a:t>Click here to insert in the Word Doc the FIELD selected.</a:t>
            </a:r>
          </a:p>
        </p:txBody>
      </p:sp>
      <p:cxnSp>
        <p:nvCxnSpPr>
          <p:cNvPr id="43" name="Straight Arrow Connector 12">
            <a:extLst>
              <a:ext uri="{FF2B5EF4-FFF2-40B4-BE49-F238E27FC236}">
                <a16:creationId xmlns:a16="http://schemas.microsoft.com/office/drawing/2014/main" id="{379FCB37-EC45-66F2-7903-C1F89F73C9AC}"/>
              </a:ext>
            </a:extLst>
          </p:cNvPr>
          <p:cNvCxnSpPr>
            <a:cxnSpLocks/>
            <a:stCxn id="42" idx="1"/>
            <a:endCxn id="35" idx="2"/>
          </p:cNvCxnSpPr>
          <p:nvPr/>
        </p:nvCxnSpPr>
        <p:spPr>
          <a:xfrm rot="10800000">
            <a:off x="3682884" y="20172219"/>
            <a:ext cx="20234456" cy="2675445"/>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77441FC-2C85-9F67-FD1C-22411C0694C0}"/>
              </a:ext>
            </a:extLst>
          </p:cNvPr>
          <p:cNvSpPr txBox="1"/>
          <p:nvPr/>
        </p:nvSpPr>
        <p:spPr>
          <a:xfrm>
            <a:off x="23847919" y="16842214"/>
            <a:ext cx="12602053" cy="2308324"/>
          </a:xfrm>
          <a:prstGeom prst="rect">
            <a:avLst/>
          </a:prstGeom>
          <a:noFill/>
          <a:ln>
            <a:solidFill>
              <a:srgbClr val="FF00FF"/>
            </a:solidFill>
          </a:ln>
        </p:spPr>
        <p:txBody>
          <a:bodyPr wrap="square" rtlCol="0">
            <a:spAutoFit/>
          </a:bodyPr>
          <a:lstStyle/>
          <a:p>
            <a:r>
              <a:rPr lang="en-US" sz="4800" i="1" dirty="0"/>
              <a:t>Click here to finalize the process of creation : the program will create the bookmark corresponding to the column.</a:t>
            </a:r>
          </a:p>
        </p:txBody>
      </p:sp>
      <p:sp>
        <p:nvSpPr>
          <p:cNvPr id="2" name="Rectangle 1">
            <a:extLst>
              <a:ext uri="{FF2B5EF4-FFF2-40B4-BE49-F238E27FC236}">
                <a16:creationId xmlns:a16="http://schemas.microsoft.com/office/drawing/2014/main" id="{20B5AA8F-2717-7046-3411-D2508CFE9B8A}"/>
              </a:ext>
            </a:extLst>
          </p:cNvPr>
          <p:cNvSpPr/>
          <p:nvPr/>
        </p:nvSpPr>
        <p:spPr>
          <a:xfrm>
            <a:off x="16260417" y="16260417"/>
            <a:ext cx="3935896" cy="3911801"/>
          </a:xfrm>
          <a:prstGeom prst="rect">
            <a:avLst/>
          </a:prstGeom>
          <a:solidFill>
            <a:srgbClr val="C1F5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Arrow Connector 12">
            <a:extLst>
              <a:ext uri="{FF2B5EF4-FFF2-40B4-BE49-F238E27FC236}">
                <a16:creationId xmlns:a16="http://schemas.microsoft.com/office/drawing/2014/main" id="{C90B00CB-28C3-E0B2-DA69-A58CEC7B5103}"/>
              </a:ext>
            </a:extLst>
          </p:cNvPr>
          <p:cNvCxnSpPr>
            <a:cxnSpLocks/>
            <a:stCxn id="47" idx="1"/>
            <a:endCxn id="38" idx="0"/>
          </p:cNvCxnSpPr>
          <p:nvPr/>
        </p:nvCxnSpPr>
        <p:spPr>
          <a:xfrm rot="10800000" flipV="1">
            <a:off x="8597323" y="17996376"/>
            <a:ext cx="15250597" cy="926624"/>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09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1B4DF78-521D-EBF6-0FC5-0DD2152FE241}"/>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GDPR Management Menu</a:t>
            </a:r>
          </a:p>
        </p:txBody>
      </p:sp>
      <p:sp>
        <p:nvSpPr>
          <p:cNvPr id="29" name="TextBox 28">
            <a:extLst>
              <a:ext uri="{FF2B5EF4-FFF2-40B4-BE49-F238E27FC236}">
                <a16:creationId xmlns:a16="http://schemas.microsoft.com/office/drawing/2014/main" id="{AA6D780E-F8D9-88D0-3E42-0CE4BF129F1A}"/>
              </a:ext>
            </a:extLst>
          </p:cNvPr>
          <p:cNvSpPr txBox="1"/>
          <p:nvPr/>
        </p:nvSpPr>
        <p:spPr>
          <a:xfrm>
            <a:off x="25551954" y="26201619"/>
            <a:ext cx="10815039" cy="1323439"/>
          </a:xfrm>
          <a:prstGeom prst="rect">
            <a:avLst/>
          </a:prstGeom>
          <a:noFill/>
        </p:spPr>
        <p:txBody>
          <a:bodyPr wrap="square" rtlCol="0">
            <a:spAutoFit/>
          </a:bodyPr>
          <a:lstStyle/>
          <a:p>
            <a:r>
              <a:rPr lang="en-US" sz="4000"/>
              <a:t>SET-UP of the export of Processing record item into a Word form</a:t>
            </a:r>
            <a:endParaRPr lang="en-US" sz="4000">
              <a:latin typeface="Bahnschrift Light Condensed" panose="020B0502040204020203" pitchFamily="34" charset="0"/>
            </a:endParaRPr>
          </a:p>
        </p:txBody>
      </p:sp>
      <p:sp>
        <p:nvSpPr>
          <p:cNvPr id="35" name="Rectangle 34">
            <a:extLst>
              <a:ext uri="{FF2B5EF4-FFF2-40B4-BE49-F238E27FC236}">
                <a16:creationId xmlns:a16="http://schemas.microsoft.com/office/drawing/2014/main" id="{16652AC7-3BE6-4FC2-B721-340A3623AA77}"/>
              </a:ext>
            </a:extLst>
          </p:cNvPr>
          <p:cNvSpPr/>
          <p:nvPr/>
        </p:nvSpPr>
        <p:spPr>
          <a:xfrm>
            <a:off x="2387966" y="16544580"/>
            <a:ext cx="18242469" cy="1818613"/>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A5045F-08C8-AD5A-47E2-022F8298D8E1}"/>
              </a:ext>
            </a:extLst>
          </p:cNvPr>
          <p:cNvSpPr txBox="1"/>
          <p:nvPr/>
        </p:nvSpPr>
        <p:spPr>
          <a:xfrm>
            <a:off x="28724867" y="10959947"/>
            <a:ext cx="12602053" cy="830997"/>
          </a:xfrm>
          <a:prstGeom prst="rect">
            <a:avLst/>
          </a:prstGeom>
          <a:noFill/>
          <a:ln>
            <a:solidFill>
              <a:srgbClr val="FF00FF"/>
            </a:solidFill>
          </a:ln>
        </p:spPr>
        <p:txBody>
          <a:bodyPr wrap="square" rtlCol="0">
            <a:spAutoFit/>
          </a:bodyPr>
          <a:lstStyle/>
          <a:p>
            <a:r>
              <a:rPr lang="en-US" sz="4800" i="1" dirty="0"/>
              <a:t>Click Here to change the File storage location</a:t>
            </a:r>
            <a:endParaRPr lang="en-US" sz="4800" b="1" i="1" dirty="0">
              <a:solidFill>
                <a:srgbClr val="C00000"/>
              </a:solidFill>
            </a:endParaRPr>
          </a:p>
        </p:txBody>
      </p:sp>
      <p:sp>
        <p:nvSpPr>
          <p:cNvPr id="47" name="TextBox 46">
            <a:extLst>
              <a:ext uri="{FF2B5EF4-FFF2-40B4-BE49-F238E27FC236}">
                <a16:creationId xmlns:a16="http://schemas.microsoft.com/office/drawing/2014/main" id="{E77441FC-2C85-9F67-FD1C-22411C0694C0}"/>
              </a:ext>
            </a:extLst>
          </p:cNvPr>
          <p:cNvSpPr txBox="1"/>
          <p:nvPr/>
        </p:nvSpPr>
        <p:spPr>
          <a:xfrm>
            <a:off x="28724866" y="18553351"/>
            <a:ext cx="12602053" cy="3046988"/>
          </a:xfrm>
          <a:prstGeom prst="rect">
            <a:avLst/>
          </a:prstGeom>
          <a:noFill/>
          <a:ln>
            <a:solidFill>
              <a:srgbClr val="FF00FF"/>
            </a:solidFill>
          </a:ln>
        </p:spPr>
        <p:txBody>
          <a:bodyPr wrap="square" rtlCol="0">
            <a:spAutoFit/>
          </a:bodyPr>
          <a:lstStyle/>
          <a:p>
            <a:r>
              <a:rPr lang="en-US" sz="4800" i="1" dirty="0"/>
              <a:t>Enter the generic type code of the form; the generic name of the form, the generic code of the form, organization Name (</a:t>
            </a:r>
            <a:r>
              <a:rPr lang="en-US" sz="4800" i="1" dirty="0" err="1"/>
              <a:t>Acronyme</a:t>
            </a:r>
            <a:r>
              <a:rPr lang="en-US" sz="4800" i="1" dirty="0"/>
              <a:t>) in the Cyan Box</a:t>
            </a:r>
          </a:p>
        </p:txBody>
      </p:sp>
      <p:cxnSp>
        <p:nvCxnSpPr>
          <p:cNvPr id="48" name="Straight Arrow Connector 12">
            <a:extLst>
              <a:ext uri="{FF2B5EF4-FFF2-40B4-BE49-F238E27FC236}">
                <a16:creationId xmlns:a16="http://schemas.microsoft.com/office/drawing/2014/main" id="{C90B00CB-28C3-E0B2-DA69-A58CEC7B5103}"/>
              </a:ext>
            </a:extLst>
          </p:cNvPr>
          <p:cNvCxnSpPr>
            <a:cxnSpLocks/>
            <a:stCxn id="47" idx="0"/>
            <a:endCxn id="70" idx="3"/>
          </p:cNvCxnSpPr>
          <p:nvPr/>
        </p:nvCxnSpPr>
        <p:spPr>
          <a:xfrm rot="16200000" flipV="1">
            <a:off x="27370184" y="10897641"/>
            <a:ext cx="915960" cy="14395459"/>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2EBDD33E-B5F5-F450-313B-93E8D8699B51}"/>
              </a:ext>
            </a:extLst>
          </p:cNvPr>
          <p:cNvPicPr>
            <a:picLocks noChangeAspect="1"/>
          </p:cNvPicPr>
          <p:nvPr/>
        </p:nvPicPr>
        <p:blipFill rotWithShape="1">
          <a:blip r:embed="rId2"/>
          <a:srcRect l="58445" t="-1237" r="25594" b="34203"/>
          <a:stretch/>
        </p:blipFill>
        <p:spPr>
          <a:xfrm>
            <a:off x="2373094" y="3630326"/>
            <a:ext cx="2160000" cy="1884510"/>
          </a:xfrm>
          <a:prstGeom prst="rect">
            <a:avLst/>
          </a:prstGeom>
          <a:ln w="38100">
            <a:solidFill>
              <a:srgbClr val="F323CB"/>
            </a:solidFill>
          </a:ln>
        </p:spPr>
      </p:pic>
      <p:pic>
        <p:nvPicPr>
          <p:cNvPr id="4" name="Picture 3">
            <a:extLst>
              <a:ext uri="{FF2B5EF4-FFF2-40B4-BE49-F238E27FC236}">
                <a16:creationId xmlns:a16="http://schemas.microsoft.com/office/drawing/2014/main" id="{4F0CB130-84AE-E3EB-0B59-EBAF01D3C3F8}"/>
              </a:ext>
            </a:extLst>
          </p:cNvPr>
          <p:cNvPicPr>
            <a:picLocks noChangeAspect="1"/>
          </p:cNvPicPr>
          <p:nvPr/>
        </p:nvPicPr>
        <p:blipFill>
          <a:blip r:embed="rId3"/>
          <a:stretch>
            <a:fillRect/>
          </a:stretch>
        </p:blipFill>
        <p:spPr>
          <a:xfrm>
            <a:off x="8050303" y="3610342"/>
            <a:ext cx="10054206" cy="3745685"/>
          </a:xfrm>
          <a:prstGeom prst="rect">
            <a:avLst/>
          </a:prstGeom>
          <a:ln>
            <a:solidFill>
              <a:schemeClr val="tx1"/>
            </a:solidFill>
          </a:ln>
        </p:spPr>
      </p:pic>
      <p:pic>
        <p:nvPicPr>
          <p:cNvPr id="23" name="Picture 22">
            <a:extLst>
              <a:ext uri="{FF2B5EF4-FFF2-40B4-BE49-F238E27FC236}">
                <a16:creationId xmlns:a16="http://schemas.microsoft.com/office/drawing/2014/main" id="{E99F8656-3A51-5C07-3A3C-BB1C8EBA72CF}"/>
              </a:ext>
            </a:extLst>
          </p:cNvPr>
          <p:cNvPicPr>
            <a:picLocks noChangeAspect="1"/>
          </p:cNvPicPr>
          <p:nvPr/>
        </p:nvPicPr>
        <p:blipFill>
          <a:blip r:embed="rId4"/>
          <a:stretch>
            <a:fillRect/>
          </a:stretch>
        </p:blipFill>
        <p:spPr>
          <a:xfrm>
            <a:off x="20066539" y="3306274"/>
            <a:ext cx="10085124" cy="6297918"/>
          </a:xfrm>
          <a:prstGeom prst="rect">
            <a:avLst/>
          </a:prstGeom>
        </p:spPr>
      </p:pic>
      <p:pic>
        <p:nvPicPr>
          <p:cNvPr id="26" name="Picture 25">
            <a:extLst>
              <a:ext uri="{FF2B5EF4-FFF2-40B4-BE49-F238E27FC236}">
                <a16:creationId xmlns:a16="http://schemas.microsoft.com/office/drawing/2014/main" id="{D72DDEEA-2C6B-5888-C77F-CE55AADEC7AE}"/>
              </a:ext>
            </a:extLst>
          </p:cNvPr>
          <p:cNvPicPr>
            <a:picLocks noChangeAspect="1"/>
          </p:cNvPicPr>
          <p:nvPr/>
        </p:nvPicPr>
        <p:blipFill>
          <a:blip r:embed="rId5"/>
          <a:stretch>
            <a:fillRect/>
          </a:stretch>
        </p:blipFill>
        <p:spPr>
          <a:xfrm>
            <a:off x="2092808" y="11414944"/>
            <a:ext cx="19137686" cy="7243008"/>
          </a:xfrm>
          <a:prstGeom prst="rect">
            <a:avLst/>
          </a:prstGeom>
        </p:spPr>
      </p:pic>
      <p:cxnSp>
        <p:nvCxnSpPr>
          <p:cNvPr id="44" name="Straight Arrow Connector 12">
            <a:extLst>
              <a:ext uri="{FF2B5EF4-FFF2-40B4-BE49-F238E27FC236}">
                <a16:creationId xmlns:a16="http://schemas.microsoft.com/office/drawing/2014/main" id="{EA1844CD-70F3-BA05-780F-885BDD25E453}"/>
              </a:ext>
            </a:extLst>
          </p:cNvPr>
          <p:cNvCxnSpPr>
            <a:cxnSpLocks/>
            <a:stCxn id="33" idx="2"/>
            <a:endCxn id="26" idx="0"/>
          </p:cNvCxnSpPr>
          <p:nvPr/>
        </p:nvCxnSpPr>
        <p:spPr>
          <a:xfrm rot="16200000" flipH="1">
            <a:off x="4607318" y="4360611"/>
            <a:ext cx="5900108" cy="8208557"/>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12">
            <a:extLst>
              <a:ext uri="{FF2B5EF4-FFF2-40B4-BE49-F238E27FC236}">
                <a16:creationId xmlns:a16="http://schemas.microsoft.com/office/drawing/2014/main" id="{840C3002-A06C-8025-8C9B-063AAAE4CA4E}"/>
              </a:ext>
            </a:extLst>
          </p:cNvPr>
          <p:cNvCxnSpPr>
            <a:cxnSpLocks/>
            <a:stCxn id="33" idx="3"/>
          </p:cNvCxnSpPr>
          <p:nvPr/>
        </p:nvCxnSpPr>
        <p:spPr>
          <a:xfrm>
            <a:off x="4533094" y="4572581"/>
            <a:ext cx="3517209" cy="910603"/>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9698B22-6C0F-61C1-CEB2-4409E284A24F}"/>
              </a:ext>
            </a:extLst>
          </p:cNvPr>
          <p:cNvSpPr txBox="1"/>
          <p:nvPr/>
        </p:nvSpPr>
        <p:spPr>
          <a:xfrm>
            <a:off x="19984074" y="9640612"/>
            <a:ext cx="10872141" cy="1569660"/>
          </a:xfrm>
          <a:prstGeom prst="rect">
            <a:avLst/>
          </a:prstGeom>
          <a:noFill/>
        </p:spPr>
        <p:txBody>
          <a:bodyPr wrap="square" rtlCol="0">
            <a:spAutoFit/>
          </a:bodyPr>
          <a:lstStyle/>
          <a:p>
            <a:pPr algn="ctr"/>
            <a:r>
              <a:rPr lang="en-US" sz="4800" dirty="0"/>
              <a:t>Choice of an existing directory in the Windows Explorer</a:t>
            </a:r>
          </a:p>
        </p:txBody>
      </p:sp>
      <p:sp>
        <p:nvSpPr>
          <p:cNvPr id="52" name="TextBox 51">
            <a:extLst>
              <a:ext uri="{FF2B5EF4-FFF2-40B4-BE49-F238E27FC236}">
                <a16:creationId xmlns:a16="http://schemas.microsoft.com/office/drawing/2014/main" id="{23F99C2F-C6AE-FEC5-CFF6-DCCB1383DD89}"/>
              </a:ext>
            </a:extLst>
          </p:cNvPr>
          <p:cNvSpPr txBox="1"/>
          <p:nvPr/>
        </p:nvSpPr>
        <p:spPr>
          <a:xfrm>
            <a:off x="7192403" y="2733111"/>
            <a:ext cx="12558173" cy="830997"/>
          </a:xfrm>
          <a:prstGeom prst="rect">
            <a:avLst/>
          </a:prstGeom>
          <a:noFill/>
        </p:spPr>
        <p:txBody>
          <a:bodyPr wrap="square" rtlCol="0">
            <a:spAutoFit/>
          </a:bodyPr>
          <a:lstStyle/>
          <a:p>
            <a:r>
              <a:rPr lang="en-US" sz="4800" dirty="0"/>
              <a:t>If the Directory is invalid or for the first time</a:t>
            </a:r>
          </a:p>
        </p:txBody>
      </p:sp>
      <p:cxnSp>
        <p:nvCxnSpPr>
          <p:cNvPr id="53" name="Straight Arrow Connector 12">
            <a:extLst>
              <a:ext uri="{FF2B5EF4-FFF2-40B4-BE49-F238E27FC236}">
                <a16:creationId xmlns:a16="http://schemas.microsoft.com/office/drawing/2014/main" id="{BF7290D4-B8F8-976C-91A1-6E94E517D18D}"/>
              </a:ext>
            </a:extLst>
          </p:cNvPr>
          <p:cNvCxnSpPr>
            <a:cxnSpLocks/>
          </p:cNvCxnSpPr>
          <p:nvPr/>
        </p:nvCxnSpPr>
        <p:spPr>
          <a:xfrm>
            <a:off x="18104513" y="5609889"/>
            <a:ext cx="1962026" cy="845344"/>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E966A1C6-8FF5-BF3C-8F10-0AD8FBBE49D4}"/>
              </a:ext>
            </a:extLst>
          </p:cNvPr>
          <p:cNvSpPr/>
          <p:nvPr/>
        </p:nvSpPr>
        <p:spPr>
          <a:xfrm>
            <a:off x="2151708" y="13194058"/>
            <a:ext cx="13116000" cy="2546400"/>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12">
            <a:extLst>
              <a:ext uri="{FF2B5EF4-FFF2-40B4-BE49-F238E27FC236}">
                <a16:creationId xmlns:a16="http://schemas.microsoft.com/office/drawing/2014/main" id="{5E69E553-1115-886C-EFA4-7F55C33AC3EE}"/>
              </a:ext>
            </a:extLst>
          </p:cNvPr>
          <p:cNvCxnSpPr>
            <a:cxnSpLocks/>
            <a:stCxn id="37" idx="1"/>
            <a:endCxn id="56" idx="0"/>
          </p:cNvCxnSpPr>
          <p:nvPr/>
        </p:nvCxnSpPr>
        <p:spPr>
          <a:xfrm rot="10800000" flipV="1">
            <a:off x="8709709" y="11375446"/>
            <a:ext cx="20015159" cy="1818612"/>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A0850EC-5DA5-7889-17AF-7518258DBB8C}"/>
              </a:ext>
            </a:extLst>
          </p:cNvPr>
          <p:cNvSpPr/>
          <p:nvPr/>
        </p:nvSpPr>
        <p:spPr>
          <a:xfrm>
            <a:off x="18407840" y="12961865"/>
            <a:ext cx="2567942" cy="1186732"/>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86C6B07-FA4F-2919-7D9E-7C21E07079AF}"/>
              </a:ext>
            </a:extLst>
          </p:cNvPr>
          <p:cNvSpPr txBox="1"/>
          <p:nvPr/>
        </p:nvSpPr>
        <p:spPr>
          <a:xfrm>
            <a:off x="28724868" y="12421188"/>
            <a:ext cx="12602053" cy="2308324"/>
          </a:xfrm>
          <a:prstGeom prst="rect">
            <a:avLst/>
          </a:prstGeom>
          <a:noFill/>
          <a:ln>
            <a:solidFill>
              <a:srgbClr val="FF00FF"/>
            </a:solidFill>
          </a:ln>
        </p:spPr>
        <p:txBody>
          <a:bodyPr wrap="square" rtlCol="0">
            <a:spAutoFit/>
          </a:bodyPr>
          <a:lstStyle/>
          <a:p>
            <a:r>
              <a:rPr lang="en-US" sz="4800" i="1" dirty="0"/>
              <a:t>Click here include all information in case of change of parameter in the History Tab of the model</a:t>
            </a:r>
          </a:p>
        </p:txBody>
      </p:sp>
      <p:cxnSp>
        <p:nvCxnSpPr>
          <p:cNvPr id="62" name="Straight Arrow Connector 12">
            <a:extLst>
              <a:ext uri="{FF2B5EF4-FFF2-40B4-BE49-F238E27FC236}">
                <a16:creationId xmlns:a16="http://schemas.microsoft.com/office/drawing/2014/main" id="{01A45E3C-2E07-601D-E4D2-9820072FE299}"/>
              </a:ext>
            </a:extLst>
          </p:cNvPr>
          <p:cNvCxnSpPr>
            <a:cxnSpLocks/>
            <a:stCxn id="61" idx="1"/>
            <a:endCxn id="60" idx="3"/>
          </p:cNvCxnSpPr>
          <p:nvPr/>
        </p:nvCxnSpPr>
        <p:spPr>
          <a:xfrm flipH="1" flipV="1">
            <a:off x="20975782" y="13555231"/>
            <a:ext cx="7749086" cy="20119"/>
          </a:xfrm>
          <a:prstGeom prst="straightConnector1">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D674510-B7E8-1168-F5CD-0D2D46AF94AE}"/>
              </a:ext>
            </a:extLst>
          </p:cNvPr>
          <p:cNvSpPr/>
          <p:nvPr/>
        </p:nvSpPr>
        <p:spPr>
          <a:xfrm>
            <a:off x="2304107" y="16547767"/>
            <a:ext cx="18326327" cy="217924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25441E-D9C2-6A79-F6FB-8EAC25B46D7E}"/>
              </a:ext>
            </a:extLst>
          </p:cNvPr>
          <p:cNvSpPr/>
          <p:nvPr/>
        </p:nvSpPr>
        <p:spPr>
          <a:xfrm>
            <a:off x="15267708" y="13194058"/>
            <a:ext cx="3140132" cy="2546400"/>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420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6C2EF3-D6D9-032C-F070-3C644F3DE6B2}"/>
              </a:ext>
            </a:extLst>
          </p:cNvPr>
          <p:cNvPicPr>
            <a:picLocks noChangeAspect="1"/>
          </p:cNvPicPr>
          <p:nvPr/>
        </p:nvPicPr>
        <p:blipFill>
          <a:blip r:embed="rId2"/>
          <a:stretch>
            <a:fillRect/>
          </a:stretch>
        </p:blipFill>
        <p:spPr>
          <a:xfrm>
            <a:off x="1439383" y="9591192"/>
            <a:ext cx="23285074" cy="11977824"/>
          </a:xfrm>
          <a:prstGeom prst="rect">
            <a:avLst/>
          </a:prstGeom>
        </p:spPr>
      </p:pic>
      <p:grpSp>
        <p:nvGrpSpPr>
          <p:cNvPr id="7" name="Group 6">
            <a:extLst>
              <a:ext uri="{FF2B5EF4-FFF2-40B4-BE49-F238E27FC236}">
                <a16:creationId xmlns:a16="http://schemas.microsoft.com/office/drawing/2014/main" id="{078D9BF2-0D3C-5601-7F40-AADF23F6F8CF}"/>
              </a:ext>
            </a:extLst>
          </p:cNvPr>
          <p:cNvGrpSpPr/>
          <p:nvPr/>
        </p:nvGrpSpPr>
        <p:grpSpPr>
          <a:xfrm>
            <a:off x="30481602" y="5434379"/>
            <a:ext cx="11132360" cy="5645342"/>
            <a:chOff x="17198687" y="1681046"/>
            <a:chExt cx="18019568" cy="8774492"/>
          </a:xfrm>
        </p:grpSpPr>
        <p:pic>
          <p:nvPicPr>
            <p:cNvPr id="8" name="Picture 7">
              <a:extLst>
                <a:ext uri="{FF2B5EF4-FFF2-40B4-BE49-F238E27FC236}">
                  <a16:creationId xmlns:a16="http://schemas.microsoft.com/office/drawing/2014/main" id="{35B3A0FD-214A-6297-2B0A-137E3B5204F8}"/>
                </a:ext>
              </a:extLst>
            </p:cNvPr>
            <p:cNvPicPr>
              <a:picLocks noChangeAspect="1"/>
            </p:cNvPicPr>
            <p:nvPr/>
          </p:nvPicPr>
          <p:blipFill rotWithShape="1">
            <a:blip r:embed="rId3"/>
            <a:srcRect r="13212" b="66601"/>
            <a:stretch/>
          </p:blipFill>
          <p:spPr>
            <a:xfrm>
              <a:off x="17198687" y="1681046"/>
              <a:ext cx="18019568" cy="4387246"/>
            </a:xfrm>
            <a:prstGeom prst="rect">
              <a:avLst/>
            </a:prstGeom>
            <a:ln>
              <a:solidFill>
                <a:srgbClr val="0070C0"/>
              </a:solidFill>
            </a:ln>
          </p:spPr>
        </p:pic>
        <p:pic>
          <p:nvPicPr>
            <p:cNvPr id="9" name="Picture 8">
              <a:extLst>
                <a:ext uri="{FF2B5EF4-FFF2-40B4-BE49-F238E27FC236}">
                  <a16:creationId xmlns:a16="http://schemas.microsoft.com/office/drawing/2014/main" id="{331E21D3-F441-46DD-4FD6-06B0B1A758B9}"/>
                </a:ext>
              </a:extLst>
            </p:cNvPr>
            <p:cNvPicPr>
              <a:picLocks noChangeAspect="1"/>
            </p:cNvPicPr>
            <p:nvPr/>
          </p:nvPicPr>
          <p:blipFill rotWithShape="1">
            <a:blip r:embed="rId3"/>
            <a:srcRect t="66700" r="13211" b="-99"/>
            <a:stretch/>
          </p:blipFill>
          <p:spPr>
            <a:xfrm>
              <a:off x="17198687" y="6068292"/>
              <a:ext cx="18019568" cy="4387246"/>
            </a:xfrm>
            <a:prstGeom prst="rect">
              <a:avLst/>
            </a:prstGeom>
            <a:ln>
              <a:solidFill>
                <a:srgbClr val="0070C0"/>
              </a:solidFill>
            </a:ln>
          </p:spPr>
        </p:pic>
      </p:grpSp>
      <p:sp>
        <p:nvSpPr>
          <p:cNvPr id="15" name="TextBox 14">
            <a:extLst>
              <a:ext uri="{FF2B5EF4-FFF2-40B4-BE49-F238E27FC236}">
                <a16:creationId xmlns:a16="http://schemas.microsoft.com/office/drawing/2014/main" id="{79F6AD67-8CA6-C3CC-07FA-00EA29B80329}"/>
              </a:ext>
            </a:extLst>
          </p:cNvPr>
          <p:cNvSpPr txBox="1"/>
          <p:nvPr/>
        </p:nvSpPr>
        <p:spPr>
          <a:xfrm>
            <a:off x="35280940" y="3410527"/>
            <a:ext cx="6610699" cy="1569660"/>
          </a:xfrm>
          <a:prstGeom prst="rect">
            <a:avLst/>
          </a:prstGeom>
          <a:noFill/>
        </p:spPr>
        <p:txBody>
          <a:bodyPr wrap="square" rtlCol="0">
            <a:spAutoFit/>
          </a:bodyPr>
          <a:lstStyle/>
          <a:p>
            <a:r>
              <a:rPr lang="en-US" sz="4800" dirty="0"/>
              <a:t>Choice of the Excel DB in the Windows Explorer</a:t>
            </a:r>
          </a:p>
        </p:txBody>
      </p:sp>
      <p:cxnSp>
        <p:nvCxnSpPr>
          <p:cNvPr id="25" name="Straight Arrow Connector 12">
            <a:extLst>
              <a:ext uri="{FF2B5EF4-FFF2-40B4-BE49-F238E27FC236}">
                <a16:creationId xmlns:a16="http://schemas.microsoft.com/office/drawing/2014/main" id="{BA0C86F2-A9AA-E717-2327-A7F2649B2CC1}"/>
              </a:ext>
            </a:extLst>
          </p:cNvPr>
          <p:cNvCxnSpPr>
            <a:cxnSpLocks/>
            <a:stCxn id="40" idx="2"/>
          </p:cNvCxnSpPr>
          <p:nvPr/>
        </p:nvCxnSpPr>
        <p:spPr>
          <a:xfrm rot="16200000" flipH="1">
            <a:off x="5133405" y="1886980"/>
            <a:ext cx="2069106" cy="3550015"/>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B4DF78-521D-EBF6-0FC5-0DD2152FE241}"/>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GDPR Management Menu</a:t>
            </a:r>
          </a:p>
        </p:txBody>
      </p:sp>
      <p:sp>
        <p:nvSpPr>
          <p:cNvPr id="29" name="TextBox 28">
            <a:extLst>
              <a:ext uri="{FF2B5EF4-FFF2-40B4-BE49-F238E27FC236}">
                <a16:creationId xmlns:a16="http://schemas.microsoft.com/office/drawing/2014/main" id="{AA6D780E-F8D9-88D0-3E42-0CE4BF129F1A}"/>
              </a:ext>
            </a:extLst>
          </p:cNvPr>
          <p:cNvSpPr txBox="1"/>
          <p:nvPr/>
        </p:nvSpPr>
        <p:spPr>
          <a:xfrm>
            <a:off x="25551954" y="26201619"/>
            <a:ext cx="10815039" cy="1323439"/>
          </a:xfrm>
          <a:prstGeom prst="rect">
            <a:avLst/>
          </a:prstGeom>
          <a:noFill/>
        </p:spPr>
        <p:txBody>
          <a:bodyPr wrap="square" rtlCol="0">
            <a:spAutoFit/>
          </a:bodyPr>
          <a:lstStyle/>
          <a:p>
            <a:r>
              <a:rPr lang="fr-FR" sz="4000" dirty="0"/>
              <a:t>ENCODING the Word Document Model </a:t>
            </a:r>
            <a:r>
              <a:rPr lang="fr-FR" sz="4000" dirty="0" err="1"/>
              <a:t>according</a:t>
            </a:r>
            <a:r>
              <a:rPr lang="fr-FR" sz="4000" dirty="0"/>
              <a:t> to GDPR </a:t>
            </a:r>
            <a:r>
              <a:rPr lang="fr-FR" sz="4000" dirty="0" err="1"/>
              <a:t>Processing</a:t>
            </a:r>
            <a:r>
              <a:rPr lang="fr-FR" sz="4000" dirty="0"/>
              <a:t> Record File (or model)</a:t>
            </a:r>
            <a:endParaRPr lang="en-US" sz="4000" dirty="0">
              <a:latin typeface="Bahnschrift Light Condensed" panose="020B0502040204020203" pitchFamily="34" charset="0"/>
            </a:endParaRPr>
          </a:p>
        </p:txBody>
      </p:sp>
      <p:sp>
        <p:nvSpPr>
          <p:cNvPr id="35" name="Rectangle 34">
            <a:extLst>
              <a:ext uri="{FF2B5EF4-FFF2-40B4-BE49-F238E27FC236}">
                <a16:creationId xmlns:a16="http://schemas.microsoft.com/office/drawing/2014/main" id="{16652AC7-3BE6-4FC2-B721-340A3623AA77}"/>
              </a:ext>
            </a:extLst>
          </p:cNvPr>
          <p:cNvSpPr/>
          <p:nvPr/>
        </p:nvSpPr>
        <p:spPr>
          <a:xfrm>
            <a:off x="1482987" y="20345198"/>
            <a:ext cx="6156871" cy="124921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326C28E-6F0A-3B7E-624A-D44D4329412A}"/>
              </a:ext>
            </a:extLst>
          </p:cNvPr>
          <p:cNvSpPr/>
          <p:nvPr/>
        </p:nvSpPr>
        <p:spPr>
          <a:xfrm>
            <a:off x="1744223" y="12529488"/>
            <a:ext cx="17846103" cy="429961"/>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A5045F-08C8-AD5A-47E2-022F8298D8E1}"/>
              </a:ext>
            </a:extLst>
          </p:cNvPr>
          <p:cNvSpPr txBox="1"/>
          <p:nvPr/>
        </p:nvSpPr>
        <p:spPr>
          <a:xfrm>
            <a:off x="28698064" y="12099190"/>
            <a:ext cx="12602053" cy="1569660"/>
          </a:xfrm>
          <a:prstGeom prst="rect">
            <a:avLst/>
          </a:prstGeom>
          <a:noFill/>
          <a:ln>
            <a:solidFill>
              <a:srgbClr val="FF00FF"/>
            </a:solidFill>
          </a:ln>
        </p:spPr>
        <p:txBody>
          <a:bodyPr wrap="square" rtlCol="0">
            <a:spAutoFit/>
          </a:bodyPr>
          <a:lstStyle/>
          <a:p>
            <a:r>
              <a:rPr lang="en-US" sz="4800" i="1" dirty="0"/>
              <a:t>Choose one or several processing records you want to export in the Word model</a:t>
            </a:r>
            <a:endParaRPr lang="en-US" sz="4800" b="1" i="1" dirty="0">
              <a:solidFill>
                <a:srgbClr val="C00000"/>
              </a:solidFill>
            </a:endParaRPr>
          </a:p>
        </p:txBody>
      </p:sp>
      <p:sp>
        <p:nvSpPr>
          <p:cNvPr id="38" name="Rectangle 37">
            <a:extLst>
              <a:ext uri="{FF2B5EF4-FFF2-40B4-BE49-F238E27FC236}">
                <a16:creationId xmlns:a16="http://schemas.microsoft.com/office/drawing/2014/main" id="{96F91722-DA18-0B17-CC96-3F71F3E821B6}"/>
              </a:ext>
            </a:extLst>
          </p:cNvPr>
          <p:cNvSpPr/>
          <p:nvPr/>
        </p:nvSpPr>
        <p:spPr>
          <a:xfrm>
            <a:off x="10423696" y="20199927"/>
            <a:ext cx="6156871" cy="124921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07102C-78B3-2870-0413-E0E0BF7CCBAB}"/>
              </a:ext>
            </a:extLst>
          </p:cNvPr>
          <p:cNvSpPr txBox="1"/>
          <p:nvPr/>
        </p:nvSpPr>
        <p:spPr>
          <a:xfrm>
            <a:off x="28883473" y="16116495"/>
            <a:ext cx="12602053" cy="3046988"/>
          </a:xfrm>
          <a:prstGeom prst="rect">
            <a:avLst/>
          </a:prstGeom>
          <a:noFill/>
          <a:ln>
            <a:solidFill>
              <a:srgbClr val="FF00FF"/>
            </a:solidFill>
          </a:ln>
        </p:spPr>
        <p:txBody>
          <a:bodyPr wrap="square" rtlCol="0">
            <a:spAutoFit/>
          </a:bodyPr>
          <a:lstStyle/>
          <a:p>
            <a:r>
              <a:rPr lang="en-US" sz="4800" i="1" dirty="0"/>
              <a:t>Proceed: the program will create all the record form and reload the model at the end.</a:t>
            </a:r>
          </a:p>
          <a:p>
            <a:r>
              <a:rPr lang="en-US" sz="4800" i="1" dirty="0"/>
              <a:t>Note: You can also use a Record form to generate the other.</a:t>
            </a:r>
          </a:p>
        </p:txBody>
      </p:sp>
      <p:cxnSp>
        <p:nvCxnSpPr>
          <p:cNvPr id="43" name="Straight Arrow Connector 12">
            <a:extLst>
              <a:ext uri="{FF2B5EF4-FFF2-40B4-BE49-F238E27FC236}">
                <a16:creationId xmlns:a16="http://schemas.microsoft.com/office/drawing/2014/main" id="{379FCB37-EC45-66F2-7903-C1F89F73C9AC}"/>
              </a:ext>
            </a:extLst>
          </p:cNvPr>
          <p:cNvCxnSpPr>
            <a:cxnSpLocks/>
            <a:stCxn id="42" idx="1"/>
            <a:endCxn id="38" idx="0"/>
          </p:cNvCxnSpPr>
          <p:nvPr/>
        </p:nvCxnSpPr>
        <p:spPr>
          <a:xfrm rot="10800000" flipV="1">
            <a:off x="13502133" y="17639989"/>
            <a:ext cx="15381341" cy="2559938"/>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77441FC-2C85-9F67-FD1C-22411C0694C0}"/>
              </a:ext>
            </a:extLst>
          </p:cNvPr>
          <p:cNvSpPr txBox="1"/>
          <p:nvPr/>
        </p:nvSpPr>
        <p:spPr>
          <a:xfrm>
            <a:off x="28725814" y="14104644"/>
            <a:ext cx="12602053" cy="1569660"/>
          </a:xfrm>
          <a:prstGeom prst="rect">
            <a:avLst/>
          </a:prstGeom>
          <a:noFill/>
          <a:ln>
            <a:solidFill>
              <a:srgbClr val="FF00FF"/>
            </a:solidFill>
          </a:ln>
        </p:spPr>
        <p:txBody>
          <a:bodyPr wrap="square" rtlCol="0">
            <a:spAutoFit/>
          </a:bodyPr>
          <a:lstStyle/>
          <a:p>
            <a:r>
              <a:rPr lang="en-US" sz="4800" i="1" dirty="0"/>
              <a:t>Valid your choice: the records are listed in the </a:t>
            </a:r>
            <a:r>
              <a:rPr lang="en-US" sz="4800" i="1" dirty="0">
                <a:highlight>
                  <a:srgbClr val="72FF17"/>
                </a:highlight>
              </a:rPr>
              <a:t>window</a:t>
            </a:r>
            <a:r>
              <a:rPr lang="en-US" sz="4800" i="1" dirty="0"/>
              <a:t> above</a:t>
            </a:r>
          </a:p>
        </p:txBody>
      </p:sp>
      <p:pic>
        <p:nvPicPr>
          <p:cNvPr id="4" name="Picture 3">
            <a:extLst>
              <a:ext uri="{FF2B5EF4-FFF2-40B4-BE49-F238E27FC236}">
                <a16:creationId xmlns:a16="http://schemas.microsoft.com/office/drawing/2014/main" id="{B5AA7593-5183-D5F4-58CA-E1A0B84F9347}"/>
              </a:ext>
            </a:extLst>
          </p:cNvPr>
          <p:cNvPicPr>
            <a:picLocks noChangeAspect="1"/>
          </p:cNvPicPr>
          <p:nvPr/>
        </p:nvPicPr>
        <p:blipFill>
          <a:blip r:embed="rId4"/>
          <a:stretch>
            <a:fillRect/>
          </a:stretch>
        </p:blipFill>
        <p:spPr>
          <a:xfrm>
            <a:off x="8030031" y="989800"/>
            <a:ext cx="12645238" cy="7134845"/>
          </a:xfrm>
          <a:prstGeom prst="rect">
            <a:avLst/>
          </a:prstGeom>
          <a:ln>
            <a:solidFill>
              <a:schemeClr val="tx1"/>
            </a:solidFill>
          </a:ln>
        </p:spPr>
      </p:pic>
      <p:pic>
        <p:nvPicPr>
          <p:cNvPr id="23" name="Picture 22">
            <a:extLst>
              <a:ext uri="{FF2B5EF4-FFF2-40B4-BE49-F238E27FC236}">
                <a16:creationId xmlns:a16="http://schemas.microsoft.com/office/drawing/2014/main" id="{FEF3D0FB-6487-DB96-7A2C-36325D2B38F1}"/>
              </a:ext>
            </a:extLst>
          </p:cNvPr>
          <p:cNvPicPr>
            <a:picLocks noChangeAspect="1"/>
          </p:cNvPicPr>
          <p:nvPr/>
        </p:nvPicPr>
        <p:blipFill>
          <a:blip r:embed="rId5"/>
          <a:stretch>
            <a:fillRect/>
          </a:stretch>
        </p:blipFill>
        <p:spPr>
          <a:xfrm>
            <a:off x="24524340" y="1080821"/>
            <a:ext cx="10212879" cy="3886991"/>
          </a:xfrm>
          <a:prstGeom prst="rect">
            <a:avLst/>
          </a:prstGeom>
        </p:spPr>
      </p:pic>
      <p:pic>
        <p:nvPicPr>
          <p:cNvPr id="40" name="Picture 39">
            <a:extLst>
              <a:ext uri="{FF2B5EF4-FFF2-40B4-BE49-F238E27FC236}">
                <a16:creationId xmlns:a16="http://schemas.microsoft.com/office/drawing/2014/main" id="{EB7351C9-F12D-722B-54D3-8279AF24C078}"/>
              </a:ext>
            </a:extLst>
          </p:cNvPr>
          <p:cNvPicPr>
            <a:picLocks noChangeAspect="1"/>
          </p:cNvPicPr>
          <p:nvPr/>
        </p:nvPicPr>
        <p:blipFill rotWithShape="1">
          <a:blip r:embed="rId6"/>
          <a:srcRect l="73097" t="1430" r="3647" b="71510"/>
          <a:stretch/>
        </p:blipFill>
        <p:spPr>
          <a:xfrm>
            <a:off x="1146043" y="1057775"/>
            <a:ext cx="6493815" cy="1569660"/>
          </a:xfrm>
          <a:prstGeom prst="rect">
            <a:avLst/>
          </a:prstGeom>
          <a:ln w="38100">
            <a:solidFill>
              <a:srgbClr val="F323CB"/>
            </a:solidFill>
          </a:ln>
        </p:spPr>
      </p:pic>
      <p:sp>
        <p:nvSpPr>
          <p:cNvPr id="44" name="TextBox 43">
            <a:extLst>
              <a:ext uri="{FF2B5EF4-FFF2-40B4-BE49-F238E27FC236}">
                <a16:creationId xmlns:a16="http://schemas.microsoft.com/office/drawing/2014/main" id="{9295B6CB-785B-B6E8-E851-15723CBEE395}"/>
              </a:ext>
            </a:extLst>
          </p:cNvPr>
          <p:cNvSpPr txBox="1"/>
          <p:nvPr/>
        </p:nvSpPr>
        <p:spPr>
          <a:xfrm>
            <a:off x="8030031" y="8379379"/>
            <a:ext cx="12558173" cy="830997"/>
          </a:xfrm>
          <a:prstGeom prst="rect">
            <a:avLst/>
          </a:prstGeom>
          <a:noFill/>
        </p:spPr>
        <p:txBody>
          <a:bodyPr wrap="square" rtlCol="0">
            <a:spAutoFit/>
          </a:bodyPr>
          <a:lstStyle/>
          <a:p>
            <a:pPr algn="ctr"/>
            <a:r>
              <a:rPr lang="en-US" sz="4800" dirty="0"/>
              <a:t>Information Reminder</a:t>
            </a:r>
          </a:p>
        </p:txBody>
      </p:sp>
      <p:cxnSp>
        <p:nvCxnSpPr>
          <p:cNvPr id="32" name="Straight Arrow Connector 12">
            <a:extLst>
              <a:ext uri="{FF2B5EF4-FFF2-40B4-BE49-F238E27FC236}">
                <a16:creationId xmlns:a16="http://schemas.microsoft.com/office/drawing/2014/main" id="{C988693E-7CA7-8F5F-1F11-DD39A1D9DA87}"/>
              </a:ext>
            </a:extLst>
          </p:cNvPr>
          <p:cNvCxnSpPr>
            <a:cxnSpLocks/>
            <a:stCxn id="4" idx="3"/>
            <a:endCxn id="23" idx="1"/>
          </p:cNvCxnSpPr>
          <p:nvPr/>
        </p:nvCxnSpPr>
        <p:spPr>
          <a:xfrm flipV="1">
            <a:off x="20675269" y="3024317"/>
            <a:ext cx="3849071" cy="1532906"/>
          </a:xfrm>
          <a:prstGeom prst="bentConnector3">
            <a:avLst>
              <a:gd name="adj1" fmla="val 50000"/>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55360F-44E4-FE76-1B4A-9A86C85781CB}"/>
              </a:ext>
            </a:extLst>
          </p:cNvPr>
          <p:cNvCxnSpPr>
            <a:cxnSpLocks/>
            <a:stCxn id="23" idx="2"/>
            <a:endCxn id="9" idx="1"/>
          </p:cNvCxnSpPr>
          <p:nvPr/>
        </p:nvCxnSpPr>
        <p:spPr>
          <a:xfrm rot="16200000" flipH="1">
            <a:off x="27705904" y="6892688"/>
            <a:ext cx="4700574" cy="850822"/>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566A18-4AC0-CCA3-B333-F776D2807F26}"/>
              </a:ext>
            </a:extLst>
          </p:cNvPr>
          <p:cNvSpPr/>
          <p:nvPr/>
        </p:nvSpPr>
        <p:spPr>
          <a:xfrm>
            <a:off x="1439383" y="17252981"/>
            <a:ext cx="22224181" cy="2827075"/>
          </a:xfrm>
          <a:prstGeom prst="rect">
            <a:avLst/>
          </a:prstGeom>
          <a:solidFill>
            <a:srgbClr val="72FF17">
              <a:alpha val="24000"/>
            </a:srgbClr>
          </a:solidFill>
          <a:ln w="76200">
            <a:solidFill>
              <a:srgbClr val="72FF17"/>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ECD74884-7968-765D-4032-9769B5E0265E}"/>
              </a:ext>
            </a:extLst>
          </p:cNvPr>
          <p:cNvPicPr>
            <a:picLocks noChangeAspect="1"/>
          </p:cNvPicPr>
          <p:nvPr/>
        </p:nvPicPr>
        <p:blipFill rotWithShape="1">
          <a:blip r:embed="rId7"/>
          <a:srcRect l="25355" t="18387" r="23155" b="20552"/>
          <a:stretch/>
        </p:blipFill>
        <p:spPr>
          <a:xfrm>
            <a:off x="14956444" y="21029452"/>
            <a:ext cx="2611120" cy="3344136"/>
          </a:xfrm>
          <a:prstGeom prst="rect">
            <a:avLst/>
          </a:prstGeom>
          <a:ln>
            <a:solidFill>
              <a:srgbClr val="0070C0"/>
            </a:solidFill>
          </a:ln>
        </p:spPr>
      </p:pic>
      <p:sp>
        <p:nvSpPr>
          <p:cNvPr id="2" name="Rectangle 1">
            <a:extLst>
              <a:ext uri="{FF2B5EF4-FFF2-40B4-BE49-F238E27FC236}">
                <a16:creationId xmlns:a16="http://schemas.microsoft.com/office/drawing/2014/main" id="{32351001-4F12-C00F-44F7-4434A1288CC1}"/>
              </a:ext>
            </a:extLst>
          </p:cNvPr>
          <p:cNvSpPr/>
          <p:nvPr/>
        </p:nvSpPr>
        <p:spPr>
          <a:xfrm>
            <a:off x="19590326" y="12529488"/>
            <a:ext cx="4073238" cy="3811254"/>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12">
            <a:extLst>
              <a:ext uri="{FF2B5EF4-FFF2-40B4-BE49-F238E27FC236}">
                <a16:creationId xmlns:a16="http://schemas.microsoft.com/office/drawing/2014/main" id="{5E69E553-1115-886C-EFA4-7F55C33AC3EE}"/>
              </a:ext>
            </a:extLst>
          </p:cNvPr>
          <p:cNvCxnSpPr>
            <a:cxnSpLocks/>
            <a:stCxn id="37" idx="1"/>
            <a:endCxn id="36" idx="2"/>
          </p:cNvCxnSpPr>
          <p:nvPr/>
        </p:nvCxnSpPr>
        <p:spPr>
          <a:xfrm rot="10800000" flipV="1">
            <a:off x="10667276" y="12884019"/>
            <a:ext cx="18030789" cy="75429"/>
          </a:xfrm>
          <a:prstGeom prst="bentConnector4">
            <a:avLst>
              <a:gd name="adj1" fmla="val 25256"/>
              <a:gd name="adj2" fmla="val 1343555"/>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12">
            <a:extLst>
              <a:ext uri="{FF2B5EF4-FFF2-40B4-BE49-F238E27FC236}">
                <a16:creationId xmlns:a16="http://schemas.microsoft.com/office/drawing/2014/main" id="{C90B00CB-28C3-E0B2-DA69-A58CEC7B5103}"/>
              </a:ext>
            </a:extLst>
          </p:cNvPr>
          <p:cNvCxnSpPr>
            <a:cxnSpLocks/>
            <a:stCxn id="47" idx="1"/>
            <a:endCxn id="35" idx="0"/>
          </p:cNvCxnSpPr>
          <p:nvPr/>
        </p:nvCxnSpPr>
        <p:spPr>
          <a:xfrm rot="10800000" flipV="1">
            <a:off x="4561424" y="14889474"/>
            <a:ext cx="24164391" cy="5455724"/>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8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C7FBD-C4E0-67D4-994B-B865E7DE6CCD}"/>
              </a:ext>
            </a:extLst>
          </p:cNvPr>
          <p:cNvPicPr>
            <a:picLocks noChangeAspect="1"/>
          </p:cNvPicPr>
          <p:nvPr/>
        </p:nvPicPr>
        <p:blipFill>
          <a:blip r:embed="rId2"/>
          <a:stretch>
            <a:fillRect/>
          </a:stretch>
        </p:blipFill>
        <p:spPr>
          <a:xfrm>
            <a:off x="8356959" y="1157694"/>
            <a:ext cx="10831407" cy="8772949"/>
          </a:xfrm>
          <a:prstGeom prst="rect">
            <a:avLst/>
          </a:prstGeom>
          <a:ln>
            <a:solidFill>
              <a:schemeClr val="tx1"/>
            </a:solidFill>
          </a:ln>
        </p:spPr>
      </p:pic>
      <p:cxnSp>
        <p:nvCxnSpPr>
          <p:cNvPr id="25" name="Straight Arrow Connector 12">
            <a:extLst>
              <a:ext uri="{FF2B5EF4-FFF2-40B4-BE49-F238E27FC236}">
                <a16:creationId xmlns:a16="http://schemas.microsoft.com/office/drawing/2014/main" id="{BA0C86F2-A9AA-E717-2327-A7F2649B2CC1}"/>
              </a:ext>
            </a:extLst>
          </p:cNvPr>
          <p:cNvCxnSpPr>
            <a:cxnSpLocks/>
            <a:stCxn id="40" idx="2"/>
          </p:cNvCxnSpPr>
          <p:nvPr/>
        </p:nvCxnSpPr>
        <p:spPr>
          <a:xfrm rot="16200000" flipH="1">
            <a:off x="5133405" y="1886980"/>
            <a:ext cx="2069106" cy="3550015"/>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B4DF78-521D-EBF6-0FC5-0DD2152FE241}"/>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GDPR Management Menu</a:t>
            </a:r>
          </a:p>
        </p:txBody>
      </p:sp>
      <p:sp>
        <p:nvSpPr>
          <p:cNvPr id="29" name="TextBox 28">
            <a:extLst>
              <a:ext uri="{FF2B5EF4-FFF2-40B4-BE49-F238E27FC236}">
                <a16:creationId xmlns:a16="http://schemas.microsoft.com/office/drawing/2014/main" id="{AA6D780E-F8D9-88D0-3E42-0CE4BF129F1A}"/>
              </a:ext>
            </a:extLst>
          </p:cNvPr>
          <p:cNvSpPr txBox="1"/>
          <p:nvPr/>
        </p:nvSpPr>
        <p:spPr>
          <a:xfrm>
            <a:off x="25551954" y="26201619"/>
            <a:ext cx="10815039" cy="1323439"/>
          </a:xfrm>
          <a:prstGeom prst="rect">
            <a:avLst/>
          </a:prstGeom>
          <a:noFill/>
        </p:spPr>
        <p:txBody>
          <a:bodyPr wrap="square" rtlCol="0">
            <a:spAutoFit/>
          </a:bodyPr>
          <a:lstStyle/>
          <a:p>
            <a:r>
              <a:rPr lang="fr-FR" sz="4000" dirty="0"/>
              <a:t>REIMPORT the content of Word </a:t>
            </a:r>
            <a:r>
              <a:rPr lang="fr-FR" sz="4000" dirty="0" err="1"/>
              <a:t>Form</a:t>
            </a:r>
            <a:r>
              <a:rPr lang="fr-FR" sz="4000" dirty="0"/>
              <a:t> </a:t>
            </a:r>
            <a:r>
              <a:rPr lang="fr-FR" sz="4000" dirty="0" err="1"/>
              <a:t>into</a:t>
            </a:r>
            <a:r>
              <a:rPr lang="fr-FR" sz="4000" dirty="0"/>
              <a:t> the GDPR </a:t>
            </a:r>
            <a:r>
              <a:rPr lang="fr-FR" sz="4000" dirty="0" err="1"/>
              <a:t>Processing</a:t>
            </a:r>
            <a:r>
              <a:rPr lang="fr-FR" sz="4000" dirty="0"/>
              <a:t> record</a:t>
            </a:r>
            <a:endParaRPr lang="en-US" sz="4000" dirty="0">
              <a:latin typeface="Bahnschrift Light Condensed" panose="020B0502040204020203" pitchFamily="34" charset="0"/>
            </a:endParaRPr>
          </a:p>
        </p:txBody>
      </p:sp>
      <p:sp>
        <p:nvSpPr>
          <p:cNvPr id="36" name="Rectangle 35">
            <a:extLst>
              <a:ext uri="{FF2B5EF4-FFF2-40B4-BE49-F238E27FC236}">
                <a16:creationId xmlns:a16="http://schemas.microsoft.com/office/drawing/2014/main" id="{0326C28E-6F0A-3B7E-624A-D44D4329412A}"/>
              </a:ext>
            </a:extLst>
          </p:cNvPr>
          <p:cNvSpPr/>
          <p:nvPr/>
        </p:nvSpPr>
        <p:spPr>
          <a:xfrm>
            <a:off x="8227218" y="3675083"/>
            <a:ext cx="6430892" cy="4693062"/>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EA5045F-08C8-AD5A-47E2-022F8298D8E1}"/>
              </a:ext>
            </a:extLst>
          </p:cNvPr>
          <p:cNvSpPr txBox="1"/>
          <p:nvPr/>
        </p:nvSpPr>
        <p:spPr>
          <a:xfrm>
            <a:off x="24658446" y="2072886"/>
            <a:ext cx="12602053" cy="4524315"/>
          </a:xfrm>
          <a:prstGeom prst="rect">
            <a:avLst/>
          </a:prstGeom>
          <a:noFill/>
          <a:ln>
            <a:solidFill>
              <a:srgbClr val="FF00FF"/>
            </a:solidFill>
          </a:ln>
        </p:spPr>
        <p:txBody>
          <a:bodyPr wrap="square" rtlCol="0">
            <a:spAutoFit/>
          </a:bodyPr>
          <a:lstStyle/>
          <a:p>
            <a:r>
              <a:rPr lang="en-US" sz="4800" i="1" dirty="0"/>
              <a:t>In this menu you can select which type of field you want to reimport in the GDPR Processing record (Excel File). </a:t>
            </a:r>
          </a:p>
          <a:p>
            <a:r>
              <a:rPr lang="en-US" sz="4800" b="1" i="1" dirty="0">
                <a:solidFill>
                  <a:srgbClr val="C00000"/>
                </a:solidFill>
              </a:rPr>
              <a:t>Note: The reimport of “Drop-down list” and “</a:t>
            </a:r>
            <a:r>
              <a:rPr lang="en-US" sz="4800" b="1" i="1" dirty="0" err="1">
                <a:solidFill>
                  <a:srgbClr val="C00000"/>
                </a:solidFill>
              </a:rPr>
              <a:t>AutoFilled</a:t>
            </a:r>
            <a:r>
              <a:rPr lang="en-US" sz="4800" b="1" i="1" dirty="0">
                <a:solidFill>
                  <a:srgbClr val="C00000"/>
                </a:solidFill>
              </a:rPr>
              <a:t>” fields could impact the feature of the processing record</a:t>
            </a:r>
          </a:p>
        </p:txBody>
      </p:sp>
      <p:pic>
        <p:nvPicPr>
          <p:cNvPr id="40" name="Picture 39">
            <a:extLst>
              <a:ext uri="{FF2B5EF4-FFF2-40B4-BE49-F238E27FC236}">
                <a16:creationId xmlns:a16="http://schemas.microsoft.com/office/drawing/2014/main" id="{EB7351C9-F12D-722B-54D3-8279AF24C078}"/>
              </a:ext>
            </a:extLst>
          </p:cNvPr>
          <p:cNvPicPr>
            <a:picLocks noChangeAspect="1"/>
          </p:cNvPicPr>
          <p:nvPr/>
        </p:nvPicPr>
        <p:blipFill rotWithShape="1">
          <a:blip r:embed="rId3"/>
          <a:srcRect l="73097" t="1430" r="3647" b="71510"/>
          <a:stretch/>
        </p:blipFill>
        <p:spPr>
          <a:xfrm>
            <a:off x="1146043" y="1057775"/>
            <a:ext cx="6493815" cy="1569660"/>
          </a:xfrm>
          <a:prstGeom prst="rect">
            <a:avLst/>
          </a:prstGeom>
          <a:ln w="38100">
            <a:solidFill>
              <a:srgbClr val="F323CB"/>
            </a:solidFill>
          </a:ln>
        </p:spPr>
      </p:pic>
      <p:cxnSp>
        <p:nvCxnSpPr>
          <p:cNvPr id="13" name="Straight Arrow Connector 12">
            <a:extLst>
              <a:ext uri="{FF2B5EF4-FFF2-40B4-BE49-F238E27FC236}">
                <a16:creationId xmlns:a16="http://schemas.microsoft.com/office/drawing/2014/main" id="{EA55360F-44E4-FE76-1B4A-9A86C85781CB}"/>
              </a:ext>
            </a:extLst>
          </p:cNvPr>
          <p:cNvCxnSpPr>
            <a:cxnSpLocks/>
          </p:cNvCxnSpPr>
          <p:nvPr/>
        </p:nvCxnSpPr>
        <p:spPr>
          <a:xfrm rot="16200000" flipH="1">
            <a:off x="7946387" y="11109494"/>
            <a:ext cx="5469755" cy="1522819"/>
          </a:xfrm>
          <a:prstGeom prst="bentConnector3">
            <a:avLst>
              <a:gd name="adj1" fmla="val 99646"/>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ECD74884-7968-765D-4032-9769B5E0265E}"/>
              </a:ext>
            </a:extLst>
          </p:cNvPr>
          <p:cNvPicPr>
            <a:picLocks noChangeAspect="1"/>
          </p:cNvPicPr>
          <p:nvPr/>
        </p:nvPicPr>
        <p:blipFill rotWithShape="1">
          <a:blip r:embed="rId4"/>
          <a:srcRect l="25355" t="18387" r="23155" b="20552"/>
          <a:stretch/>
        </p:blipFill>
        <p:spPr>
          <a:xfrm>
            <a:off x="24024089" y="18671470"/>
            <a:ext cx="3916680" cy="5016204"/>
          </a:xfrm>
          <a:prstGeom prst="rect">
            <a:avLst/>
          </a:prstGeom>
          <a:ln>
            <a:solidFill>
              <a:srgbClr val="0070C0"/>
            </a:solidFill>
          </a:ln>
        </p:spPr>
      </p:pic>
      <p:pic>
        <p:nvPicPr>
          <p:cNvPr id="6" name="Picture 5">
            <a:extLst>
              <a:ext uri="{FF2B5EF4-FFF2-40B4-BE49-F238E27FC236}">
                <a16:creationId xmlns:a16="http://schemas.microsoft.com/office/drawing/2014/main" id="{A70714D3-A995-60FF-29C3-29750902017D}"/>
              </a:ext>
            </a:extLst>
          </p:cNvPr>
          <p:cNvPicPr>
            <a:picLocks noChangeAspect="1"/>
          </p:cNvPicPr>
          <p:nvPr/>
        </p:nvPicPr>
        <p:blipFill rotWithShape="1">
          <a:blip r:embed="rId5"/>
          <a:srcRect r="2369"/>
          <a:stretch/>
        </p:blipFill>
        <p:spPr>
          <a:xfrm>
            <a:off x="11442674" y="11006318"/>
            <a:ext cx="12812786" cy="6857132"/>
          </a:xfrm>
          <a:prstGeom prst="rect">
            <a:avLst/>
          </a:prstGeom>
          <a:ln>
            <a:solidFill>
              <a:schemeClr val="tx1"/>
            </a:solidFill>
          </a:ln>
        </p:spPr>
      </p:pic>
      <p:sp>
        <p:nvSpPr>
          <p:cNvPr id="46" name="TextBox 45">
            <a:extLst>
              <a:ext uri="{FF2B5EF4-FFF2-40B4-BE49-F238E27FC236}">
                <a16:creationId xmlns:a16="http://schemas.microsoft.com/office/drawing/2014/main" id="{FFA4B727-A784-D1B7-8B25-67BE8347C5D1}"/>
              </a:ext>
            </a:extLst>
          </p:cNvPr>
          <p:cNvSpPr txBox="1"/>
          <p:nvPr/>
        </p:nvSpPr>
        <p:spPr>
          <a:xfrm>
            <a:off x="25104436" y="10983722"/>
            <a:ext cx="11262557" cy="3785652"/>
          </a:xfrm>
          <a:prstGeom prst="rect">
            <a:avLst/>
          </a:prstGeom>
          <a:noFill/>
        </p:spPr>
        <p:txBody>
          <a:bodyPr wrap="square" rtlCol="0">
            <a:spAutoFit/>
          </a:bodyPr>
          <a:lstStyle/>
          <a:p>
            <a:pPr algn="ctr"/>
            <a:r>
              <a:rPr lang="en-US" sz="4800" dirty="0"/>
              <a:t>Information Reminder</a:t>
            </a:r>
          </a:p>
          <a:p>
            <a:pPr algn="just"/>
            <a:r>
              <a:rPr lang="en-US" sz="4800" dirty="0">
                <a:solidFill>
                  <a:srgbClr val="0070C0"/>
                </a:solidFill>
              </a:rPr>
              <a:t>If you decide to change the destination file, ensure that the destination is compatible with the record otherwise the reimport will create error in GDPR Processing record</a:t>
            </a:r>
          </a:p>
        </p:txBody>
      </p:sp>
      <p:cxnSp>
        <p:nvCxnSpPr>
          <p:cNvPr id="49" name="Straight Arrow Connector 12">
            <a:extLst>
              <a:ext uri="{FF2B5EF4-FFF2-40B4-BE49-F238E27FC236}">
                <a16:creationId xmlns:a16="http://schemas.microsoft.com/office/drawing/2014/main" id="{02DBA7FF-F3EC-759F-87DE-D81E7A719E02}"/>
              </a:ext>
            </a:extLst>
          </p:cNvPr>
          <p:cNvCxnSpPr>
            <a:cxnSpLocks/>
            <a:stCxn id="6" idx="2"/>
          </p:cNvCxnSpPr>
          <p:nvPr/>
        </p:nvCxnSpPr>
        <p:spPr>
          <a:xfrm rot="16200000" flipH="1">
            <a:off x="19253377" y="16459140"/>
            <a:ext cx="3366403" cy="6175022"/>
          </a:xfrm>
          <a:prstGeom prst="bentConnector2">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4EEEF18-82A3-5754-6E0F-22C2E85811AC}"/>
              </a:ext>
            </a:extLst>
          </p:cNvPr>
          <p:cNvSpPr/>
          <p:nvPr/>
        </p:nvSpPr>
        <p:spPr>
          <a:xfrm>
            <a:off x="14988209" y="4055165"/>
            <a:ext cx="4200157" cy="3975652"/>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12">
            <a:extLst>
              <a:ext uri="{FF2B5EF4-FFF2-40B4-BE49-F238E27FC236}">
                <a16:creationId xmlns:a16="http://schemas.microsoft.com/office/drawing/2014/main" id="{5E69E553-1115-886C-EFA4-7F55C33AC3EE}"/>
              </a:ext>
            </a:extLst>
          </p:cNvPr>
          <p:cNvCxnSpPr>
            <a:cxnSpLocks/>
            <a:stCxn id="37" idx="1"/>
            <a:endCxn id="36" idx="3"/>
          </p:cNvCxnSpPr>
          <p:nvPr/>
        </p:nvCxnSpPr>
        <p:spPr>
          <a:xfrm rot="10800000" flipV="1">
            <a:off x="14658110" y="4335044"/>
            <a:ext cx="10000336" cy="1686570"/>
          </a:xfrm>
          <a:prstGeom prst="bentConnector3">
            <a:avLst>
              <a:gd name="adj1" fmla="val 50000"/>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17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C91-2556-45FB-8C26-DD029F96AF2B}"/>
              </a:ext>
            </a:extLst>
          </p:cNvPr>
          <p:cNvSpPr>
            <a:spLocks noGrp="1"/>
          </p:cNvSpPr>
          <p:nvPr>
            <p:ph type="title"/>
          </p:nvPr>
        </p:nvSpPr>
        <p:spPr/>
        <p:txBody>
          <a:bodyPr/>
          <a:lstStyle/>
          <a:p>
            <a:r>
              <a:rPr lang="fr-FR" dirty="0"/>
              <a:t>ARIANA Excel </a:t>
            </a:r>
            <a:r>
              <a:rPr lang="fr-FR" dirty="0" err="1"/>
              <a:t>ToolBox</a:t>
            </a:r>
            <a:endParaRPr lang="en-US" dirty="0"/>
          </a:p>
        </p:txBody>
      </p:sp>
      <p:sp>
        <p:nvSpPr>
          <p:cNvPr id="3" name="Text Placeholder 2">
            <a:extLst>
              <a:ext uri="{FF2B5EF4-FFF2-40B4-BE49-F238E27FC236}">
                <a16:creationId xmlns:a16="http://schemas.microsoft.com/office/drawing/2014/main" id="{426F40FE-395E-4888-B717-E47050BAB668}"/>
              </a:ext>
            </a:extLst>
          </p:cNvPr>
          <p:cNvSpPr>
            <a:spLocks noGrp="1"/>
          </p:cNvSpPr>
          <p:nvPr>
            <p:ph type="body" sz="quarter" idx="10"/>
          </p:nvPr>
        </p:nvSpPr>
        <p:spPr/>
        <p:txBody>
          <a:bodyPr/>
          <a:lstStyle/>
          <a:p>
            <a:r>
              <a:rPr lang="fr-FR" dirty="0"/>
              <a:t>Tools to manage Excel Documents</a:t>
            </a:r>
            <a:endParaRPr lang="en-US" dirty="0"/>
          </a:p>
        </p:txBody>
      </p:sp>
    </p:spTree>
    <p:extLst>
      <p:ext uri="{BB962C8B-B14F-4D97-AF65-F5344CB8AC3E}">
        <p14:creationId xmlns:p14="http://schemas.microsoft.com/office/powerpoint/2010/main" val="169393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16CA31-DE07-1A94-6FA1-7BE09F75FEEA}"/>
              </a:ext>
            </a:extLst>
          </p:cNvPr>
          <p:cNvSpPr>
            <a:spLocks noGrp="1"/>
          </p:cNvSpPr>
          <p:nvPr>
            <p:ph type="body" sz="quarter" idx="10"/>
          </p:nvPr>
        </p:nvSpPr>
        <p:spPr>
          <a:xfrm>
            <a:off x="9843247" y="15630934"/>
            <a:ext cx="32381077" cy="10498740"/>
          </a:xfrm>
        </p:spPr>
        <p:txBody>
          <a:bodyPr/>
          <a:lstStyle/>
          <a:p>
            <a:pPr marL="0" indent="0" algn="ctr">
              <a:buNone/>
            </a:pPr>
            <a:r>
              <a:rPr lang="en-US" sz="9600" b="1" dirty="0">
                <a:latin typeface="Abadi" panose="020B0604020104020204" pitchFamily="34" charset="0"/>
              </a:rPr>
              <a:t>ARIANA GDPR EXCEL MANAGER</a:t>
            </a:r>
          </a:p>
          <a:p>
            <a:pPr marL="0" indent="0">
              <a:buNone/>
            </a:pPr>
            <a:endParaRPr lang="en-US" sz="8800" dirty="0"/>
          </a:p>
          <a:p>
            <a:pPr marL="0" indent="0" algn="just">
              <a:buNone/>
            </a:pPr>
            <a:r>
              <a:rPr lang="en-US" sz="8000" i="1" dirty="0"/>
              <a:t>The ARIANA GDPR EXCEL Manager aims to manage the Processing Record compliant to GDPR Regulation</a:t>
            </a:r>
            <a:r>
              <a:rPr lang="en-US" sz="8000" dirty="0"/>
              <a:t>.</a:t>
            </a:r>
          </a:p>
          <a:p>
            <a:pPr marL="0" indent="0">
              <a:buNone/>
            </a:pPr>
            <a:endParaRPr lang="en-US" dirty="0"/>
          </a:p>
          <a:p>
            <a:pPr marL="0" indent="0" algn="just">
              <a:buNone/>
            </a:pPr>
            <a:r>
              <a:rPr lang="en-US" i="1" dirty="0">
                <a:solidFill>
                  <a:srgbClr val="0070C0"/>
                </a:solidFill>
              </a:rPr>
              <a:t>The model of Excel GDPR DB shall be based on ARIANA-</a:t>
            </a:r>
            <a:r>
              <a:rPr lang="en-US" i="1" dirty="0" err="1">
                <a:solidFill>
                  <a:srgbClr val="0070C0"/>
                </a:solidFill>
              </a:rPr>
              <a:t>ProcRec</a:t>
            </a:r>
            <a:r>
              <a:rPr lang="en-US" i="1" dirty="0">
                <a:solidFill>
                  <a:srgbClr val="0070C0"/>
                </a:solidFill>
              </a:rPr>
              <a:t>-EN for English Version and ARIANA-</a:t>
            </a:r>
            <a:r>
              <a:rPr lang="en-US" i="1" dirty="0" err="1">
                <a:solidFill>
                  <a:srgbClr val="0070C0"/>
                </a:solidFill>
              </a:rPr>
              <a:t>ProcRec</a:t>
            </a:r>
            <a:r>
              <a:rPr lang="en-US" i="1" dirty="0">
                <a:solidFill>
                  <a:srgbClr val="0070C0"/>
                </a:solidFill>
              </a:rPr>
              <a:t>-FR for French Version (located in ITR_MOD of ITR-PACKAGE).</a:t>
            </a:r>
          </a:p>
        </p:txBody>
      </p:sp>
    </p:spTree>
    <p:extLst>
      <p:ext uri="{BB962C8B-B14F-4D97-AF65-F5344CB8AC3E}">
        <p14:creationId xmlns:p14="http://schemas.microsoft.com/office/powerpoint/2010/main" val="1873976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161D9-5BFF-4411-B82A-F588A4B8CA5D}"/>
              </a:ext>
            </a:extLst>
          </p:cNvPr>
          <p:cNvPicPr>
            <a:picLocks noChangeAspect="1"/>
          </p:cNvPicPr>
          <p:nvPr/>
        </p:nvPicPr>
        <p:blipFill rotWithShape="1">
          <a:blip r:embed="rId2"/>
          <a:srcRect r="86185"/>
          <a:stretch/>
        </p:blipFill>
        <p:spPr>
          <a:xfrm>
            <a:off x="17907730" y="3421692"/>
            <a:ext cx="4633291" cy="3125342"/>
          </a:xfrm>
          <a:prstGeom prst="rect">
            <a:avLst/>
          </a:prstGeom>
          <a:ln w="28575">
            <a:solidFill>
              <a:srgbClr val="FF00FF"/>
            </a:solidFill>
          </a:ln>
        </p:spPr>
      </p:pic>
      <p:sp>
        <p:nvSpPr>
          <p:cNvPr id="4" name="TextBox 3">
            <a:extLst>
              <a:ext uri="{FF2B5EF4-FFF2-40B4-BE49-F238E27FC236}">
                <a16:creationId xmlns:a16="http://schemas.microsoft.com/office/drawing/2014/main" id="{C0315DCE-19D0-472B-9A9B-B438E2A0CA02}"/>
              </a:ext>
            </a:extLst>
          </p:cNvPr>
          <p:cNvSpPr txBox="1"/>
          <p:nvPr/>
        </p:nvSpPr>
        <p:spPr>
          <a:xfrm>
            <a:off x="13635317" y="7933559"/>
            <a:ext cx="13178118" cy="4247317"/>
          </a:xfrm>
          <a:prstGeom prst="rect">
            <a:avLst/>
          </a:prstGeom>
          <a:noFill/>
        </p:spPr>
        <p:txBody>
          <a:bodyPr wrap="square" rtlCol="0">
            <a:spAutoFit/>
          </a:bodyPr>
          <a:lstStyle/>
          <a:p>
            <a:pPr algn="ctr"/>
            <a:r>
              <a:rPr lang="en-GB" sz="5400" b="1" dirty="0"/>
              <a:t>Migration of previous Processing Record</a:t>
            </a:r>
          </a:p>
          <a:p>
            <a:pPr algn="ctr"/>
            <a:endParaRPr lang="en-GB" sz="5400" b="1" dirty="0"/>
          </a:p>
          <a:p>
            <a:pPr algn="just"/>
            <a:r>
              <a:rPr lang="en-GB" sz="5400" dirty="0"/>
              <a:t>This set of buttons allows migrating data of previous Processing Record into the new format of Record</a:t>
            </a:r>
          </a:p>
        </p:txBody>
      </p:sp>
      <p:cxnSp>
        <p:nvCxnSpPr>
          <p:cNvPr id="5" name="Straight Connector 4">
            <a:extLst>
              <a:ext uri="{FF2B5EF4-FFF2-40B4-BE49-F238E27FC236}">
                <a16:creationId xmlns:a16="http://schemas.microsoft.com/office/drawing/2014/main" id="{72A738E6-E51E-47FD-B5CE-05EED58BAD66}"/>
              </a:ext>
            </a:extLst>
          </p:cNvPr>
          <p:cNvCxnSpPr>
            <a:cxnSpLocks/>
          </p:cNvCxnSpPr>
          <p:nvPr/>
        </p:nvCxnSpPr>
        <p:spPr>
          <a:xfrm>
            <a:off x="13635317" y="7370307"/>
            <a:ext cx="13178118"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C17D14-9FD6-4F78-9F0D-BA3374CC3172}"/>
              </a:ext>
            </a:extLst>
          </p:cNvPr>
          <p:cNvPicPr>
            <a:picLocks noChangeAspect="1"/>
          </p:cNvPicPr>
          <p:nvPr/>
        </p:nvPicPr>
        <p:blipFill rotWithShape="1">
          <a:blip r:embed="rId2"/>
          <a:srcRect l="14223" r="33092"/>
          <a:stretch/>
        </p:blipFill>
        <p:spPr>
          <a:xfrm>
            <a:off x="11806517" y="14159707"/>
            <a:ext cx="17669436" cy="3125342"/>
          </a:xfrm>
          <a:prstGeom prst="rect">
            <a:avLst/>
          </a:prstGeom>
          <a:ln w="28575">
            <a:solidFill>
              <a:srgbClr val="FF00FF"/>
            </a:solidFill>
          </a:ln>
        </p:spPr>
      </p:pic>
      <p:sp>
        <p:nvSpPr>
          <p:cNvPr id="7" name="TextBox 6">
            <a:extLst>
              <a:ext uri="{FF2B5EF4-FFF2-40B4-BE49-F238E27FC236}">
                <a16:creationId xmlns:a16="http://schemas.microsoft.com/office/drawing/2014/main" id="{B93AB425-C9ED-492F-BFFD-2F28705DE646}"/>
              </a:ext>
            </a:extLst>
          </p:cNvPr>
          <p:cNvSpPr txBox="1"/>
          <p:nvPr/>
        </p:nvSpPr>
        <p:spPr>
          <a:xfrm>
            <a:off x="7960659" y="18861890"/>
            <a:ext cx="24150916" cy="4247317"/>
          </a:xfrm>
          <a:prstGeom prst="rect">
            <a:avLst/>
          </a:prstGeom>
          <a:noFill/>
        </p:spPr>
        <p:txBody>
          <a:bodyPr wrap="square" rtlCol="0">
            <a:spAutoFit/>
          </a:bodyPr>
          <a:lstStyle/>
          <a:p>
            <a:pPr algn="ctr"/>
            <a:r>
              <a:rPr lang="en-GB" sz="5400" b="1" dirty="0"/>
              <a:t>Smart Management of the Processing Record</a:t>
            </a:r>
          </a:p>
          <a:p>
            <a:pPr algn="ctr"/>
            <a:endParaRPr lang="en-GB" sz="5400" b="1" dirty="0"/>
          </a:p>
          <a:p>
            <a:pPr algn="just"/>
            <a:r>
              <a:rPr lang="en-GB" sz="5400" dirty="0"/>
              <a:t>This set of buttons allows editing properties of the Processing Record, cleaning or erasing data, adding, deleting and copying/pasting data, restoring Conditional formatting of the main tables, saving or resetting formula in the main tables.</a:t>
            </a:r>
          </a:p>
        </p:txBody>
      </p:sp>
      <p:cxnSp>
        <p:nvCxnSpPr>
          <p:cNvPr id="8" name="Straight Connector 7">
            <a:extLst>
              <a:ext uri="{FF2B5EF4-FFF2-40B4-BE49-F238E27FC236}">
                <a16:creationId xmlns:a16="http://schemas.microsoft.com/office/drawing/2014/main" id="{2DDE9D14-B848-46BA-B9EC-F719F2BE9EEA}"/>
              </a:ext>
            </a:extLst>
          </p:cNvPr>
          <p:cNvCxnSpPr>
            <a:cxnSpLocks/>
          </p:cNvCxnSpPr>
          <p:nvPr/>
        </p:nvCxnSpPr>
        <p:spPr>
          <a:xfrm>
            <a:off x="7960659" y="18311222"/>
            <a:ext cx="24150917"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F68F7B7-1E50-4091-8F71-056292F56618}"/>
              </a:ext>
            </a:extLst>
          </p:cNvPr>
          <p:cNvPicPr>
            <a:picLocks noChangeAspect="1"/>
          </p:cNvPicPr>
          <p:nvPr/>
        </p:nvPicPr>
        <p:blipFill rotWithShape="1">
          <a:blip r:embed="rId2"/>
          <a:srcRect l="67737" r="15183"/>
          <a:stretch/>
        </p:blipFill>
        <p:spPr>
          <a:xfrm>
            <a:off x="31546799" y="3370541"/>
            <a:ext cx="5728446" cy="3125342"/>
          </a:xfrm>
          <a:prstGeom prst="rect">
            <a:avLst/>
          </a:prstGeom>
          <a:ln w="28575">
            <a:solidFill>
              <a:srgbClr val="FF00FF"/>
            </a:solidFill>
          </a:ln>
        </p:spPr>
      </p:pic>
      <p:sp>
        <p:nvSpPr>
          <p:cNvPr id="11" name="TextBox 10">
            <a:extLst>
              <a:ext uri="{FF2B5EF4-FFF2-40B4-BE49-F238E27FC236}">
                <a16:creationId xmlns:a16="http://schemas.microsoft.com/office/drawing/2014/main" id="{4A3F48CE-7E26-43C0-87AE-DB93ED664491}"/>
              </a:ext>
            </a:extLst>
          </p:cNvPr>
          <p:cNvSpPr txBox="1"/>
          <p:nvPr/>
        </p:nvSpPr>
        <p:spPr>
          <a:xfrm>
            <a:off x="27835411" y="7825174"/>
            <a:ext cx="13151223" cy="4247317"/>
          </a:xfrm>
          <a:prstGeom prst="rect">
            <a:avLst/>
          </a:prstGeom>
          <a:noFill/>
        </p:spPr>
        <p:txBody>
          <a:bodyPr wrap="square" rtlCol="0">
            <a:spAutoFit/>
          </a:bodyPr>
          <a:lstStyle/>
          <a:p>
            <a:pPr algn="ctr"/>
            <a:r>
              <a:rPr lang="en-GB" sz="5400" b="1" dirty="0"/>
              <a:t>Management of Timesheet</a:t>
            </a:r>
          </a:p>
          <a:p>
            <a:pPr algn="ctr"/>
            <a:endParaRPr lang="en-GB" sz="5400" b="1" dirty="0"/>
          </a:p>
          <a:p>
            <a:pPr algn="just"/>
            <a:r>
              <a:rPr lang="en-GB" sz="5400" dirty="0"/>
              <a:t>This set of buttons allows managing the timesheet in xlsx format (including the conditional formatting).</a:t>
            </a:r>
          </a:p>
        </p:txBody>
      </p:sp>
      <p:cxnSp>
        <p:nvCxnSpPr>
          <p:cNvPr id="12" name="Straight Connector 11">
            <a:extLst>
              <a:ext uri="{FF2B5EF4-FFF2-40B4-BE49-F238E27FC236}">
                <a16:creationId xmlns:a16="http://schemas.microsoft.com/office/drawing/2014/main" id="{46048E17-B8DB-4027-9F43-02EB747DCA36}"/>
              </a:ext>
            </a:extLst>
          </p:cNvPr>
          <p:cNvCxnSpPr>
            <a:cxnSpLocks/>
          </p:cNvCxnSpPr>
          <p:nvPr/>
        </p:nvCxnSpPr>
        <p:spPr>
          <a:xfrm>
            <a:off x="27835412" y="7341578"/>
            <a:ext cx="13151223" cy="23741"/>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EB8FE42-76B5-4FBE-8CA7-3D641F1CBE44}"/>
              </a:ext>
            </a:extLst>
          </p:cNvPr>
          <p:cNvPicPr>
            <a:picLocks noChangeAspect="1"/>
          </p:cNvPicPr>
          <p:nvPr/>
        </p:nvPicPr>
        <p:blipFill rotWithShape="1">
          <a:blip r:embed="rId2"/>
          <a:srcRect l="85838" r="209"/>
          <a:stretch/>
        </p:blipFill>
        <p:spPr>
          <a:xfrm>
            <a:off x="4596102" y="3421892"/>
            <a:ext cx="4679577" cy="3125342"/>
          </a:xfrm>
          <a:prstGeom prst="rect">
            <a:avLst/>
          </a:prstGeom>
          <a:ln w="28575">
            <a:solidFill>
              <a:srgbClr val="FF00FF"/>
            </a:solidFill>
          </a:ln>
        </p:spPr>
      </p:pic>
      <p:sp>
        <p:nvSpPr>
          <p:cNvPr id="17" name="TextBox 16">
            <a:extLst>
              <a:ext uri="{FF2B5EF4-FFF2-40B4-BE49-F238E27FC236}">
                <a16:creationId xmlns:a16="http://schemas.microsoft.com/office/drawing/2014/main" id="{9F51A13D-981B-4DC0-8258-EDDBA99E23E7}"/>
              </a:ext>
            </a:extLst>
          </p:cNvPr>
          <p:cNvSpPr txBox="1"/>
          <p:nvPr/>
        </p:nvSpPr>
        <p:spPr>
          <a:xfrm>
            <a:off x="1500488" y="7825174"/>
            <a:ext cx="10870806" cy="5078313"/>
          </a:xfrm>
          <a:prstGeom prst="rect">
            <a:avLst/>
          </a:prstGeom>
          <a:noFill/>
        </p:spPr>
        <p:txBody>
          <a:bodyPr wrap="square" rtlCol="0">
            <a:spAutoFit/>
          </a:bodyPr>
          <a:lstStyle/>
          <a:p>
            <a:pPr algn="ctr"/>
            <a:r>
              <a:rPr lang="en-GB" sz="5400" b="1" dirty="0"/>
              <a:t>Management of Excel doc headers</a:t>
            </a:r>
          </a:p>
          <a:p>
            <a:pPr algn="ctr"/>
            <a:endParaRPr lang="en-GB" sz="5400" b="1" dirty="0"/>
          </a:p>
          <a:p>
            <a:pPr algn="just"/>
            <a:r>
              <a:rPr lang="en-GB" sz="5400" dirty="0"/>
              <a:t>This set of buttons allows updating the header of Excel document (including the insertion and format of logo)</a:t>
            </a:r>
          </a:p>
        </p:txBody>
      </p:sp>
      <p:cxnSp>
        <p:nvCxnSpPr>
          <p:cNvPr id="18" name="Straight Connector 17">
            <a:extLst>
              <a:ext uri="{FF2B5EF4-FFF2-40B4-BE49-F238E27FC236}">
                <a16:creationId xmlns:a16="http://schemas.microsoft.com/office/drawing/2014/main" id="{7DB4A3BD-2063-4F72-B675-579B07290453}"/>
              </a:ext>
            </a:extLst>
          </p:cNvPr>
          <p:cNvCxnSpPr>
            <a:cxnSpLocks/>
          </p:cNvCxnSpPr>
          <p:nvPr/>
        </p:nvCxnSpPr>
        <p:spPr>
          <a:xfrm>
            <a:off x="1532965" y="7312850"/>
            <a:ext cx="11295529" cy="57457"/>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060249-9C22-4DBF-B7B4-78E2909B5443}"/>
              </a:ext>
            </a:extLst>
          </p:cNvPr>
          <p:cNvSpPr txBox="1"/>
          <p:nvPr/>
        </p:nvSpPr>
        <p:spPr>
          <a:xfrm>
            <a:off x="1532965" y="1121417"/>
            <a:ext cx="3945367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ARIANA-Tools Menu</a:t>
            </a:r>
            <a:endParaRPr lang="en-US" sz="8800" dirty="0">
              <a:ln>
                <a:solidFill>
                  <a:schemeClr val="tx1"/>
                </a:solidFill>
              </a:ln>
              <a:solidFill>
                <a:schemeClr val="bg1"/>
              </a:solidFill>
              <a:latin typeface="Bahnschrift SemiBold" panose="020B0502040204020203" pitchFamily="34" charset="0"/>
            </a:endParaRPr>
          </a:p>
        </p:txBody>
      </p:sp>
      <p:grpSp>
        <p:nvGrpSpPr>
          <p:cNvPr id="33" name="Group 32">
            <a:extLst>
              <a:ext uri="{FF2B5EF4-FFF2-40B4-BE49-F238E27FC236}">
                <a16:creationId xmlns:a16="http://schemas.microsoft.com/office/drawing/2014/main" id="{7A0B16BD-A62C-4840-B828-E6DAD2AB9701}"/>
              </a:ext>
            </a:extLst>
          </p:cNvPr>
          <p:cNvGrpSpPr/>
          <p:nvPr/>
        </p:nvGrpSpPr>
        <p:grpSpPr>
          <a:xfrm>
            <a:off x="805030" y="26201619"/>
            <a:ext cx="35561963" cy="3240124"/>
            <a:chOff x="805030" y="26201619"/>
            <a:chExt cx="35561963" cy="3240124"/>
          </a:xfrm>
        </p:grpSpPr>
        <p:sp>
          <p:nvSpPr>
            <p:cNvPr id="37" name="TextBox 36">
              <a:extLst>
                <a:ext uri="{FF2B5EF4-FFF2-40B4-BE49-F238E27FC236}">
                  <a16:creationId xmlns:a16="http://schemas.microsoft.com/office/drawing/2014/main" id="{E8292797-C493-49E1-B315-C38B170E4866}"/>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39" name="TextBox 38">
              <a:extLst>
                <a:ext uri="{FF2B5EF4-FFF2-40B4-BE49-F238E27FC236}">
                  <a16:creationId xmlns:a16="http://schemas.microsoft.com/office/drawing/2014/main" id="{E61D4E19-C015-4FC9-82D5-C37B66FA1D2C}"/>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Menu of Excel Tools accessible via Ribbon ARIANA-T in Excel</a:t>
              </a:r>
            </a:p>
          </p:txBody>
        </p:sp>
        <p:sp>
          <p:nvSpPr>
            <p:cNvPr id="41" name="TextBox 40">
              <a:extLst>
                <a:ext uri="{FF2B5EF4-FFF2-40B4-BE49-F238E27FC236}">
                  <a16:creationId xmlns:a16="http://schemas.microsoft.com/office/drawing/2014/main" id="{88603A00-645D-4CD1-A0A0-423BDFF840E8}"/>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sp>
        <p:nvSpPr>
          <p:cNvPr id="9" name="TextBox 8">
            <a:extLst>
              <a:ext uri="{FF2B5EF4-FFF2-40B4-BE49-F238E27FC236}">
                <a16:creationId xmlns:a16="http://schemas.microsoft.com/office/drawing/2014/main" id="{4A94B054-EEFD-DAF1-29F5-8465C99B6B96}"/>
              </a:ext>
            </a:extLst>
          </p:cNvPr>
          <p:cNvSpPr txBox="1"/>
          <p:nvPr/>
        </p:nvSpPr>
        <p:spPr>
          <a:xfrm rot="1908894">
            <a:off x="30466862" y="6692260"/>
            <a:ext cx="8489486" cy="1862048"/>
          </a:xfrm>
          <a:prstGeom prst="rect">
            <a:avLst/>
          </a:prstGeom>
          <a:noFill/>
        </p:spPr>
        <p:txBody>
          <a:bodyPr wrap="square" rtlCol="0">
            <a:spAutoFit/>
          </a:bodyPr>
          <a:lstStyle/>
          <a:p>
            <a:r>
              <a:rPr lang="en-IN" sz="11500" dirty="0">
                <a:solidFill>
                  <a:srgbClr val="FF0000"/>
                </a:solidFill>
              </a:rPr>
              <a:t>Not available</a:t>
            </a:r>
            <a:endParaRPr lang="en-GB" sz="11500" dirty="0">
              <a:solidFill>
                <a:srgbClr val="FF0000"/>
              </a:solidFill>
            </a:endParaRPr>
          </a:p>
        </p:txBody>
      </p:sp>
    </p:spTree>
    <p:extLst>
      <p:ext uri="{BB962C8B-B14F-4D97-AF65-F5344CB8AC3E}">
        <p14:creationId xmlns:p14="http://schemas.microsoft.com/office/powerpoint/2010/main" val="1576518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7AD154-27B0-40DB-A391-F0EF895079D1}"/>
              </a:ext>
            </a:extLst>
          </p:cNvPr>
          <p:cNvPicPr>
            <a:picLocks noChangeAspect="1"/>
          </p:cNvPicPr>
          <p:nvPr/>
        </p:nvPicPr>
        <p:blipFill rotWithShape="1">
          <a:blip r:embed="rId2"/>
          <a:srcRect r="94946" b="38270"/>
          <a:stretch/>
        </p:blipFill>
        <p:spPr>
          <a:xfrm>
            <a:off x="1689109" y="3723229"/>
            <a:ext cx="2134258" cy="2429301"/>
          </a:xfrm>
          <a:prstGeom prst="rect">
            <a:avLst/>
          </a:prstGeom>
          <a:ln w="28575">
            <a:solidFill>
              <a:srgbClr val="FF00FF"/>
            </a:solidFill>
          </a:ln>
        </p:spPr>
      </p:pic>
      <p:sp>
        <p:nvSpPr>
          <p:cNvPr id="3" name="TextBox 2">
            <a:extLst>
              <a:ext uri="{FF2B5EF4-FFF2-40B4-BE49-F238E27FC236}">
                <a16:creationId xmlns:a16="http://schemas.microsoft.com/office/drawing/2014/main" id="{64AA1D01-9B20-4F1C-B17C-ED447C6619D7}"/>
              </a:ext>
            </a:extLst>
          </p:cNvPr>
          <p:cNvSpPr txBox="1"/>
          <p:nvPr/>
        </p:nvSpPr>
        <p:spPr>
          <a:xfrm>
            <a:off x="1075765" y="1156361"/>
            <a:ext cx="4023360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Set Up Migration</a:t>
            </a:r>
            <a:endParaRPr lang="en-US" sz="8800" dirty="0">
              <a:ln>
                <a:solidFill>
                  <a:schemeClr val="tx1"/>
                </a:solidFill>
              </a:ln>
              <a:solidFill>
                <a:schemeClr val="bg1"/>
              </a:solidFill>
              <a:latin typeface="Bahnschrift SemiBold" panose="020B0502040204020203" pitchFamily="34" charset="0"/>
            </a:endParaRPr>
          </a:p>
        </p:txBody>
      </p:sp>
      <p:pic>
        <p:nvPicPr>
          <p:cNvPr id="13" name="Picture 12">
            <a:extLst>
              <a:ext uri="{FF2B5EF4-FFF2-40B4-BE49-F238E27FC236}">
                <a16:creationId xmlns:a16="http://schemas.microsoft.com/office/drawing/2014/main" id="{70850ADD-881E-4A1F-B2CD-043D791B8336}"/>
              </a:ext>
            </a:extLst>
          </p:cNvPr>
          <p:cNvPicPr>
            <a:picLocks noChangeAspect="1"/>
          </p:cNvPicPr>
          <p:nvPr/>
        </p:nvPicPr>
        <p:blipFill>
          <a:blip r:embed="rId3"/>
          <a:srcRect/>
          <a:stretch/>
        </p:blipFill>
        <p:spPr>
          <a:xfrm>
            <a:off x="2234451" y="9712157"/>
            <a:ext cx="37195636" cy="9796292"/>
          </a:xfrm>
          <a:prstGeom prst="rect">
            <a:avLst/>
          </a:prstGeom>
          <a:ln w="28575">
            <a:solidFill>
              <a:srgbClr val="FF00FF"/>
            </a:solidFill>
          </a:ln>
        </p:spPr>
      </p:pic>
      <p:grpSp>
        <p:nvGrpSpPr>
          <p:cNvPr id="12" name="Group 11">
            <a:extLst>
              <a:ext uri="{FF2B5EF4-FFF2-40B4-BE49-F238E27FC236}">
                <a16:creationId xmlns:a16="http://schemas.microsoft.com/office/drawing/2014/main" id="{7693146C-8E63-4CB8-A018-14C18D7AB699}"/>
              </a:ext>
            </a:extLst>
          </p:cNvPr>
          <p:cNvGrpSpPr/>
          <p:nvPr/>
        </p:nvGrpSpPr>
        <p:grpSpPr>
          <a:xfrm>
            <a:off x="805030" y="26201619"/>
            <a:ext cx="35561963" cy="3240124"/>
            <a:chOff x="805030" y="26201619"/>
            <a:chExt cx="35561963" cy="3240124"/>
          </a:xfrm>
        </p:grpSpPr>
        <p:sp>
          <p:nvSpPr>
            <p:cNvPr id="14" name="TextBox 13">
              <a:extLst>
                <a:ext uri="{FF2B5EF4-FFF2-40B4-BE49-F238E27FC236}">
                  <a16:creationId xmlns:a16="http://schemas.microsoft.com/office/drawing/2014/main" id="{C88586C9-27EF-40EB-970E-5A4F3399E02C}"/>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5" name="TextBox 14">
              <a:extLst>
                <a:ext uri="{FF2B5EF4-FFF2-40B4-BE49-F238E27FC236}">
                  <a16:creationId xmlns:a16="http://schemas.microsoft.com/office/drawing/2014/main" id="{FB077DF0-E3D1-43C3-8A0A-A6BB4D1546CD}"/>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Menu to migrate old processing record into new ITR template</a:t>
              </a:r>
            </a:p>
          </p:txBody>
        </p:sp>
        <p:sp>
          <p:nvSpPr>
            <p:cNvPr id="16" name="TextBox 15">
              <a:extLst>
                <a:ext uri="{FF2B5EF4-FFF2-40B4-BE49-F238E27FC236}">
                  <a16:creationId xmlns:a16="http://schemas.microsoft.com/office/drawing/2014/main" id="{54CF98C9-BE43-40BE-A8C8-9DF59EED5E1D}"/>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cxnSp>
        <p:nvCxnSpPr>
          <p:cNvPr id="17" name="Straight Arrow Connector 12">
            <a:extLst>
              <a:ext uri="{FF2B5EF4-FFF2-40B4-BE49-F238E27FC236}">
                <a16:creationId xmlns:a16="http://schemas.microsoft.com/office/drawing/2014/main" id="{83AF576F-97C6-F54F-2F29-6C0CD01595AF}"/>
              </a:ext>
            </a:extLst>
          </p:cNvPr>
          <p:cNvCxnSpPr>
            <a:cxnSpLocks/>
            <a:stCxn id="2" idx="3"/>
            <a:endCxn id="19" idx="1"/>
          </p:cNvCxnSpPr>
          <p:nvPr/>
        </p:nvCxnSpPr>
        <p:spPr>
          <a:xfrm flipV="1">
            <a:off x="3823367" y="4928817"/>
            <a:ext cx="2115039" cy="9063"/>
          </a:xfrm>
          <a:prstGeom prst="straightConnector1">
            <a:avLst/>
          </a:prstGeom>
          <a:ln w="114300">
            <a:headEnd type="oval"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8548DAA-61D3-91CA-5762-D203DC816E57}"/>
              </a:ext>
            </a:extLst>
          </p:cNvPr>
          <p:cNvPicPr>
            <a:picLocks noChangeAspect="1"/>
          </p:cNvPicPr>
          <p:nvPr/>
        </p:nvPicPr>
        <p:blipFill rotWithShape="1">
          <a:blip r:embed="rId4"/>
          <a:srcRect l="42766" t="1409" r="24901" b="82881"/>
          <a:stretch/>
        </p:blipFill>
        <p:spPr>
          <a:xfrm>
            <a:off x="5938406" y="3231922"/>
            <a:ext cx="10751128" cy="3393790"/>
          </a:xfrm>
          <a:prstGeom prst="rect">
            <a:avLst/>
          </a:prstGeom>
          <a:ln w="28575">
            <a:solidFill>
              <a:srgbClr val="FF00FF"/>
            </a:solidFill>
          </a:ln>
        </p:spPr>
      </p:pic>
      <p:pic>
        <p:nvPicPr>
          <p:cNvPr id="29" name="Picture 28">
            <a:extLst>
              <a:ext uri="{FF2B5EF4-FFF2-40B4-BE49-F238E27FC236}">
                <a16:creationId xmlns:a16="http://schemas.microsoft.com/office/drawing/2014/main" id="{4B139182-2C50-772F-E0AC-883E47B69257}"/>
              </a:ext>
            </a:extLst>
          </p:cNvPr>
          <p:cNvPicPr>
            <a:picLocks noChangeAspect="1"/>
          </p:cNvPicPr>
          <p:nvPr/>
        </p:nvPicPr>
        <p:blipFill rotWithShape="1">
          <a:blip r:embed="rId5"/>
          <a:srcRect l="20137"/>
          <a:stretch/>
        </p:blipFill>
        <p:spPr>
          <a:xfrm>
            <a:off x="25829044" y="18391422"/>
            <a:ext cx="12814427" cy="5891304"/>
          </a:xfrm>
          <a:prstGeom prst="rect">
            <a:avLst/>
          </a:prstGeom>
          <a:ln w="76200">
            <a:solidFill>
              <a:srgbClr val="FF00FF"/>
            </a:solidFill>
          </a:ln>
        </p:spPr>
      </p:pic>
      <p:grpSp>
        <p:nvGrpSpPr>
          <p:cNvPr id="30" name="Group 29">
            <a:extLst>
              <a:ext uri="{FF2B5EF4-FFF2-40B4-BE49-F238E27FC236}">
                <a16:creationId xmlns:a16="http://schemas.microsoft.com/office/drawing/2014/main" id="{232A90AA-F2D2-DB9E-FAD3-1F01F99A092A}"/>
              </a:ext>
            </a:extLst>
          </p:cNvPr>
          <p:cNvGrpSpPr/>
          <p:nvPr/>
        </p:nvGrpSpPr>
        <p:grpSpPr>
          <a:xfrm>
            <a:off x="17380462" y="3231922"/>
            <a:ext cx="8006325" cy="4730779"/>
            <a:chOff x="17198687" y="1681046"/>
            <a:chExt cx="18019568" cy="8774492"/>
          </a:xfrm>
        </p:grpSpPr>
        <p:pic>
          <p:nvPicPr>
            <p:cNvPr id="31" name="Picture 30">
              <a:extLst>
                <a:ext uri="{FF2B5EF4-FFF2-40B4-BE49-F238E27FC236}">
                  <a16:creationId xmlns:a16="http://schemas.microsoft.com/office/drawing/2014/main" id="{31F248D7-D505-371C-5F31-3EF85FDC34DF}"/>
                </a:ext>
              </a:extLst>
            </p:cNvPr>
            <p:cNvPicPr>
              <a:picLocks noChangeAspect="1"/>
            </p:cNvPicPr>
            <p:nvPr/>
          </p:nvPicPr>
          <p:blipFill rotWithShape="1">
            <a:blip r:embed="rId6"/>
            <a:srcRect r="13212" b="66601"/>
            <a:stretch/>
          </p:blipFill>
          <p:spPr>
            <a:xfrm>
              <a:off x="17198687" y="1681046"/>
              <a:ext cx="18019568" cy="4387246"/>
            </a:xfrm>
            <a:prstGeom prst="rect">
              <a:avLst/>
            </a:prstGeom>
            <a:ln>
              <a:solidFill>
                <a:srgbClr val="0070C0"/>
              </a:solidFill>
            </a:ln>
          </p:spPr>
        </p:pic>
        <p:pic>
          <p:nvPicPr>
            <p:cNvPr id="32" name="Picture 31">
              <a:extLst>
                <a:ext uri="{FF2B5EF4-FFF2-40B4-BE49-F238E27FC236}">
                  <a16:creationId xmlns:a16="http://schemas.microsoft.com/office/drawing/2014/main" id="{EE4BB161-6B8A-6B7E-E4E5-C352E8A11F32}"/>
                </a:ext>
              </a:extLst>
            </p:cNvPr>
            <p:cNvPicPr>
              <a:picLocks noChangeAspect="1"/>
            </p:cNvPicPr>
            <p:nvPr/>
          </p:nvPicPr>
          <p:blipFill rotWithShape="1">
            <a:blip r:embed="rId6"/>
            <a:srcRect t="66700" r="13211" b="-99"/>
            <a:stretch/>
          </p:blipFill>
          <p:spPr>
            <a:xfrm>
              <a:off x="17198687" y="6068292"/>
              <a:ext cx="18019568" cy="4387246"/>
            </a:xfrm>
            <a:prstGeom prst="rect">
              <a:avLst/>
            </a:prstGeom>
            <a:ln>
              <a:solidFill>
                <a:srgbClr val="0070C0"/>
              </a:solidFill>
            </a:ln>
          </p:spPr>
        </p:pic>
      </p:grpSp>
      <p:sp>
        <p:nvSpPr>
          <p:cNvPr id="33" name="TextBox 32">
            <a:extLst>
              <a:ext uri="{FF2B5EF4-FFF2-40B4-BE49-F238E27FC236}">
                <a16:creationId xmlns:a16="http://schemas.microsoft.com/office/drawing/2014/main" id="{5A919756-C9BC-B51C-4BAC-DD2AB6397C72}"/>
              </a:ext>
            </a:extLst>
          </p:cNvPr>
          <p:cNvSpPr txBox="1"/>
          <p:nvPr/>
        </p:nvSpPr>
        <p:spPr>
          <a:xfrm>
            <a:off x="26077715" y="3231922"/>
            <a:ext cx="15652176" cy="5262979"/>
          </a:xfrm>
          <a:prstGeom prst="rect">
            <a:avLst/>
          </a:prstGeom>
          <a:noFill/>
        </p:spPr>
        <p:txBody>
          <a:bodyPr wrap="square" rtlCol="0">
            <a:spAutoFit/>
          </a:bodyPr>
          <a:lstStyle/>
          <a:p>
            <a:r>
              <a:rPr lang="en-US" sz="4800" dirty="0"/>
              <a:t>Choice of the GDPR Processing you want to migrate.</a:t>
            </a:r>
          </a:p>
          <a:p>
            <a:pPr algn="just"/>
            <a:r>
              <a:rPr lang="en-US" sz="4800" dirty="0">
                <a:solidFill>
                  <a:srgbClr val="C00000"/>
                </a:solidFill>
              </a:rPr>
              <a:t>Note:</a:t>
            </a:r>
            <a:r>
              <a:rPr lang="en-US" sz="4800" dirty="0"/>
              <a:t> The process will ask if the previous record is in landscape (Each processing is encode in one row) or Portrait (Each Processing is encode in one column). In this last case the Heading of the column should be the Number of Processing (e.g. P1) and the first processing should be in column 7(add column if it is not the case)</a:t>
            </a:r>
          </a:p>
        </p:txBody>
      </p:sp>
      <p:sp>
        <p:nvSpPr>
          <p:cNvPr id="34" name="TextBox 33">
            <a:extLst>
              <a:ext uri="{FF2B5EF4-FFF2-40B4-BE49-F238E27FC236}">
                <a16:creationId xmlns:a16="http://schemas.microsoft.com/office/drawing/2014/main" id="{71BC4D6E-589E-4E8B-70F1-5E37ADA15687}"/>
              </a:ext>
            </a:extLst>
          </p:cNvPr>
          <p:cNvSpPr txBox="1"/>
          <p:nvPr/>
        </p:nvSpPr>
        <p:spPr>
          <a:xfrm>
            <a:off x="1877835" y="7263786"/>
            <a:ext cx="12198384" cy="1569660"/>
          </a:xfrm>
          <a:prstGeom prst="rect">
            <a:avLst/>
          </a:prstGeom>
          <a:noFill/>
          <a:ln>
            <a:solidFill>
              <a:srgbClr val="FF00FF"/>
            </a:solidFill>
          </a:ln>
        </p:spPr>
        <p:txBody>
          <a:bodyPr wrap="square" rtlCol="0">
            <a:spAutoFit/>
          </a:bodyPr>
          <a:lstStyle/>
          <a:p>
            <a:r>
              <a:rPr lang="en-US" sz="4800" i="1" dirty="0"/>
              <a:t>The source file with the date of the migration is written here</a:t>
            </a:r>
          </a:p>
        </p:txBody>
      </p:sp>
      <p:cxnSp>
        <p:nvCxnSpPr>
          <p:cNvPr id="35" name="Straight Arrow Connector 12">
            <a:extLst>
              <a:ext uri="{FF2B5EF4-FFF2-40B4-BE49-F238E27FC236}">
                <a16:creationId xmlns:a16="http://schemas.microsoft.com/office/drawing/2014/main" id="{B990ED7B-23FB-02C1-0011-88EC505C2A40}"/>
              </a:ext>
            </a:extLst>
          </p:cNvPr>
          <p:cNvCxnSpPr>
            <a:cxnSpLocks/>
            <a:stCxn id="34" idx="3"/>
            <a:endCxn id="36" idx="3"/>
          </p:cNvCxnSpPr>
          <p:nvPr/>
        </p:nvCxnSpPr>
        <p:spPr>
          <a:xfrm flipH="1">
            <a:off x="12496801" y="8048616"/>
            <a:ext cx="1579418" cy="2606446"/>
          </a:xfrm>
          <a:prstGeom prst="bentConnector3">
            <a:avLst>
              <a:gd name="adj1" fmla="val -14474"/>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E38E5D7-D80F-468C-3813-75FE364C3C1B}"/>
              </a:ext>
            </a:extLst>
          </p:cNvPr>
          <p:cNvSpPr/>
          <p:nvPr/>
        </p:nvSpPr>
        <p:spPr>
          <a:xfrm>
            <a:off x="7357315" y="10150771"/>
            <a:ext cx="5139486" cy="1008582"/>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D16E659-55CC-71DF-25D3-8633065D8C01}"/>
              </a:ext>
            </a:extLst>
          </p:cNvPr>
          <p:cNvSpPr/>
          <p:nvPr/>
        </p:nvSpPr>
        <p:spPr>
          <a:xfrm>
            <a:off x="2370228" y="13174386"/>
            <a:ext cx="12564971" cy="7997603"/>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E701617-B001-393B-B90B-960553007C21}"/>
              </a:ext>
            </a:extLst>
          </p:cNvPr>
          <p:cNvSpPr/>
          <p:nvPr/>
        </p:nvSpPr>
        <p:spPr>
          <a:xfrm>
            <a:off x="21372340" y="9626244"/>
            <a:ext cx="4014447" cy="7546944"/>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A1B1ADC-94BD-991D-971D-8DDAFF561F6F}"/>
              </a:ext>
            </a:extLst>
          </p:cNvPr>
          <p:cNvSpPr txBox="1"/>
          <p:nvPr/>
        </p:nvSpPr>
        <p:spPr>
          <a:xfrm>
            <a:off x="2756238" y="19894708"/>
            <a:ext cx="11818744" cy="830997"/>
          </a:xfrm>
          <a:prstGeom prst="rect">
            <a:avLst/>
          </a:prstGeom>
          <a:noFill/>
        </p:spPr>
        <p:txBody>
          <a:bodyPr wrap="square" rtlCol="0">
            <a:spAutoFit/>
          </a:bodyPr>
          <a:lstStyle/>
          <a:p>
            <a:pPr algn="ctr"/>
            <a:r>
              <a:rPr lang="en-US" sz="4800" dirty="0"/>
              <a:t>Fields of the source file.</a:t>
            </a:r>
          </a:p>
        </p:txBody>
      </p:sp>
      <p:sp>
        <p:nvSpPr>
          <p:cNvPr id="47" name="TextBox 46">
            <a:extLst>
              <a:ext uri="{FF2B5EF4-FFF2-40B4-BE49-F238E27FC236}">
                <a16:creationId xmlns:a16="http://schemas.microsoft.com/office/drawing/2014/main" id="{632229CC-A911-D677-E40C-6464A84B7A84}"/>
              </a:ext>
            </a:extLst>
          </p:cNvPr>
          <p:cNvSpPr txBox="1"/>
          <p:nvPr/>
        </p:nvSpPr>
        <p:spPr>
          <a:xfrm>
            <a:off x="21585381" y="9824065"/>
            <a:ext cx="3463637" cy="2308324"/>
          </a:xfrm>
          <a:prstGeom prst="rect">
            <a:avLst/>
          </a:prstGeom>
          <a:noFill/>
        </p:spPr>
        <p:txBody>
          <a:bodyPr wrap="square" rtlCol="0">
            <a:spAutoFit/>
          </a:bodyPr>
          <a:lstStyle/>
          <a:p>
            <a:pPr algn="ctr"/>
            <a:r>
              <a:rPr lang="en-US" sz="4800" dirty="0"/>
              <a:t>Fields to check and encode</a:t>
            </a:r>
          </a:p>
        </p:txBody>
      </p:sp>
      <p:sp>
        <p:nvSpPr>
          <p:cNvPr id="48" name="TextBox 47">
            <a:extLst>
              <a:ext uri="{FF2B5EF4-FFF2-40B4-BE49-F238E27FC236}">
                <a16:creationId xmlns:a16="http://schemas.microsoft.com/office/drawing/2014/main" id="{374A0CF5-4B88-3E33-0385-5B54CB8E7A4A}"/>
              </a:ext>
            </a:extLst>
          </p:cNvPr>
          <p:cNvSpPr txBox="1"/>
          <p:nvPr/>
        </p:nvSpPr>
        <p:spPr>
          <a:xfrm>
            <a:off x="2397173" y="21810064"/>
            <a:ext cx="19188208" cy="2308324"/>
          </a:xfrm>
          <a:prstGeom prst="rect">
            <a:avLst/>
          </a:prstGeom>
          <a:noFill/>
          <a:ln>
            <a:solidFill>
              <a:srgbClr val="FF00FF"/>
            </a:solidFill>
          </a:ln>
        </p:spPr>
        <p:txBody>
          <a:bodyPr wrap="square" rtlCol="0">
            <a:spAutoFit/>
          </a:bodyPr>
          <a:lstStyle/>
          <a:p>
            <a:r>
              <a:rPr lang="en-US" sz="4800" i="1" dirty="0"/>
              <a:t>The Fields highlighted in green can be migrated without problem. The field in orange shall be paired with the current list of field or delete (delete the formula inside the cell) </a:t>
            </a:r>
          </a:p>
        </p:txBody>
      </p:sp>
      <p:cxnSp>
        <p:nvCxnSpPr>
          <p:cNvPr id="49" name="Straight Arrow Connector 12">
            <a:extLst>
              <a:ext uri="{FF2B5EF4-FFF2-40B4-BE49-F238E27FC236}">
                <a16:creationId xmlns:a16="http://schemas.microsoft.com/office/drawing/2014/main" id="{B037CAC9-1FD9-DC8B-33D9-2423B9868FF9}"/>
              </a:ext>
            </a:extLst>
          </p:cNvPr>
          <p:cNvCxnSpPr>
            <a:cxnSpLocks/>
            <a:stCxn id="48" idx="3"/>
          </p:cNvCxnSpPr>
          <p:nvPr/>
        </p:nvCxnSpPr>
        <p:spPr>
          <a:xfrm flipV="1">
            <a:off x="21585381" y="17173188"/>
            <a:ext cx="1805265" cy="5791038"/>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2">
            <a:extLst>
              <a:ext uri="{FF2B5EF4-FFF2-40B4-BE49-F238E27FC236}">
                <a16:creationId xmlns:a16="http://schemas.microsoft.com/office/drawing/2014/main" id="{1BA8C85F-C8BB-B074-8108-0663F8D1A9A4}"/>
              </a:ext>
            </a:extLst>
          </p:cNvPr>
          <p:cNvCxnSpPr>
            <a:cxnSpLocks/>
            <a:stCxn id="48" idx="3"/>
            <a:endCxn id="29" idx="1"/>
          </p:cNvCxnSpPr>
          <p:nvPr/>
        </p:nvCxnSpPr>
        <p:spPr>
          <a:xfrm flipV="1">
            <a:off x="21585381" y="21337074"/>
            <a:ext cx="4243663" cy="1627152"/>
          </a:xfrm>
          <a:prstGeom prst="bentConnector3">
            <a:avLst>
              <a:gd name="adj1" fmla="val 50000"/>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990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AA1D01-9B20-4F1C-B17C-ED447C6619D7}"/>
              </a:ext>
            </a:extLst>
          </p:cNvPr>
          <p:cNvSpPr txBox="1"/>
          <p:nvPr/>
        </p:nvSpPr>
        <p:spPr>
          <a:xfrm>
            <a:off x="1075765" y="1156361"/>
            <a:ext cx="4023360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Set Up Migration: Update Fields</a:t>
            </a:r>
            <a:endParaRPr lang="en-US" sz="8800" dirty="0">
              <a:ln>
                <a:solidFill>
                  <a:schemeClr val="tx1"/>
                </a:solidFill>
              </a:ln>
              <a:solidFill>
                <a:schemeClr val="bg1"/>
              </a:solidFill>
              <a:latin typeface="Bahnschrift SemiBold" panose="020B0502040204020203" pitchFamily="34" charset="0"/>
            </a:endParaRPr>
          </a:p>
        </p:txBody>
      </p:sp>
      <p:pic>
        <p:nvPicPr>
          <p:cNvPr id="13" name="Picture 12">
            <a:extLst>
              <a:ext uri="{FF2B5EF4-FFF2-40B4-BE49-F238E27FC236}">
                <a16:creationId xmlns:a16="http://schemas.microsoft.com/office/drawing/2014/main" id="{70850ADD-881E-4A1F-B2CD-043D791B8336}"/>
              </a:ext>
            </a:extLst>
          </p:cNvPr>
          <p:cNvPicPr>
            <a:picLocks noChangeAspect="1"/>
          </p:cNvPicPr>
          <p:nvPr/>
        </p:nvPicPr>
        <p:blipFill rotWithShape="1">
          <a:blip r:embed="rId2"/>
          <a:srcRect l="61948"/>
          <a:stretch/>
        </p:blipFill>
        <p:spPr>
          <a:xfrm>
            <a:off x="3680419" y="7469550"/>
            <a:ext cx="18754882" cy="12980840"/>
          </a:xfrm>
          <a:prstGeom prst="rect">
            <a:avLst/>
          </a:prstGeom>
          <a:ln w="28575">
            <a:solidFill>
              <a:srgbClr val="FF00FF"/>
            </a:solidFill>
          </a:ln>
        </p:spPr>
      </p:pic>
      <p:pic>
        <p:nvPicPr>
          <p:cNvPr id="6" name="Picture 5">
            <a:extLst>
              <a:ext uri="{FF2B5EF4-FFF2-40B4-BE49-F238E27FC236}">
                <a16:creationId xmlns:a16="http://schemas.microsoft.com/office/drawing/2014/main" id="{A876C67A-E883-4014-B58C-5AEED84FF718}"/>
              </a:ext>
            </a:extLst>
          </p:cNvPr>
          <p:cNvPicPr>
            <a:picLocks noChangeAspect="1"/>
          </p:cNvPicPr>
          <p:nvPr/>
        </p:nvPicPr>
        <p:blipFill rotWithShape="1">
          <a:blip r:embed="rId3"/>
          <a:srcRect l="4076" r="90870" b="38270"/>
          <a:stretch/>
        </p:blipFill>
        <p:spPr>
          <a:xfrm>
            <a:off x="19229424" y="8156720"/>
            <a:ext cx="2134258" cy="2429301"/>
          </a:xfrm>
          <a:prstGeom prst="rect">
            <a:avLst/>
          </a:prstGeom>
          <a:ln w="28575">
            <a:solidFill>
              <a:srgbClr val="FF00FF"/>
            </a:solidFill>
          </a:ln>
        </p:spPr>
      </p:pic>
      <p:grpSp>
        <p:nvGrpSpPr>
          <p:cNvPr id="12" name="Group 11">
            <a:extLst>
              <a:ext uri="{FF2B5EF4-FFF2-40B4-BE49-F238E27FC236}">
                <a16:creationId xmlns:a16="http://schemas.microsoft.com/office/drawing/2014/main" id="{7693146C-8E63-4CB8-A018-14C18D7AB699}"/>
              </a:ext>
            </a:extLst>
          </p:cNvPr>
          <p:cNvGrpSpPr/>
          <p:nvPr/>
        </p:nvGrpSpPr>
        <p:grpSpPr>
          <a:xfrm>
            <a:off x="805030" y="26201619"/>
            <a:ext cx="35561963" cy="3240124"/>
            <a:chOff x="805030" y="26201619"/>
            <a:chExt cx="35561963" cy="3240124"/>
          </a:xfrm>
        </p:grpSpPr>
        <p:sp>
          <p:nvSpPr>
            <p:cNvPr id="14" name="TextBox 13">
              <a:extLst>
                <a:ext uri="{FF2B5EF4-FFF2-40B4-BE49-F238E27FC236}">
                  <a16:creationId xmlns:a16="http://schemas.microsoft.com/office/drawing/2014/main" id="{C88586C9-27EF-40EB-970E-5A4F3399E02C}"/>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5" name="TextBox 14">
              <a:extLst>
                <a:ext uri="{FF2B5EF4-FFF2-40B4-BE49-F238E27FC236}">
                  <a16:creationId xmlns:a16="http://schemas.microsoft.com/office/drawing/2014/main" id="{FB077DF0-E3D1-43C3-8A0A-A6BB4D1546CD}"/>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Menu to migrate old processing record into new ITR template</a:t>
              </a:r>
            </a:p>
          </p:txBody>
        </p:sp>
        <p:sp>
          <p:nvSpPr>
            <p:cNvPr id="16" name="TextBox 15">
              <a:extLst>
                <a:ext uri="{FF2B5EF4-FFF2-40B4-BE49-F238E27FC236}">
                  <a16:creationId xmlns:a16="http://schemas.microsoft.com/office/drawing/2014/main" id="{54CF98C9-BE43-40BE-A8C8-9DF59EED5E1D}"/>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sp>
        <p:nvSpPr>
          <p:cNvPr id="17" name="Rectangle 16">
            <a:extLst>
              <a:ext uri="{FF2B5EF4-FFF2-40B4-BE49-F238E27FC236}">
                <a16:creationId xmlns:a16="http://schemas.microsoft.com/office/drawing/2014/main" id="{2233BDD4-D619-6B50-16CB-D6E4C04CCCCD}"/>
              </a:ext>
            </a:extLst>
          </p:cNvPr>
          <p:cNvSpPr/>
          <p:nvPr/>
        </p:nvSpPr>
        <p:spPr>
          <a:xfrm>
            <a:off x="17963841" y="12490028"/>
            <a:ext cx="4665424" cy="8467890"/>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5328646-1F2F-0855-C9AA-0AED0FC41BC8}"/>
              </a:ext>
            </a:extLst>
          </p:cNvPr>
          <p:cNvSpPr txBox="1"/>
          <p:nvPr/>
        </p:nvSpPr>
        <p:spPr>
          <a:xfrm>
            <a:off x="24542232" y="9371371"/>
            <a:ext cx="15525113" cy="3785652"/>
          </a:xfrm>
          <a:prstGeom prst="rect">
            <a:avLst/>
          </a:prstGeom>
          <a:noFill/>
          <a:ln>
            <a:solidFill>
              <a:srgbClr val="FF00FF"/>
            </a:solidFill>
          </a:ln>
        </p:spPr>
        <p:txBody>
          <a:bodyPr wrap="square" rtlCol="0">
            <a:spAutoFit/>
          </a:bodyPr>
          <a:lstStyle/>
          <a:p>
            <a:r>
              <a:rPr lang="en-US" sz="4800" i="1" dirty="0"/>
              <a:t>You can update or customize the field of the processing record by encoding g the new name in this column and by clicking on Update Button.</a:t>
            </a:r>
          </a:p>
          <a:p>
            <a:r>
              <a:rPr lang="en-US" sz="4800" i="1" dirty="0"/>
              <a:t>The program will update the heading of the Processing Record Sheet accordingly</a:t>
            </a:r>
          </a:p>
        </p:txBody>
      </p:sp>
      <p:cxnSp>
        <p:nvCxnSpPr>
          <p:cNvPr id="19" name="Straight Arrow Connector 12">
            <a:extLst>
              <a:ext uri="{FF2B5EF4-FFF2-40B4-BE49-F238E27FC236}">
                <a16:creationId xmlns:a16="http://schemas.microsoft.com/office/drawing/2014/main" id="{8674A1F4-C1B6-F0BF-B116-759D706B888A}"/>
              </a:ext>
            </a:extLst>
          </p:cNvPr>
          <p:cNvCxnSpPr>
            <a:cxnSpLocks/>
            <a:stCxn id="18" idx="1"/>
            <a:endCxn id="17" idx="3"/>
          </p:cNvCxnSpPr>
          <p:nvPr/>
        </p:nvCxnSpPr>
        <p:spPr>
          <a:xfrm rot="10800000" flipV="1">
            <a:off x="22629266" y="11264197"/>
            <a:ext cx="1912967" cy="5459776"/>
          </a:xfrm>
          <a:prstGeom prst="bentConnector3">
            <a:avLst>
              <a:gd name="adj1" fmla="val 50000"/>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712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AA1D01-9B20-4F1C-B17C-ED447C6619D7}"/>
              </a:ext>
            </a:extLst>
          </p:cNvPr>
          <p:cNvSpPr txBox="1"/>
          <p:nvPr/>
        </p:nvSpPr>
        <p:spPr>
          <a:xfrm>
            <a:off x="1075765" y="1156361"/>
            <a:ext cx="4023360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Migration</a:t>
            </a:r>
            <a:endParaRPr lang="en-US" sz="8800" dirty="0">
              <a:ln>
                <a:solidFill>
                  <a:schemeClr val="tx1"/>
                </a:solidFill>
              </a:ln>
              <a:solidFill>
                <a:schemeClr val="bg1"/>
              </a:solidFill>
              <a:latin typeface="Bahnschrift SemiBold" panose="020B0502040204020203" pitchFamily="34" charset="0"/>
            </a:endParaRPr>
          </a:p>
        </p:txBody>
      </p:sp>
      <p:grpSp>
        <p:nvGrpSpPr>
          <p:cNvPr id="12" name="Group 11">
            <a:extLst>
              <a:ext uri="{FF2B5EF4-FFF2-40B4-BE49-F238E27FC236}">
                <a16:creationId xmlns:a16="http://schemas.microsoft.com/office/drawing/2014/main" id="{7693146C-8E63-4CB8-A018-14C18D7AB699}"/>
              </a:ext>
            </a:extLst>
          </p:cNvPr>
          <p:cNvGrpSpPr/>
          <p:nvPr/>
        </p:nvGrpSpPr>
        <p:grpSpPr>
          <a:xfrm>
            <a:off x="805030" y="26201619"/>
            <a:ext cx="35561963" cy="3240124"/>
            <a:chOff x="805030" y="26201619"/>
            <a:chExt cx="35561963" cy="3240124"/>
          </a:xfrm>
        </p:grpSpPr>
        <p:sp>
          <p:nvSpPr>
            <p:cNvPr id="14" name="TextBox 13">
              <a:extLst>
                <a:ext uri="{FF2B5EF4-FFF2-40B4-BE49-F238E27FC236}">
                  <a16:creationId xmlns:a16="http://schemas.microsoft.com/office/drawing/2014/main" id="{C88586C9-27EF-40EB-970E-5A4F3399E02C}"/>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5" name="TextBox 14">
              <a:extLst>
                <a:ext uri="{FF2B5EF4-FFF2-40B4-BE49-F238E27FC236}">
                  <a16:creationId xmlns:a16="http://schemas.microsoft.com/office/drawing/2014/main" id="{FB077DF0-E3D1-43C3-8A0A-A6BB4D1546CD}"/>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Menu to migrate old processing record into new ITR template</a:t>
              </a:r>
            </a:p>
          </p:txBody>
        </p:sp>
        <p:sp>
          <p:nvSpPr>
            <p:cNvPr id="16" name="TextBox 15">
              <a:extLst>
                <a:ext uri="{FF2B5EF4-FFF2-40B4-BE49-F238E27FC236}">
                  <a16:creationId xmlns:a16="http://schemas.microsoft.com/office/drawing/2014/main" id="{54CF98C9-BE43-40BE-A8C8-9DF59EED5E1D}"/>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pic>
        <p:nvPicPr>
          <p:cNvPr id="17" name="Picture 16">
            <a:extLst>
              <a:ext uri="{FF2B5EF4-FFF2-40B4-BE49-F238E27FC236}">
                <a16:creationId xmlns:a16="http://schemas.microsoft.com/office/drawing/2014/main" id="{26C23C32-AABD-6C2A-AE58-4B20C83C3816}"/>
              </a:ext>
            </a:extLst>
          </p:cNvPr>
          <p:cNvPicPr>
            <a:picLocks noChangeAspect="1"/>
          </p:cNvPicPr>
          <p:nvPr/>
        </p:nvPicPr>
        <p:blipFill rotWithShape="1">
          <a:blip r:embed="rId2"/>
          <a:srcRect l="8470" r="86476" b="38270"/>
          <a:stretch/>
        </p:blipFill>
        <p:spPr>
          <a:xfrm>
            <a:off x="1359906" y="3559181"/>
            <a:ext cx="2270144" cy="2429301"/>
          </a:xfrm>
          <a:prstGeom prst="rect">
            <a:avLst/>
          </a:prstGeom>
          <a:ln w="28575">
            <a:solidFill>
              <a:srgbClr val="FF00FF"/>
            </a:solidFill>
          </a:ln>
        </p:spPr>
      </p:pic>
      <p:sp>
        <p:nvSpPr>
          <p:cNvPr id="18" name="TextBox 17">
            <a:extLst>
              <a:ext uri="{FF2B5EF4-FFF2-40B4-BE49-F238E27FC236}">
                <a16:creationId xmlns:a16="http://schemas.microsoft.com/office/drawing/2014/main" id="{9CC7A412-AFA6-FDF6-A58F-4F5A888B434D}"/>
              </a:ext>
            </a:extLst>
          </p:cNvPr>
          <p:cNvSpPr txBox="1"/>
          <p:nvPr/>
        </p:nvSpPr>
        <p:spPr>
          <a:xfrm>
            <a:off x="4522414" y="3445817"/>
            <a:ext cx="36570168" cy="1569660"/>
          </a:xfrm>
          <a:prstGeom prst="rect">
            <a:avLst/>
          </a:prstGeom>
          <a:noFill/>
          <a:ln>
            <a:solidFill>
              <a:srgbClr val="FF00FF"/>
            </a:solidFill>
          </a:ln>
        </p:spPr>
        <p:txBody>
          <a:bodyPr wrap="square" rtlCol="0">
            <a:spAutoFit/>
          </a:bodyPr>
          <a:lstStyle/>
          <a:p>
            <a:r>
              <a:rPr lang="en-US" sz="4800" i="1" dirty="0"/>
              <a:t>As soon as you have checked all the fields of the previous processing record and you have paired with the current field or changed the field name, click on Migrate Button to export the previous content into the new Processing Record. </a:t>
            </a:r>
          </a:p>
        </p:txBody>
      </p:sp>
      <p:pic>
        <p:nvPicPr>
          <p:cNvPr id="5" name="Picture 4">
            <a:extLst>
              <a:ext uri="{FF2B5EF4-FFF2-40B4-BE49-F238E27FC236}">
                <a16:creationId xmlns:a16="http://schemas.microsoft.com/office/drawing/2014/main" id="{DCA7BDE1-A18C-79B9-1D01-AD7FACD7B01F}"/>
              </a:ext>
            </a:extLst>
          </p:cNvPr>
          <p:cNvPicPr>
            <a:picLocks noChangeAspect="1"/>
          </p:cNvPicPr>
          <p:nvPr/>
        </p:nvPicPr>
        <p:blipFill>
          <a:blip r:embed="rId3"/>
          <a:srcRect/>
          <a:stretch/>
        </p:blipFill>
        <p:spPr>
          <a:xfrm>
            <a:off x="1359906" y="6507763"/>
            <a:ext cx="23273476" cy="14514337"/>
          </a:xfrm>
          <a:prstGeom prst="rect">
            <a:avLst/>
          </a:prstGeom>
          <a:ln>
            <a:solidFill>
              <a:schemeClr val="tx1"/>
            </a:solidFill>
          </a:ln>
        </p:spPr>
      </p:pic>
      <p:sp>
        <p:nvSpPr>
          <p:cNvPr id="19" name="Rectangle 18">
            <a:extLst>
              <a:ext uri="{FF2B5EF4-FFF2-40B4-BE49-F238E27FC236}">
                <a16:creationId xmlns:a16="http://schemas.microsoft.com/office/drawing/2014/main" id="{A94BD3B3-3637-A986-92E7-77FA3CD65D45}"/>
              </a:ext>
            </a:extLst>
          </p:cNvPr>
          <p:cNvSpPr/>
          <p:nvPr/>
        </p:nvSpPr>
        <p:spPr>
          <a:xfrm>
            <a:off x="1607127" y="9107139"/>
            <a:ext cx="22490720" cy="786195"/>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9C65CE-84F3-1E7D-F126-E3F7EBC420FA}"/>
              </a:ext>
            </a:extLst>
          </p:cNvPr>
          <p:cNvSpPr txBox="1"/>
          <p:nvPr/>
        </p:nvSpPr>
        <p:spPr>
          <a:xfrm>
            <a:off x="27299819" y="6557560"/>
            <a:ext cx="12906073" cy="830997"/>
          </a:xfrm>
          <a:prstGeom prst="rect">
            <a:avLst/>
          </a:prstGeom>
          <a:noFill/>
          <a:ln>
            <a:solidFill>
              <a:srgbClr val="FF00FF"/>
            </a:solidFill>
          </a:ln>
        </p:spPr>
        <p:txBody>
          <a:bodyPr wrap="square" rtlCol="0">
            <a:spAutoFit/>
          </a:bodyPr>
          <a:lstStyle/>
          <a:p>
            <a:pPr marL="914400" indent="-914400">
              <a:buFont typeface="Arial" panose="020B0604020202020204" pitchFamily="34" charset="0"/>
              <a:buChar char="•"/>
            </a:pPr>
            <a:r>
              <a:rPr lang="en-US" sz="4800" i="1" dirty="0"/>
              <a:t>Choose one or several Processing in  the list</a:t>
            </a:r>
          </a:p>
        </p:txBody>
      </p:sp>
      <p:sp>
        <p:nvSpPr>
          <p:cNvPr id="21" name="Rectangle 20">
            <a:extLst>
              <a:ext uri="{FF2B5EF4-FFF2-40B4-BE49-F238E27FC236}">
                <a16:creationId xmlns:a16="http://schemas.microsoft.com/office/drawing/2014/main" id="{BDE5793E-2424-717A-4BE3-F4C9F458C564}"/>
              </a:ext>
            </a:extLst>
          </p:cNvPr>
          <p:cNvSpPr/>
          <p:nvPr/>
        </p:nvSpPr>
        <p:spPr>
          <a:xfrm>
            <a:off x="1390531" y="15980887"/>
            <a:ext cx="7614924" cy="5244277"/>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114406-1F51-F51E-BF2F-28C77AB95471}"/>
              </a:ext>
            </a:extLst>
          </p:cNvPr>
          <p:cNvSpPr/>
          <p:nvPr/>
        </p:nvSpPr>
        <p:spPr>
          <a:xfrm>
            <a:off x="9088583" y="19373313"/>
            <a:ext cx="7614924" cy="1851852"/>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D0DDA7-35DB-22FF-C2AB-B8123314C492}"/>
              </a:ext>
            </a:extLst>
          </p:cNvPr>
          <p:cNvSpPr/>
          <p:nvPr/>
        </p:nvSpPr>
        <p:spPr>
          <a:xfrm>
            <a:off x="20290385" y="19539569"/>
            <a:ext cx="4342997" cy="1482531"/>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B6C429-BFD5-CC6C-16E2-B03F385D627E}"/>
              </a:ext>
            </a:extLst>
          </p:cNvPr>
          <p:cNvSpPr/>
          <p:nvPr/>
        </p:nvSpPr>
        <p:spPr>
          <a:xfrm>
            <a:off x="16703508" y="15239621"/>
            <a:ext cx="3586878" cy="4600088"/>
          </a:xfrm>
          <a:prstGeom prst="rect">
            <a:avLst/>
          </a:prstGeom>
          <a:noFill/>
          <a:ln w="76200">
            <a:solidFill>
              <a:srgbClr val="FF00FF"/>
            </a:solidFill>
            <a:prstDash val="sysDot"/>
            <a:extLst>
              <a:ext uri="{C807C97D-BFC1-408E-A445-0C87EB9F89A2}">
                <ask:lineSketchStyleProps xmlns:ask="http://schemas.microsoft.com/office/drawing/2018/sketchyshapes" sd="3470274577">
                  <a:custGeom>
                    <a:avLst/>
                    <a:gdLst>
                      <a:gd name="connsiteX0" fmla="*/ 0 w 19784291"/>
                      <a:gd name="connsiteY0" fmla="*/ 0 h 4649036"/>
                      <a:gd name="connsiteX1" fmla="*/ 484374 w 19784291"/>
                      <a:gd name="connsiteY1" fmla="*/ 0 h 4649036"/>
                      <a:gd name="connsiteX2" fmla="*/ 573062 w 19784291"/>
                      <a:gd name="connsiteY2" fmla="*/ 0 h 4649036"/>
                      <a:gd name="connsiteX3" fmla="*/ 1057436 w 19784291"/>
                      <a:gd name="connsiteY3" fmla="*/ 0 h 4649036"/>
                      <a:gd name="connsiteX4" fmla="*/ 2135339 w 19784291"/>
                      <a:gd name="connsiteY4" fmla="*/ 0 h 4649036"/>
                      <a:gd name="connsiteX5" fmla="*/ 3213242 w 19784291"/>
                      <a:gd name="connsiteY5" fmla="*/ 0 h 4649036"/>
                      <a:gd name="connsiteX6" fmla="*/ 3301930 w 19784291"/>
                      <a:gd name="connsiteY6" fmla="*/ 0 h 4649036"/>
                      <a:gd name="connsiteX7" fmla="*/ 3588461 w 19784291"/>
                      <a:gd name="connsiteY7" fmla="*/ 0 h 4649036"/>
                      <a:gd name="connsiteX8" fmla="*/ 4072835 w 19784291"/>
                      <a:gd name="connsiteY8" fmla="*/ 0 h 4649036"/>
                      <a:gd name="connsiteX9" fmla="*/ 4755052 w 19784291"/>
                      <a:gd name="connsiteY9" fmla="*/ 0 h 4649036"/>
                      <a:gd name="connsiteX10" fmla="*/ 5635112 w 19784291"/>
                      <a:gd name="connsiteY10" fmla="*/ 0 h 4649036"/>
                      <a:gd name="connsiteX11" fmla="*/ 5921643 w 19784291"/>
                      <a:gd name="connsiteY11" fmla="*/ 0 h 4649036"/>
                      <a:gd name="connsiteX12" fmla="*/ 6801703 w 19784291"/>
                      <a:gd name="connsiteY12" fmla="*/ 0 h 4649036"/>
                      <a:gd name="connsiteX13" fmla="*/ 7286077 w 19784291"/>
                      <a:gd name="connsiteY13" fmla="*/ 0 h 4649036"/>
                      <a:gd name="connsiteX14" fmla="*/ 7572608 w 19784291"/>
                      <a:gd name="connsiteY14" fmla="*/ 0 h 4649036"/>
                      <a:gd name="connsiteX15" fmla="*/ 8452668 w 19784291"/>
                      <a:gd name="connsiteY15" fmla="*/ 0 h 4649036"/>
                      <a:gd name="connsiteX16" fmla="*/ 9530571 w 19784291"/>
                      <a:gd name="connsiteY16" fmla="*/ 0 h 4649036"/>
                      <a:gd name="connsiteX17" fmla="*/ 9619259 w 19784291"/>
                      <a:gd name="connsiteY17" fmla="*/ 0 h 4649036"/>
                      <a:gd name="connsiteX18" fmla="*/ 10103633 w 19784291"/>
                      <a:gd name="connsiteY18" fmla="*/ 0 h 4649036"/>
                      <a:gd name="connsiteX19" fmla="*/ 10588007 w 19784291"/>
                      <a:gd name="connsiteY19" fmla="*/ 0 h 4649036"/>
                      <a:gd name="connsiteX20" fmla="*/ 10874538 w 19784291"/>
                      <a:gd name="connsiteY20" fmla="*/ 0 h 4649036"/>
                      <a:gd name="connsiteX21" fmla="*/ 11556755 w 19784291"/>
                      <a:gd name="connsiteY21" fmla="*/ 0 h 4649036"/>
                      <a:gd name="connsiteX22" fmla="*/ 12436815 w 19784291"/>
                      <a:gd name="connsiteY22" fmla="*/ 0 h 4649036"/>
                      <a:gd name="connsiteX23" fmla="*/ 13514717 w 19784291"/>
                      <a:gd name="connsiteY23" fmla="*/ 0 h 4649036"/>
                      <a:gd name="connsiteX24" fmla="*/ 14394777 w 19784291"/>
                      <a:gd name="connsiteY24" fmla="*/ 0 h 4649036"/>
                      <a:gd name="connsiteX25" fmla="*/ 14879151 w 19784291"/>
                      <a:gd name="connsiteY25" fmla="*/ 0 h 4649036"/>
                      <a:gd name="connsiteX26" fmla="*/ 14967839 w 19784291"/>
                      <a:gd name="connsiteY26" fmla="*/ 0 h 4649036"/>
                      <a:gd name="connsiteX27" fmla="*/ 16045742 w 19784291"/>
                      <a:gd name="connsiteY27" fmla="*/ 0 h 4649036"/>
                      <a:gd name="connsiteX28" fmla="*/ 17123645 w 19784291"/>
                      <a:gd name="connsiteY28" fmla="*/ 0 h 4649036"/>
                      <a:gd name="connsiteX29" fmla="*/ 17805862 w 19784291"/>
                      <a:gd name="connsiteY29" fmla="*/ 0 h 4649036"/>
                      <a:gd name="connsiteX30" fmla="*/ 18488079 w 19784291"/>
                      <a:gd name="connsiteY30" fmla="*/ 0 h 4649036"/>
                      <a:gd name="connsiteX31" fmla="*/ 19170296 w 19784291"/>
                      <a:gd name="connsiteY31" fmla="*/ 0 h 4649036"/>
                      <a:gd name="connsiteX32" fmla="*/ 19784291 w 19784291"/>
                      <a:gd name="connsiteY32" fmla="*/ 0 h 4649036"/>
                      <a:gd name="connsiteX33" fmla="*/ 19784291 w 19784291"/>
                      <a:gd name="connsiteY33" fmla="*/ 664148 h 4649036"/>
                      <a:gd name="connsiteX34" fmla="*/ 19784291 w 19784291"/>
                      <a:gd name="connsiteY34" fmla="*/ 1421277 h 4649036"/>
                      <a:gd name="connsiteX35" fmla="*/ 19784291 w 19784291"/>
                      <a:gd name="connsiteY35" fmla="*/ 2131915 h 4649036"/>
                      <a:gd name="connsiteX36" fmla="*/ 19784291 w 19784291"/>
                      <a:gd name="connsiteY36" fmla="*/ 2656592 h 4649036"/>
                      <a:gd name="connsiteX37" fmla="*/ 19784291 w 19784291"/>
                      <a:gd name="connsiteY37" fmla="*/ 3320740 h 4649036"/>
                      <a:gd name="connsiteX38" fmla="*/ 19784291 w 19784291"/>
                      <a:gd name="connsiteY38" fmla="*/ 4031378 h 4649036"/>
                      <a:gd name="connsiteX39" fmla="*/ 19784291 w 19784291"/>
                      <a:gd name="connsiteY39" fmla="*/ 4649036 h 4649036"/>
                      <a:gd name="connsiteX40" fmla="*/ 19299917 w 19784291"/>
                      <a:gd name="connsiteY40" fmla="*/ 4649036 h 4649036"/>
                      <a:gd name="connsiteX41" fmla="*/ 18222014 w 19784291"/>
                      <a:gd name="connsiteY41" fmla="*/ 4649036 h 4649036"/>
                      <a:gd name="connsiteX42" fmla="*/ 17935483 w 19784291"/>
                      <a:gd name="connsiteY42" fmla="*/ 4649036 h 4649036"/>
                      <a:gd name="connsiteX43" fmla="*/ 17055423 w 19784291"/>
                      <a:gd name="connsiteY43" fmla="*/ 4649036 h 4649036"/>
                      <a:gd name="connsiteX44" fmla="*/ 15977521 w 19784291"/>
                      <a:gd name="connsiteY44" fmla="*/ 4649036 h 4649036"/>
                      <a:gd name="connsiteX45" fmla="*/ 14899618 w 19784291"/>
                      <a:gd name="connsiteY45" fmla="*/ 4649036 h 4649036"/>
                      <a:gd name="connsiteX46" fmla="*/ 14810930 w 19784291"/>
                      <a:gd name="connsiteY46" fmla="*/ 4649036 h 4649036"/>
                      <a:gd name="connsiteX47" fmla="*/ 14326556 w 19784291"/>
                      <a:gd name="connsiteY47" fmla="*/ 4649036 h 4649036"/>
                      <a:gd name="connsiteX48" fmla="*/ 14040024 w 19784291"/>
                      <a:gd name="connsiteY48" fmla="*/ 4649036 h 4649036"/>
                      <a:gd name="connsiteX49" fmla="*/ 13357808 w 19784291"/>
                      <a:gd name="connsiteY49" fmla="*/ 4649036 h 4649036"/>
                      <a:gd name="connsiteX50" fmla="*/ 13071276 w 19784291"/>
                      <a:gd name="connsiteY50" fmla="*/ 4649036 h 4649036"/>
                      <a:gd name="connsiteX51" fmla="*/ 12784745 w 19784291"/>
                      <a:gd name="connsiteY51" fmla="*/ 4649036 h 4649036"/>
                      <a:gd name="connsiteX52" fmla="*/ 12696057 w 19784291"/>
                      <a:gd name="connsiteY52" fmla="*/ 4649036 h 4649036"/>
                      <a:gd name="connsiteX53" fmla="*/ 12013840 w 19784291"/>
                      <a:gd name="connsiteY53" fmla="*/ 4649036 h 4649036"/>
                      <a:gd name="connsiteX54" fmla="*/ 10935937 w 19784291"/>
                      <a:gd name="connsiteY54" fmla="*/ 4649036 h 4649036"/>
                      <a:gd name="connsiteX55" fmla="*/ 10649406 w 19784291"/>
                      <a:gd name="connsiteY55" fmla="*/ 4649036 h 4649036"/>
                      <a:gd name="connsiteX56" fmla="*/ 10362875 w 19784291"/>
                      <a:gd name="connsiteY56" fmla="*/ 4649036 h 4649036"/>
                      <a:gd name="connsiteX57" fmla="*/ 9284972 w 19784291"/>
                      <a:gd name="connsiteY57" fmla="*/ 4649036 h 4649036"/>
                      <a:gd name="connsiteX58" fmla="*/ 8998441 w 19784291"/>
                      <a:gd name="connsiteY58" fmla="*/ 4649036 h 4649036"/>
                      <a:gd name="connsiteX59" fmla="*/ 8909753 w 19784291"/>
                      <a:gd name="connsiteY59" fmla="*/ 4649036 h 4649036"/>
                      <a:gd name="connsiteX60" fmla="*/ 7831850 w 19784291"/>
                      <a:gd name="connsiteY60" fmla="*/ 4649036 h 4649036"/>
                      <a:gd name="connsiteX61" fmla="*/ 6753948 w 19784291"/>
                      <a:gd name="connsiteY61" fmla="*/ 4649036 h 4649036"/>
                      <a:gd name="connsiteX62" fmla="*/ 6467417 w 19784291"/>
                      <a:gd name="connsiteY62" fmla="*/ 4649036 h 4649036"/>
                      <a:gd name="connsiteX63" fmla="*/ 5785200 w 19784291"/>
                      <a:gd name="connsiteY63" fmla="*/ 4649036 h 4649036"/>
                      <a:gd name="connsiteX64" fmla="*/ 5696511 w 19784291"/>
                      <a:gd name="connsiteY64" fmla="*/ 4649036 h 4649036"/>
                      <a:gd name="connsiteX65" fmla="*/ 4816452 w 19784291"/>
                      <a:gd name="connsiteY65" fmla="*/ 4649036 h 4649036"/>
                      <a:gd name="connsiteX66" fmla="*/ 4529920 w 19784291"/>
                      <a:gd name="connsiteY66" fmla="*/ 4649036 h 4649036"/>
                      <a:gd name="connsiteX67" fmla="*/ 4441232 w 19784291"/>
                      <a:gd name="connsiteY67" fmla="*/ 4649036 h 4649036"/>
                      <a:gd name="connsiteX68" fmla="*/ 3561172 w 19784291"/>
                      <a:gd name="connsiteY68" fmla="*/ 4649036 h 4649036"/>
                      <a:gd name="connsiteX69" fmla="*/ 2878955 w 19784291"/>
                      <a:gd name="connsiteY69" fmla="*/ 4649036 h 4649036"/>
                      <a:gd name="connsiteX70" fmla="*/ 2394581 w 19784291"/>
                      <a:gd name="connsiteY70" fmla="*/ 4649036 h 4649036"/>
                      <a:gd name="connsiteX71" fmla="*/ 1316679 w 19784291"/>
                      <a:gd name="connsiteY71" fmla="*/ 4649036 h 4649036"/>
                      <a:gd name="connsiteX72" fmla="*/ 832305 w 19784291"/>
                      <a:gd name="connsiteY72" fmla="*/ 4649036 h 4649036"/>
                      <a:gd name="connsiteX73" fmla="*/ 743616 w 19784291"/>
                      <a:gd name="connsiteY73" fmla="*/ 4649036 h 4649036"/>
                      <a:gd name="connsiteX74" fmla="*/ 0 w 19784291"/>
                      <a:gd name="connsiteY74" fmla="*/ 4649036 h 4649036"/>
                      <a:gd name="connsiteX75" fmla="*/ 0 w 19784291"/>
                      <a:gd name="connsiteY75" fmla="*/ 3891907 h 4649036"/>
                      <a:gd name="connsiteX76" fmla="*/ 0 w 19784291"/>
                      <a:gd name="connsiteY76" fmla="*/ 3181269 h 4649036"/>
                      <a:gd name="connsiteX77" fmla="*/ 0 w 19784291"/>
                      <a:gd name="connsiteY77" fmla="*/ 2610102 h 4649036"/>
                      <a:gd name="connsiteX78" fmla="*/ 0 w 19784291"/>
                      <a:gd name="connsiteY78" fmla="*/ 1899463 h 4649036"/>
                      <a:gd name="connsiteX79" fmla="*/ 0 w 19784291"/>
                      <a:gd name="connsiteY79" fmla="*/ 1188825 h 4649036"/>
                      <a:gd name="connsiteX80" fmla="*/ 0 w 19784291"/>
                      <a:gd name="connsiteY80" fmla="*/ 0 h 46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784291" h="4649036" extrusionOk="0">
                        <a:moveTo>
                          <a:pt x="0" y="0"/>
                        </a:moveTo>
                        <a:cubicBezTo>
                          <a:pt x="184216" y="8961"/>
                          <a:pt x="306509" y="14463"/>
                          <a:pt x="484374" y="0"/>
                        </a:cubicBezTo>
                        <a:cubicBezTo>
                          <a:pt x="662239" y="-14463"/>
                          <a:pt x="540966" y="-3542"/>
                          <a:pt x="573062" y="0"/>
                        </a:cubicBezTo>
                        <a:cubicBezTo>
                          <a:pt x="605158" y="3542"/>
                          <a:pt x="862597" y="20394"/>
                          <a:pt x="1057436" y="0"/>
                        </a:cubicBezTo>
                        <a:cubicBezTo>
                          <a:pt x="1252275" y="-20394"/>
                          <a:pt x="1642419" y="12025"/>
                          <a:pt x="2135339" y="0"/>
                        </a:cubicBezTo>
                        <a:cubicBezTo>
                          <a:pt x="2628259" y="-12025"/>
                          <a:pt x="2820182" y="18024"/>
                          <a:pt x="3213242" y="0"/>
                        </a:cubicBezTo>
                        <a:cubicBezTo>
                          <a:pt x="3606302" y="-18024"/>
                          <a:pt x="3263105" y="4147"/>
                          <a:pt x="3301930" y="0"/>
                        </a:cubicBezTo>
                        <a:cubicBezTo>
                          <a:pt x="3340755" y="-4147"/>
                          <a:pt x="3491326" y="14024"/>
                          <a:pt x="3588461" y="0"/>
                        </a:cubicBezTo>
                        <a:cubicBezTo>
                          <a:pt x="3685596" y="-14024"/>
                          <a:pt x="3890626" y="-22770"/>
                          <a:pt x="4072835" y="0"/>
                        </a:cubicBezTo>
                        <a:cubicBezTo>
                          <a:pt x="4255044" y="22770"/>
                          <a:pt x="4597155" y="-6561"/>
                          <a:pt x="4755052" y="0"/>
                        </a:cubicBezTo>
                        <a:cubicBezTo>
                          <a:pt x="4912949" y="6561"/>
                          <a:pt x="5381566" y="-29905"/>
                          <a:pt x="5635112" y="0"/>
                        </a:cubicBezTo>
                        <a:cubicBezTo>
                          <a:pt x="5888658" y="29905"/>
                          <a:pt x="5787205" y="-9233"/>
                          <a:pt x="5921643" y="0"/>
                        </a:cubicBezTo>
                        <a:cubicBezTo>
                          <a:pt x="6056081" y="9233"/>
                          <a:pt x="6455200" y="-665"/>
                          <a:pt x="6801703" y="0"/>
                        </a:cubicBezTo>
                        <a:cubicBezTo>
                          <a:pt x="7148206" y="665"/>
                          <a:pt x="7062798" y="-6063"/>
                          <a:pt x="7286077" y="0"/>
                        </a:cubicBezTo>
                        <a:cubicBezTo>
                          <a:pt x="7509356" y="6063"/>
                          <a:pt x="7513415" y="12742"/>
                          <a:pt x="7572608" y="0"/>
                        </a:cubicBezTo>
                        <a:cubicBezTo>
                          <a:pt x="7631801" y="-12742"/>
                          <a:pt x="8218536" y="35585"/>
                          <a:pt x="8452668" y="0"/>
                        </a:cubicBezTo>
                        <a:cubicBezTo>
                          <a:pt x="8686800" y="-35585"/>
                          <a:pt x="9117941" y="-13787"/>
                          <a:pt x="9530571" y="0"/>
                        </a:cubicBezTo>
                        <a:cubicBezTo>
                          <a:pt x="9943201" y="13787"/>
                          <a:pt x="9587638" y="-3094"/>
                          <a:pt x="9619259" y="0"/>
                        </a:cubicBezTo>
                        <a:cubicBezTo>
                          <a:pt x="9650880" y="3094"/>
                          <a:pt x="9992730" y="22109"/>
                          <a:pt x="10103633" y="0"/>
                        </a:cubicBezTo>
                        <a:cubicBezTo>
                          <a:pt x="10214536" y="-22109"/>
                          <a:pt x="10367912" y="-8430"/>
                          <a:pt x="10588007" y="0"/>
                        </a:cubicBezTo>
                        <a:cubicBezTo>
                          <a:pt x="10808102" y="8430"/>
                          <a:pt x="10794308" y="2370"/>
                          <a:pt x="10874538" y="0"/>
                        </a:cubicBezTo>
                        <a:cubicBezTo>
                          <a:pt x="10954768" y="-2370"/>
                          <a:pt x="11409370" y="16567"/>
                          <a:pt x="11556755" y="0"/>
                        </a:cubicBezTo>
                        <a:cubicBezTo>
                          <a:pt x="11704140" y="-16567"/>
                          <a:pt x="12259194" y="-40089"/>
                          <a:pt x="12436815" y="0"/>
                        </a:cubicBezTo>
                        <a:cubicBezTo>
                          <a:pt x="12614436" y="40089"/>
                          <a:pt x="13159268" y="20024"/>
                          <a:pt x="13514717" y="0"/>
                        </a:cubicBezTo>
                        <a:cubicBezTo>
                          <a:pt x="13870166" y="-20024"/>
                          <a:pt x="14027247" y="41505"/>
                          <a:pt x="14394777" y="0"/>
                        </a:cubicBezTo>
                        <a:cubicBezTo>
                          <a:pt x="14762307" y="-41505"/>
                          <a:pt x="14740143" y="-11622"/>
                          <a:pt x="14879151" y="0"/>
                        </a:cubicBezTo>
                        <a:cubicBezTo>
                          <a:pt x="15018159" y="11622"/>
                          <a:pt x="14931736" y="-2439"/>
                          <a:pt x="14967839" y="0"/>
                        </a:cubicBezTo>
                        <a:cubicBezTo>
                          <a:pt x="15003942" y="2439"/>
                          <a:pt x="15591215" y="-30009"/>
                          <a:pt x="16045742" y="0"/>
                        </a:cubicBezTo>
                        <a:cubicBezTo>
                          <a:pt x="16500269" y="30009"/>
                          <a:pt x="16636095" y="49319"/>
                          <a:pt x="17123645" y="0"/>
                        </a:cubicBezTo>
                        <a:cubicBezTo>
                          <a:pt x="17611195" y="-49319"/>
                          <a:pt x="17521960" y="13087"/>
                          <a:pt x="17805862" y="0"/>
                        </a:cubicBezTo>
                        <a:cubicBezTo>
                          <a:pt x="18089764" y="-13087"/>
                          <a:pt x="18275058" y="27567"/>
                          <a:pt x="18488079" y="0"/>
                        </a:cubicBezTo>
                        <a:cubicBezTo>
                          <a:pt x="18701100" y="-27567"/>
                          <a:pt x="18844985" y="24008"/>
                          <a:pt x="19170296" y="0"/>
                        </a:cubicBezTo>
                        <a:cubicBezTo>
                          <a:pt x="19495607" y="-24008"/>
                          <a:pt x="19498188" y="18489"/>
                          <a:pt x="19784291" y="0"/>
                        </a:cubicBezTo>
                        <a:cubicBezTo>
                          <a:pt x="19752225" y="200899"/>
                          <a:pt x="19796074" y="365550"/>
                          <a:pt x="19784291" y="664148"/>
                        </a:cubicBezTo>
                        <a:cubicBezTo>
                          <a:pt x="19772508" y="962746"/>
                          <a:pt x="19801234" y="1155217"/>
                          <a:pt x="19784291" y="1421277"/>
                        </a:cubicBezTo>
                        <a:cubicBezTo>
                          <a:pt x="19767348" y="1687337"/>
                          <a:pt x="19756647" y="1928613"/>
                          <a:pt x="19784291" y="2131915"/>
                        </a:cubicBezTo>
                        <a:cubicBezTo>
                          <a:pt x="19811935" y="2335217"/>
                          <a:pt x="19773638" y="2478235"/>
                          <a:pt x="19784291" y="2656592"/>
                        </a:cubicBezTo>
                        <a:cubicBezTo>
                          <a:pt x="19794944" y="2834949"/>
                          <a:pt x="19798072" y="3003855"/>
                          <a:pt x="19784291" y="3320740"/>
                        </a:cubicBezTo>
                        <a:cubicBezTo>
                          <a:pt x="19770510" y="3637625"/>
                          <a:pt x="19800106" y="3833547"/>
                          <a:pt x="19784291" y="4031378"/>
                        </a:cubicBezTo>
                        <a:cubicBezTo>
                          <a:pt x="19768476" y="4229209"/>
                          <a:pt x="19770449" y="4504545"/>
                          <a:pt x="19784291" y="4649036"/>
                        </a:cubicBezTo>
                        <a:cubicBezTo>
                          <a:pt x="19622325" y="4672351"/>
                          <a:pt x="19541421" y="4662850"/>
                          <a:pt x="19299917" y="4649036"/>
                        </a:cubicBezTo>
                        <a:cubicBezTo>
                          <a:pt x="19058413" y="4635222"/>
                          <a:pt x="18574906" y="4644531"/>
                          <a:pt x="18222014" y="4649036"/>
                        </a:cubicBezTo>
                        <a:cubicBezTo>
                          <a:pt x="17869122" y="4653541"/>
                          <a:pt x="18025232" y="4647047"/>
                          <a:pt x="17935483" y="4649036"/>
                        </a:cubicBezTo>
                        <a:cubicBezTo>
                          <a:pt x="17845734" y="4651025"/>
                          <a:pt x="17384062" y="4607294"/>
                          <a:pt x="17055423" y="4649036"/>
                        </a:cubicBezTo>
                        <a:cubicBezTo>
                          <a:pt x="16726784" y="4690778"/>
                          <a:pt x="16234456" y="4660763"/>
                          <a:pt x="15977521" y="4649036"/>
                        </a:cubicBezTo>
                        <a:cubicBezTo>
                          <a:pt x="15720586" y="4637309"/>
                          <a:pt x="15115449" y="4602665"/>
                          <a:pt x="14899618" y="4649036"/>
                        </a:cubicBezTo>
                        <a:cubicBezTo>
                          <a:pt x="14683787" y="4695407"/>
                          <a:pt x="14840971" y="4645608"/>
                          <a:pt x="14810930" y="4649036"/>
                        </a:cubicBezTo>
                        <a:cubicBezTo>
                          <a:pt x="14780889" y="4652464"/>
                          <a:pt x="14519299" y="4647491"/>
                          <a:pt x="14326556" y="4649036"/>
                        </a:cubicBezTo>
                        <a:cubicBezTo>
                          <a:pt x="14133813" y="4650581"/>
                          <a:pt x="14161427" y="4654668"/>
                          <a:pt x="14040024" y="4649036"/>
                        </a:cubicBezTo>
                        <a:cubicBezTo>
                          <a:pt x="13918621" y="4643404"/>
                          <a:pt x="13538461" y="4619525"/>
                          <a:pt x="13357808" y="4649036"/>
                        </a:cubicBezTo>
                        <a:cubicBezTo>
                          <a:pt x="13177155" y="4678547"/>
                          <a:pt x="13157198" y="4636774"/>
                          <a:pt x="13071276" y="4649036"/>
                        </a:cubicBezTo>
                        <a:cubicBezTo>
                          <a:pt x="12985354" y="4661298"/>
                          <a:pt x="12897034" y="4638907"/>
                          <a:pt x="12784745" y="4649036"/>
                        </a:cubicBezTo>
                        <a:cubicBezTo>
                          <a:pt x="12672456" y="4659165"/>
                          <a:pt x="12721704" y="4650094"/>
                          <a:pt x="12696057" y="4649036"/>
                        </a:cubicBezTo>
                        <a:cubicBezTo>
                          <a:pt x="12670410" y="4647978"/>
                          <a:pt x="12227441" y="4632229"/>
                          <a:pt x="12013840" y="4649036"/>
                        </a:cubicBezTo>
                        <a:cubicBezTo>
                          <a:pt x="11800239" y="4665843"/>
                          <a:pt x="11318106" y="4628438"/>
                          <a:pt x="10935937" y="4649036"/>
                        </a:cubicBezTo>
                        <a:cubicBezTo>
                          <a:pt x="10553768" y="4669634"/>
                          <a:pt x="10736586" y="4657263"/>
                          <a:pt x="10649406" y="4649036"/>
                        </a:cubicBezTo>
                        <a:cubicBezTo>
                          <a:pt x="10562226" y="4640809"/>
                          <a:pt x="10487860" y="4653424"/>
                          <a:pt x="10362875" y="4649036"/>
                        </a:cubicBezTo>
                        <a:cubicBezTo>
                          <a:pt x="10237890" y="4644648"/>
                          <a:pt x="9746680" y="4643935"/>
                          <a:pt x="9284972" y="4649036"/>
                        </a:cubicBezTo>
                        <a:cubicBezTo>
                          <a:pt x="8823264" y="4654137"/>
                          <a:pt x="9124166" y="4643528"/>
                          <a:pt x="8998441" y="4649036"/>
                        </a:cubicBezTo>
                        <a:cubicBezTo>
                          <a:pt x="8872716" y="4654544"/>
                          <a:pt x="8938913" y="4645307"/>
                          <a:pt x="8909753" y="4649036"/>
                        </a:cubicBezTo>
                        <a:cubicBezTo>
                          <a:pt x="8880593" y="4652765"/>
                          <a:pt x="8056551" y="4632929"/>
                          <a:pt x="7831850" y="4649036"/>
                        </a:cubicBezTo>
                        <a:cubicBezTo>
                          <a:pt x="7607149" y="4665143"/>
                          <a:pt x="7018758" y="4674267"/>
                          <a:pt x="6753948" y="4649036"/>
                        </a:cubicBezTo>
                        <a:cubicBezTo>
                          <a:pt x="6489138" y="4623805"/>
                          <a:pt x="6540507" y="4651017"/>
                          <a:pt x="6467417" y="4649036"/>
                        </a:cubicBezTo>
                        <a:cubicBezTo>
                          <a:pt x="6394327" y="4647055"/>
                          <a:pt x="6063657" y="4665014"/>
                          <a:pt x="5785200" y="4649036"/>
                        </a:cubicBezTo>
                        <a:cubicBezTo>
                          <a:pt x="5506743" y="4633058"/>
                          <a:pt x="5735877" y="4651402"/>
                          <a:pt x="5696511" y="4649036"/>
                        </a:cubicBezTo>
                        <a:cubicBezTo>
                          <a:pt x="5657145" y="4646670"/>
                          <a:pt x="5238811" y="4688395"/>
                          <a:pt x="4816452" y="4649036"/>
                        </a:cubicBezTo>
                        <a:cubicBezTo>
                          <a:pt x="4394093" y="4609677"/>
                          <a:pt x="4636646" y="4642259"/>
                          <a:pt x="4529920" y="4649036"/>
                        </a:cubicBezTo>
                        <a:cubicBezTo>
                          <a:pt x="4423194" y="4655813"/>
                          <a:pt x="4468697" y="4651286"/>
                          <a:pt x="4441232" y="4649036"/>
                        </a:cubicBezTo>
                        <a:cubicBezTo>
                          <a:pt x="4413767" y="4646786"/>
                          <a:pt x="3744412" y="4649752"/>
                          <a:pt x="3561172" y="4649036"/>
                        </a:cubicBezTo>
                        <a:cubicBezTo>
                          <a:pt x="3377932" y="4648320"/>
                          <a:pt x="3061903" y="4640394"/>
                          <a:pt x="2878955" y="4649036"/>
                        </a:cubicBezTo>
                        <a:cubicBezTo>
                          <a:pt x="2696007" y="4657678"/>
                          <a:pt x="2620929" y="4652226"/>
                          <a:pt x="2394581" y="4649036"/>
                        </a:cubicBezTo>
                        <a:cubicBezTo>
                          <a:pt x="2168233" y="4645846"/>
                          <a:pt x="1675437" y="4692151"/>
                          <a:pt x="1316679" y="4649036"/>
                        </a:cubicBezTo>
                        <a:cubicBezTo>
                          <a:pt x="957921" y="4605921"/>
                          <a:pt x="987559" y="4626465"/>
                          <a:pt x="832305" y="4649036"/>
                        </a:cubicBezTo>
                        <a:cubicBezTo>
                          <a:pt x="677051" y="4671607"/>
                          <a:pt x="774790" y="4650927"/>
                          <a:pt x="743616" y="4649036"/>
                        </a:cubicBezTo>
                        <a:cubicBezTo>
                          <a:pt x="712442" y="4647145"/>
                          <a:pt x="229711" y="4680588"/>
                          <a:pt x="0" y="4649036"/>
                        </a:cubicBezTo>
                        <a:cubicBezTo>
                          <a:pt x="-1448" y="4483869"/>
                          <a:pt x="-7309" y="4050212"/>
                          <a:pt x="0" y="3891907"/>
                        </a:cubicBezTo>
                        <a:cubicBezTo>
                          <a:pt x="7309" y="3733602"/>
                          <a:pt x="-22943" y="3477584"/>
                          <a:pt x="0" y="3181269"/>
                        </a:cubicBezTo>
                        <a:cubicBezTo>
                          <a:pt x="22943" y="2884954"/>
                          <a:pt x="25877" y="2809761"/>
                          <a:pt x="0" y="2610102"/>
                        </a:cubicBezTo>
                        <a:cubicBezTo>
                          <a:pt x="-25877" y="2410443"/>
                          <a:pt x="31910" y="2043293"/>
                          <a:pt x="0" y="1899463"/>
                        </a:cubicBezTo>
                        <a:cubicBezTo>
                          <a:pt x="-31910" y="1755633"/>
                          <a:pt x="27168" y="1455554"/>
                          <a:pt x="0" y="1188825"/>
                        </a:cubicBezTo>
                        <a:cubicBezTo>
                          <a:pt x="-27168" y="922096"/>
                          <a:pt x="-19059" y="3948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12">
            <a:extLst>
              <a:ext uri="{FF2B5EF4-FFF2-40B4-BE49-F238E27FC236}">
                <a16:creationId xmlns:a16="http://schemas.microsoft.com/office/drawing/2014/main" id="{EEF3FAD9-F929-DD4D-D2DD-76EE343E2192}"/>
              </a:ext>
            </a:extLst>
          </p:cNvPr>
          <p:cNvCxnSpPr>
            <a:cxnSpLocks/>
            <a:stCxn id="20" idx="1"/>
            <a:endCxn id="19" idx="0"/>
          </p:cNvCxnSpPr>
          <p:nvPr/>
        </p:nvCxnSpPr>
        <p:spPr>
          <a:xfrm rot="10800000" flipV="1">
            <a:off x="12852487" y="6973059"/>
            <a:ext cx="14447332" cy="2134080"/>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143BD27-35EE-C95D-797A-629233431E6F}"/>
              </a:ext>
            </a:extLst>
          </p:cNvPr>
          <p:cNvSpPr txBox="1"/>
          <p:nvPr/>
        </p:nvSpPr>
        <p:spPr>
          <a:xfrm>
            <a:off x="27299819" y="8130047"/>
            <a:ext cx="12906073" cy="1569660"/>
          </a:xfrm>
          <a:prstGeom prst="rect">
            <a:avLst/>
          </a:prstGeom>
          <a:noFill/>
          <a:ln>
            <a:solidFill>
              <a:srgbClr val="FF00FF"/>
            </a:solidFill>
          </a:ln>
        </p:spPr>
        <p:txBody>
          <a:bodyPr wrap="square" rtlCol="0">
            <a:spAutoFit/>
          </a:bodyPr>
          <a:lstStyle/>
          <a:p>
            <a:pPr marL="914400" indent="-914400">
              <a:buFont typeface="Arial" panose="020B0604020202020204" pitchFamily="34" charset="0"/>
              <a:buChar char="•"/>
            </a:pPr>
            <a:r>
              <a:rPr lang="en-US" sz="4800" i="1" dirty="0"/>
              <a:t>Valid your choice (the choice shall be display on the box below)</a:t>
            </a:r>
          </a:p>
        </p:txBody>
      </p:sp>
      <p:sp>
        <p:nvSpPr>
          <p:cNvPr id="27" name="TextBox 26">
            <a:extLst>
              <a:ext uri="{FF2B5EF4-FFF2-40B4-BE49-F238E27FC236}">
                <a16:creationId xmlns:a16="http://schemas.microsoft.com/office/drawing/2014/main" id="{4769EE84-19A9-B12F-AEDA-1BBF468D3D76}"/>
              </a:ext>
            </a:extLst>
          </p:cNvPr>
          <p:cNvSpPr txBox="1"/>
          <p:nvPr/>
        </p:nvSpPr>
        <p:spPr>
          <a:xfrm>
            <a:off x="27299819" y="10195160"/>
            <a:ext cx="12906073" cy="2308324"/>
          </a:xfrm>
          <a:prstGeom prst="rect">
            <a:avLst/>
          </a:prstGeom>
          <a:noFill/>
          <a:ln>
            <a:solidFill>
              <a:srgbClr val="FF00FF"/>
            </a:solidFill>
          </a:ln>
        </p:spPr>
        <p:txBody>
          <a:bodyPr wrap="square" rtlCol="0">
            <a:spAutoFit/>
          </a:bodyPr>
          <a:lstStyle/>
          <a:p>
            <a:pPr marL="914400" indent="-914400">
              <a:buFont typeface="Arial" panose="020B0604020202020204" pitchFamily="34" charset="0"/>
              <a:buChar char="•"/>
            </a:pPr>
            <a:r>
              <a:rPr lang="en-US" sz="4800" i="1" dirty="0"/>
              <a:t>Click on Overwrite Option button if you want to overwrite the automatic field of the model (at your own risk)</a:t>
            </a:r>
          </a:p>
        </p:txBody>
      </p:sp>
      <p:sp>
        <p:nvSpPr>
          <p:cNvPr id="28" name="TextBox 27">
            <a:extLst>
              <a:ext uri="{FF2B5EF4-FFF2-40B4-BE49-F238E27FC236}">
                <a16:creationId xmlns:a16="http://schemas.microsoft.com/office/drawing/2014/main" id="{E42E10B6-5F68-200C-1D5E-51D7BC53BAFA}"/>
              </a:ext>
            </a:extLst>
          </p:cNvPr>
          <p:cNvSpPr txBox="1"/>
          <p:nvPr/>
        </p:nvSpPr>
        <p:spPr>
          <a:xfrm>
            <a:off x="27299819" y="12978213"/>
            <a:ext cx="12906073" cy="830997"/>
          </a:xfrm>
          <a:prstGeom prst="rect">
            <a:avLst/>
          </a:prstGeom>
          <a:noFill/>
          <a:ln>
            <a:solidFill>
              <a:srgbClr val="FF00FF"/>
            </a:solidFill>
          </a:ln>
        </p:spPr>
        <p:txBody>
          <a:bodyPr wrap="square" rtlCol="0">
            <a:spAutoFit/>
          </a:bodyPr>
          <a:lstStyle/>
          <a:p>
            <a:pPr marL="914400" indent="-914400">
              <a:buFont typeface="Arial" panose="020B0604020202020204" pitchFamily="34" charset="0"/>
              <a:buChar char="•"/>
            </a:pPr>
            <a:r>
              <a:rPr lang="en-US" sz="4800" i="1" dirty="0"/>
              <a:t>Click on Proceed (or Exit to quit)</a:t>
            </a:r>
          </a:p>
        </p:txBody>
      </p:sp>
      <p:sp>
        <p:nvSpPr>
          <p:cNvPr id="29" name="TextBox 28">
            <a:extLst>
              <a:ext uri="{FF2B5EF4-FFF2-40B4-BE49-F238E27FC236}">
                <a16:creationId xmlns:a16="http://schemas.microsoft.com/office/drawing/2014/main" id="{E21B14C2-5DCA-5213-23A8-81E0AE741DAA}"/>
              </a:ext>
            </a:extLst>
          </p:cNvPr>
          <p:cNvSpPr txBox="1"/>
          <p:nvPr/>
        </p:nvSpPr>
        <p:spPr>
          <a:xfrm>
            <a:off x="27299819" y="14579821"/>
            <a:ext cx="12906073" cy="830997"/>
          </a:xfrm>
          <a:prstGeom prst="rect">
            <a:avLst/>
          </a:prstGeom>
          <a:noFill/>
          <a:ln>
            <a:solidFill>
              <a:srgbClr val="FF00FF"/>
            </a:solidFill>
          </a:ln>
        </p:spPr>
        <p:txBody>
          <a:bodyPr wrap="square" rtlCol="0">
            <a:spAutoFit/>
          </a:bodyPr>
          <a:lstStyle/>
          <a:p>
            <a:pPr marL="914400" indent="-914400">
              <a:buFont typeface="Arial" panose="020B0604020202020204" pitchFamily="34" charset="0"/>
              <a:buChar char="•"/>
            </a:pPr>
            <a:r>
              <a:rPr lang="en-US" sz="4800" i="1" dirty="0"/>
              <a:t>Click on Exit to quit the migration menu</a:t>
            </a:r>
          </a:p>
        </p:txBody>
      </p:sp>
      <p:cxnSp>
        <p:nvCxnSpPr>
          <p:cNvPr id="31" name="Straight Arrow Connector 12">
            <a:extLst>
              <a:ext uri="{FF2B5EF4-FFF2-40B4-BE49-F238E27FC236}">
                <a16:creationId xmlns:a16="http://schemas.microsoft.com/office/drawing/2014/main" id="{6B44E102-F410-92C8-B7F3-10B1ACB21F65}"/>
              </a:ext>
            </a:extLst>
          </p:cNvPr>
          <p:cNvCxnSpPr>
            <a:cxnSpLocks/>
            <a:stCxn id="26" idx="1"/>
            <a:endCxn id="21" idx="0"/>
          </p:cNvCxnSpPr>
          <p:nvPr/>
        </p:nvCxnSpPr>
        <p:spPr>
          <a:xfrm rot="10800000" flipV="1">
            <a:off x="5197993" y="8914877"/>
            <a:ext cx="22101826" cy="7066010"/>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9A66D4FB-5068-94F5-11AA-FD8918A37523}"/>
              </a:ext>
            </a:extLst>
          </p:cNvPr>
          <p:cNvCxnSpPr>
            <a:cxnSpLocks/>
            <a:stCxn id="27" idx="1"/>
            <a:endCxn id="24" idx="0"/>
          </p:cNvCxnSpPr>
          <p:nvPr/>
        </p:nvCxnSpPr>
        <p:spPr>
          <a:xfrm rot="10800000" flipV="1">
            <a:off x="18496947" y="11349321"/>
            <a:ext cx="8802872" cy="3890299"/>
          </a:xfrm>
          <a:prstGeom prst="bentConnector2">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12">
            <a:extLst>
              <a:ext uri="{FF2B5EF4-FFF2-40B4-BE49-F238E27FC236}">
                <a16:creationId xmlns:a16="http://schemas.microsoft.com/office/drawing/2014/main" id="{70A6E560-050D-8F00-6357-C161BA797F61}"/>
              </a:ext>
            </a:extLst>
          </p:cNvPr>
          <p:cNvCxnSpPr>
            <a:cxnSpLocks/>
            <a:stCxn id="28" idx="3"/>
            <a:endCxn id="22" idx="2"/>
          </p:cNvCxnSpPr>
          <p:nvPr/>
        </p:nvCxnSpPr>
        <p:spPr>
          <a:xfrm flipH="1">
            <a:off x="12896045" y="13393712"/>
            <a:ext cx="27309847" cy="7831453"/>
          </a:xfrm>
          <a:prstGeom prst="bentConnector4">
            <a:avLst>
              <a:gd name="adj1" fmla="val -2866"/>
              <a:gd name="adj2" fmla="val 116364"/>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07BB93B6-8D97-4C0A-DCB6-E1D056A79853}"/>
              </a:ext>
            </a:extLst>
          </p:cNvPr>
          <p:cNvCxnSpPr>
            <a:cxnSpLocks/>
            <a:stCxn id="29" idx="1"/>
            <a:endCxn id="23" idx="3"/>
          </p:cNvCxnSpPr>
          <p:nvPr/>
        </p:nvCxnSpPr>
        <p:spPr>
          <a:xfrm rot="10800000" flipV="1">
            <a:off x="24633383" y="14995319"/>
            <a:ext cx="2666437" cy="5285515"/>
          </a:xfrm>
          <a:prstGeom prst="bentConnector3">
            <a:avLst>
              <a:gd name="adj1" fmla="val 50000"/>
            </a:avLst>
          </a:prstGeom>
          <a:ln w="57150">
            <a:solidFill>
              <a:srgbClr val="FF00FF"/>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10866BC-F8A8-9CA9-B01E-0C3B189B9978}"/>
              </a:ext>
            </a:extLst>
          </p:cNvPr>
          <p:cNvSpPr/>
          <p:nvPr/>
        </p:nvSpPr>
        <p:spPr>
          <a:xfrm>
            <a:off x="20593878" y="15239621"/>
            <a:ext cx="4039504" cy="4061497"/>
          </a:xfrm>
          <a:prstGeom prst="rect">
            <a:avLst/>
          </a:prstGeom>
          <a:solidFill>
            <a:srgbClr val="C1F5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772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9111B-E97F-4C84-B4D1-A5AB513B853D}"/>
              </a:ext>
            </a:extLst>
          </p:cNvPr>
          <p:cNvSpPr txBox="1"/>
          <p:nvPr/>
        </p:nvSpPr>
        <p:spPr>
          <a:xfrm>
            <a:off x="1102660" y="1509184"/>
            <a:ext cx="40637011" cy="1107996"/>
          </a:xfrm>
          <a:prstGeom prst="rect">
            <a:avLst/>
          </a:prstGeom>
          <a:solidFill>
            <a:srgbClr val="0070C0"/>
          </a:solidFill>
        </p:spPr>
        <p:txBody>
          <a:bodyPr wrap="square" rtlCol="0">
            <a:spAutoFit/>
          </a:bodyPr>
          <a:lstStyle/>
          <a:p>
            <a:pPr algn="ctr"/>
            <a:r>
              <a:rPr lang="fr-FR" sz="6600" dirty="0">
                <a:ln>
                  <a:solidFill>
                    <a:schemeClr val="tx1"/>
                  </a:solidFill>
                </a:ln>
                <a:solidFill>
                  <a:schemeClr val="bg1"/>
                </a:solidFill>
                <a:latin typeface="Bahnschrift SemiBold" panose="020B0502040204020203" pitchFamily="34" charset="0"/>
              </a:rPr>
              <a:t>CONFIGURATION OF ARIANA TOOLS BOX IN YOUR LAPTOP</a:t>
            </a:r>
            <a:endParaRPr lang="en-US" sz="6600" dirty="0">
              <a:ln>
                <a:solidFill>
                  <a:schemeClr val="tx1"/>
                </a:solidFill>
              </a:ln>
              <a:solidFill>
                <a:schemeClr val="bg1"/>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961DEE8C-AD43-4646-A5F6-1BDD07EEABD2}"/>
              </a:ext>
            </a:extLst>
          </p:cNvPr>
          <p:cNvSpPr txBox="1"/>
          <p:nvPr/>
        </p:nvSpPr>
        <p:spPr>
          <a:xfrm>
            <a:off x="1561361" y="5596729"/>
            <a:ext cx="21864918" cy="2492990"/>
          </a:xfrm>
          <a:prstGeom prst="rect">
            <a:avLst/>
          </a:prstGeom>
          <a:noFill/>
        </p:spPr>
        <p:txBody>
          <a:bodyPr wrap="square" rtlCol="0">
            <a:spAutoFit/>
          </a:bodyPr>
          <a:lstStyle/>
          <a:p>
            <a:pPr algn="just"/>
            <a:r>
              <a:rPr lang="en-GB" sz="5400" dirty="0"/>
              <a:t>The tools are available in package folder stored in git repository:</a:t>
            </a:r>
          </a:p>
          <a:p>
            <a:pPr algn="just"/>
            <a:r>
              <a:rPr lang="en-GB" sz="5400" dirty="0"/>
              <a:t> ITR-</a:t>
            </a:r>
            <a:r>
              <a:rPr lang="en-GB" sz="5400" dirty="0" err="1"/>
              <a:t>PACKAGEv</a:t>
            </a:r>
            <a:r>
              <a:rPr lang="en-GB" sz="4800" b="1" dirty="0" err="1">
                <a:solidFill>
                  <a:srgbClr val="00B050"/>
                </a:solidFill>
              </a:rPr>
              <a:t>XX</a:t>
            </a:r>
            <a:endParaRPr lang="en-GB" sz="4800" b="1" dirty="0">
              <a:solidFill>
                <a:srgbClr val="00B050"/>
              </a:solidFill>
            </a:endParaRPr>
          </a:p>
          <a:p>
            <a:pPr algn="ctr"/>
            <a:r>
              <a:rPr lang="en-GB" sz="4800" b="1" dirty="0">
                <a:solidFill>
                  <a:srgbClr val="00B050"/>
                </a:solidFill>
              </a:rPr>
              <a:t>XX</a:t>
            </a:r>
            <a:r>
              <a:rPr lang="en-GB" sz="4800" b="1" dirty="0"/>
              <a:t> is the current version of the official package (hereafter version 24.0)</a:t>
            </a:r>
          </a:p>
        </p:txBody>
      </p:sp>
      <p:sp>
        <p:nvSpPr>
          <p:cNvPr id="6" name="TextBox 5">
            <a:extLst>
              <a:ext uri="{FF2B5EF4-FFF2-40B4-BE49-F238E27FC236}">
                <a16:creationId xmlns:a16="http://schemas.microsoft.com/office/drawing/2014/main" id="{24779AAB-3770-443E-8544-AE9899820FE7}"/>
              </a:ext>
            </a:extLst>
          </p:cNvPr>
          <p:cNvSpPr txBox="1"/>
          <p:nvPr/>
        </p:nvSpPr>
        <p:spPr>
          <a:xfrm>
            <a:off x="1102660" y="3506600"/>
            <a:ext cx="21676658"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WHERE TO FIND THE TOOLS ?</a:t>
            </a:r>
          </a:p>
        </p:txBody>
      </p:sp>
      <p:sp>
        <p:nvSpPr>
          <p:cNvPr id="7" name="TextBox 6">
            <a:extLst>
              <a:ext uri="{FF2B5EF4-FFF2-40B4-BE49-F238E27FC236}">
                <a16:creationId xmlns:a16="http://schemas.microsoft.com/office/drawing/2014/main" id="{286548CA-7966-4A7E-BD94-16B19F7DE471}"/>
              </a:ext>
            </a:extLst>
          </p:cNvPr>
          <p:cNvSpPr txBox="1"/>
          <p:nvPr/>
        </p:nvSpPr>
        <p:spPr>
          <a:xfrm>
            <a:off x="1102660" y="12639309"/>
            <a:ext cx="21676658" cy="4247317"/>
          </a:xfrm>
          <a:prstGeom prst="rect">
            <a:avLst/>
          </a:prstGeom>
          <a:noFill/>
        </p:spPr>
        <p:txBody>
          <a:bodyPr wrap="square" rtlCol="0">
            <a:spAutoFit/>
          </a:bodyPr>
          <a:lstStyle/>
          <a:p>
            <a:pPr marL="914400" indent="-914400" algn="ctr">
              <a:buAutoNum type="arabicPeriod"/>
            </a:pPr>
            <a:r>
              <a:rPr lang="en-GB" sz="5400" b="1" dirty="0"/>
              <a:t>Copy ITR-PACKAGE Content on your Laptop</a:t>
            </a:r>
          </a:p>
          <a:p>
            <a:pPr algn="ctr"/>
            <a:endParaRPr lang="en-GB" sz="5400" b="1" dirty="0"/>
          </a:p>
          <a:p>
            <a:pPr algn="just"/>
            <a:r>
              <a:rPr lang="en-GB" sz="5400" dirty="0"/>
              <a:t>Copy the ITR-</a:t>
            </a:r>
            <a:r>
              <a:rPr lang="en-GB" sz="5400" dirty="0" err="1"/>
              <a:t>PACKAGEv</a:t>
            </a:r>
            <a:r>
              <a:rPr lang="en-GB" sz="5400" dirty="0" err="1">
                <a:solidFill>
                  <a:srgbClr val="00B050"/>
                </a:solidFill>
              </a:rPr>
              <a:t>xx</a:t>
            </a:r>
            <a:r>
              <a:rPr lang="en-GB" sz="5400" dirty="0"/>
              <a:t>\Template folder content in the following Folder:</a:t>
            </a:r>
          </a:p>
          <a:p>
            <a:pPr algn="just"/>
            <a:endParaRPr lang="en-GB" sz="5400" dirty="0"/>
          </a:p>
          <a:p>
            <a:pPr algn="ctr"/>
            <a:r>
              <a:rPr lang="en-GB" sz="5400" b="1" dirty="0">
                <a:latin typeface="Abadi MT Std Light" panose="020B0302020104020204" pitchFamily="34" charset="0"/>
              </a:rPr>
              <a:t>“C:\ Users \</a:t>
            </a:r>
            <a:r>
              <a:rPr lang="en-GB" sz="5400" b="1" i="1" dirty="0">
                <a:solidFill>
                  <a:srgbClr val="0070C0"/>
                </a:solidFill>
                <a:latin typeface="Abadi MT Std Light" panose="020B0302020104020204" pitchFamily="34" charset="0"/>
              </a:rPr>
              <a:t>YOUR NAME </a:t>
            </a:r>
            <a:r>
              <a:rPr lang="en-GB" sz="5400" b="1" dirty="0">
                <a:latin typeface="Abadi MT Std Light" panose="020B0302020104020204" pitchFamily="34" charset="0"/>
              </a:rPr>
              <a:t>\ </a:t>
            </a:r>
            <a:r>
              <a:rPr lang="en-GB" sz="5400" b="1" dirty="0" err="1">
                <a:latin typeface="Abadi MT Std Light" panose="020B0302020104020204" pitchFamily="34" charset="0"/>
              </a:rPr>
              <a:t>AppData</a:t>
            </a:r>
            <a:r>
              <a:rPr lang="en-GB" sz="5400" b="1" dirty="0">
                <a:latin typeface="Abadi MT Std Light" panose="020B0302020104020204" pitchFamily="34" charset="0"/>
              </a:rPr>
              <a:t> \ Roaming\ Microsoft\Templates”</a:t>
            </a:r>
          </a:p>
        </p:txBody>
      </p:sp>
      <p:sp>
        <p:nvSpPr>
          <p:cNvPr id="8" name="TextBox 7">
            <a:extLst>
              <a:ext uri="{FF2B5EF4-FFF2-40B4-BE49-F238E27FC236}">
                <a16:creationId xmlns:a16="http://schemas.microsoft.com/office/drawing/2014/main" id="{C8ED47D5-0584-4718-979D-71BFAB59DC66}"/>
              </a:ext>
            </a:extLst>
          </p:cNvPr>
          <p:cNvSpPr txBox="1"/>
          <p:nvPr/>
        </p:nvSpPr>
        <p:spPr>
          <a:xfrm>
            <a:off x="914400" y="17961090"/>
            <a:ext cx="21676658" cy="4339650"/>
          </a:xfrm>
          <a:prstGeom prst="rect">
            <a:avLst/>
          </a:prstGeom>
          <a:noFill/>
        </p:spPr>
        <p:txBody>
          <a:bodyPr wrap="square" rtlCol="0">
            <a:spAutoFit/>
          </a:bodyPr>
          <a:lstStyle/>
          <a:p>
            <a:pPr marL="914400" indent="-914400" algn="ctr">
              <a:buFont typeface="+mj-lt"/>
              <a:buAutoNum type="arabicPeriod" startAt="2"/>
            </a:pPr>
            <a:r>
              <a:rPr lang="en-GB" sz="6000" b="1" dirty="0"/>
              <a:t>For Excel Tools</a:t>
            </a:r>
            <a:endParaRPr lang="en-GB" sz="5400" b="1" dirty="0"/>
          </a:p>
          <a:p>
            <a:pPr algn="just"/>
            <a:r>
              <a:rPr lang="en-GB" sz="5400" dirty="0"/>
              <a:t>Copy </a:t>
            </a:r>
            <a:r>
              <a:rPr lang="en-GB" sz="5400" dirty="0">
                <a:solidFill>
                  <a:srgbClr val="00B050"/>
                </a:solidFill>
              </a:rPr>
              <a:t>ARIANA-T.xlam </a:t>
            </a:r>
            <a:r>
              <a:rPr lang="en-GB" sz="5400" dirty="0"/>
              <a:t>include in the sub folder “</a:t>
            </a:r>
            <a:r>
              <a:rPr lang="en-GB" sz="5400" dirty="0" err="1"/>
              <a:t>SetUp</a:t>
            </a:r>
            <a:r>
              <a:rPr lang="en-GB" sz="5400" dirty="0"/>
              <a:t>” of the ITR-PACKAGE\Templates in the following Folder:</a:t>
            </a:r>
          </a:p>
          <a:p>
            <a:pPr algn="just"/>
            <a:endParaRPr lang="en-GB" sz="5400" dirty="0"/>
          </a:p>
          <a:p>
            <a:pPr algn="ctr"/>
            <a:r>
              <a:rPr lang="en-GB" sz="5400" b="1" dirty="0">
                <a:latin typeface="Abadi MT Std Light" panose="020B0302020104020204" pitchFamily="34" charset="0"/>
              </a:rPr>
              <a:t>“C:\ Users\ </a:t>
            </a:r>
            <a:r>
              <a:rPr lang="en-GB" sz="5400" b="1" i="1" dirty="0">
                <a:solidFill>
                  <a:srgbClr val="0070C0"/>
                </a:solidFill>
                <a:latin typeface="Abadi MT Std Light" panose="020B0302020104020204" pitchFamily="34" charset="0"/>
              </a:rPr>
              <a:t>YOUR NAME </a:t>
            </a:r>
            <a:r>
              <a:rPr lang="en-GB" sz="5400" b="1" dirty="0">
                <a:latin typeface="Abadi MT Std Light" panose="020B0302020104020204" pitchFamily="34" charset="0"/>
              </a:rPr>
              <a:t>\ </a:t>
            </a:r>
            <a:r>
              <a:rPr lang="en-GB" sz="5400" b="1" dirty="0" err="1">
                <a:latin typeface="Abadi MT Std Light" panose="020B0302020104020204" pitchFamily="34" charset="0"/>
              </a:rPr>
              <a:t>AppData</a:t>
            </a:r>
            <a:r>
              <a:rPr lang="en-GB" sz="5400" b="1" dirty="0">
                <a:latin typeface="Abadi MT Std Light" panose="020B0302020104020204" pitchFamily="34" charset="0"/>
              </a:rPr>
              <a:t> \ Roaming \ Microsoft \ </a:t>
            </a:r>
            <a:r>
              <a:rPr lang="en-GB" sz="5400" b="1" dirty="0" err="1">
                <a:latin typeface="Abadi MT Std Light" panose="020B0302020104020204" pitchFamily="34" charset="0"/>
              </a:rPr>
              <a:t>AddIns</a:t>
            </a:r>
            <a:r>
              <a:rPr lang="en-GB" sz="5400" b="1" dirty="0">
                <a:latin typeface="Abadi MT Std Light" panose="020B0302020104020204" pitchFamily="34" charset="0"/>
              </a:rPr>
              <a:t>”</a:t>
            </a:r>
          </a:p>
        </p:txBody>
      </p:sp>
      <p:sp>
        <p:nvSpPr>
          <p:cNvPr id="9" name="TextBox 8">
            <a:extLst>
              <a:ext uri="{FF2B5EF4-FFF2-40B4-BE49-F238E27FC236}">
                <a16:creationId xmlns:a16="http://schemas.microsoft.com/office/drawing/2014/main" id="{636BF3AD-93F0-4414-840A-433E24B8FB0D}"/>
              </a:ext>
            </a:extLst>
          </p:cNvPr>
          <p:cNvSpPr txBox="1"/>
          <p:nvPr/>
        </p:nvSpPr>
        <p:spPr>
          <a:xfrm>
            <a:off x="914400" y="10549180"/>
            <a:ext cx="21676658"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HOW TO CONFIGURE THE TOOLS ?</a:t>
            </a:r>
          </a:p>
        </p:txBody>
      </p:sp>
      <p:pic>
        <p:nvPicPr>
          <p:cNvPr id="11" name="Picture 10">
            <a:extLst>
              <a:ext uri="{FF2B5EF4-FFF2-40B4-BE49-F238E27FC236}">
                <a16:creationId xmlns:a16="http://schemas.microsoft.com/office/drawing/2014/main" id="{5147ACF1-C782-4731-A145-4128E5831564}"/>
              </a:ext>
            </a:extLst>
          </p:cNvPr>
          <p:cNvPicPr>
            <a:picLocks noChangeAspect="1"/>
          </p:cNvPicPr>
          <p:nvPr/>
        </p:nvPicPr>
        <p:blipFill>
          <a:blip r:embed="rId2"/>
          <a:stretch>
            <a:fillRect/>
          </a:stretch>
        </p:blipFill>
        <p:spPr>
          <a:xfrm>
            <a:off x="23426279" y="4522263"/>
            <a:ext cx="18238311" cy="9698412"/>
          </a:xfrm>
          <a:prstGeom prst="rect">
            <a:avLst/>
          </a:prstGeom>
        </p:spPr>
      </p:pic>
      <p:sp>
        <p:nvSpPr>
          <p:cNvPr id="12" name="TextBox 11">
            <a:extLst>
              <a:ext uri="{FF2B5EF4-FFF2-40B4-BE49-F238E27FC236}">
                <a16:creationId xmlns:a16="http://schemas.microsoft.com/office/drawing/2014/main" id="{0AB770D9-2488-4679-97AB-27A899B160F9}"/>
              </a:ext>
            </a:extLst>
          </p:cNvPr>
          <p:cNvSpPr txBox="1"/>
          <p:nvPr/>
        </p:nvSpPr>
        <p:spPr>
          <a:xfrm>
            <a:off x="23426279" y="3399066"/>
            <a:ext cx="17990662" cy="707888"/>
          </a:xfrm>
          <a:prstGeom prst="rect">
            <a:avLst/>
          </a:prstGeom>
          <a:solidFill>
            <a:srgbClr val="2B7CD3"/>
          </a:solidFill>
        </p:spPr>
        <p:txBody>
          <a:bodyPr wrap="square" rtlCol="0">
            <a:spAutoFit/>
          </a:bodyPr>
          <a:lstStyle/>
          <a:p>
            <a:pPr algn="ctr"/>
            <a:r>
              <a:rPr lang="fr-FR" sz="4000" b="1" dirty="0">
                <a:solidFill>
                  <a:schemeClr val="bg1"/>
                </a:solidFill>
                <a:latin typeface="Agency FB" panose="020B0503020202020204" pitchFamily="34" charset="0"/>
              </a:rPr>
              <a:t>ITR-PACKAGE CONFIGURATION </a:t>
            </a:r>
            <a:r>
              <a:rPr lang="fr-FR" sz="4000" b="1" dirty="0">
                <a:solidFill>
                  <a:srgbClr val="FF0000"/>
                </a:solidFill>
                <a:latin typeface="Agency FB" panose="020B0503020202020204" pitchFamily="34" charset="0"/>
              </a:rPr>
              <a:t>(not all folders are </a:t>
            </a:r>
            <a:r>
              <a:rPr lang="fr-FR" sz="4000" b="1" dirty="0" err="1">
                <a:solidFill>
                  <a:srgbClr val="FF0000"/>
                </a:solidFill>
                <a:latin typeface="Agency FB" panose="020B0503020202020204" pitchFamily="34" charset="0"/>
              </a:rPr>
              <a:t>available</a:t>
            </a:r>
            <a:r>
              <a:rPr lang="fr-FR" sz="4000" b="1" dirty="0">
                <a:solidFill>
                  <a:srgbClr val="FF0000"/>
                </a:solidFill>
                <a:latin typeface="Agency FB" panose="020B0503020202020204" pitchFamily="34" charset="0"/>
              </a:rPr>
              <a:t> in public release)</a:t>
            </a:r>
            <a:endParaRPr lang="en-US" sz="4000" b="1" dirty="0">
              <a:solidFill>
                <a:srgbClr val="FF0000"/>
              </a:solidFill>
              <a:latin typeface="Agency FB" panose="020B0503020202020204" pitchFamily="34" charset="0"/>
            </a:endParaRPr>
          </a:p>
        </p:txBody>
      </p:sp>
      <p:sp>
        <p:nvSpPr>
          <p:cNvPr id="13" name="TextBox 12">
            <a:extLst>
              <a:ext uri="{FF2B5EF4-FFF2-40B4-BE49-F238E27FC236}">
                <a16:creationId xmlns:a16="http://schemas.microsoft.com/office/drawing/2014/main" id="{1F799964-A98D-42B7-97EA-34B19FE3DFDC}"/>
              </a:ext>
            </a:extLst>
          </p:cNvPr>
          <p:cNvSpPr txBox="1"/>
          <p:nvPr/>
        </p:nvSpPr>
        <p:spPr>
          <a:xfrm>
            <a:off x="23426279" y="16002000"/>
            <a:ext cx="18238310" cy="7375005"/>
          </a:xfrm>
          <a:prstGeom prst="rect">
            <a:avLst/>
          </a:prstGeom>
          <a:noFill/>
          <a:ln w="127000">
            <a:solidFill>
              <a:srgbClr val="C00000"/>
            </a:solidFill>
          </a:ln>
        </p:spPr>
        <p:txBody>
          <a:bodyPr wrap="square" lIns="360000" tIns="360000" rIns="360000" bIns="360000" rtlCol="0">
            <a:spAutoFit/>
          </a:bodyPr>
          <a:lstStyle/>
          <a:p>
            <a:r>
              <a:rPr lang="en-US" sz="4800" b="1" dirty="0">
                <a:latin typeface="Abadi MT Std Light" panose="020B0302020104020204" pitchFamily="34" charset="0"/>
              </a:rPr>
              <a:t>For Major version such as “v24” it is recommended to overwrite the previous version of the package installed on your laptop as every files included in the package have been review and set to be compliant with the VBA tools.</a:t>
            </a:r>
          </a:p>
          <a:p>
            <a:r>
              <a:rPr lang="en-US" sz="4800" b="1" i="1" dirty="0">
                <a:solidFill>
                  <a:srgbClr val="FF00FF"/>
                </a:solidFill>
                <a:latin typeface="Abadi MT Std Light" panose="020B0302020104020204" pitchFamily="34" charset="0"/>
              </a:rPr>
              <a:t>Older versions of file could be not compatible with the new tools.</a:t>
            </a:r>
          </a:p>
          <a:p>
            <a:endParaRPr lang="en-US" sz="4800" b="1" dirty="0">
              <a:latin typeface="Abadi MT Std Light" panose="020B0302020104020204" pitchFamily="34" charset="0"/>
            </a:endParaRPr>
          </a:p>
          <a:p>
            <a:r>
              <a:rPr lang="en-US" sz="4800" b="1" dirty="0">
                <a:latin typeface="Abadi MT Std Light" panose="020B0302020104020204" pitchFamily="34" charset="0"/>
              </a:rPr>
              <a:t>For Minor version such as “v21.1” or “v21.2” you need to synchronized only the updated files. Theses versions include only bug fix and minor changes.</a:t>
            </a:r>
          </a:p>
        </p:txBody>
      </p:sp>
      <p:sp>
        <p:nvSpPr>
          <p:cNvPr id="14" name="TextBox 13">
            <a:extLst>
              <a:ext uri="{FF2B5EF4-FFF2-40B4-BE49-F238E27FC236}">
                <a16:creationId xmlns:a16="http://schemas.microsoft.com/office/drawing/2014/main" id="{9E62EBE1-16A4-40B1-811B-93FFAEC6BAA6}"/>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Configuration</a:t>
            </a:r>
          </a:p>
        </p:txBody>
      </p:sp>
      <p:sp>
        <p:nvSpPr>
          <p:cNvPr id="15" name="TextBox 14">
            <a:extLst>
              <a:ext uri="{FF2B5EF4-FFF2-40B4-BE49-F238E27FC236}">
                <a16:creationId xmlns:a16="http://schemas.microsoft.com/office/drawing/2014/main" id="{7CAF9A3A-9D84-43A8-8A63-DA96F27024EB}"/>
              </a:ext>
            </a:extLst>
          </p:cNvPr>
          <p:cNvSpPr txBox="1"/>
          <p:nvPr/>
        </p:nvSpPr>
        <p:spPr>
          <a:xfrm>
            <a:off x="25551954" y="26201619"/>
            <a:ext cx="10815039" cy="707886"/>
          </a:xfrm>
          <a:prstGeom prst="rect">
            <a:avLst/>
          </a:prstGeom>
          <a:noFill/>
        </p:spPr>
        <p:txBody>
          <a:bodyPr wrap="square" rtlCol="0">
            <a:spAutoFit/>
          </a:bodyPr>
          <a:lstStyle/>
          <a:p>
            <a:r>
              <a:rPr lang="fr-FR" sz="4000" dirty="0">
                <a:latin typeface="Bahnschrift Light Condensed" panose="020B0502040204020203" pitchFamily="34" charset="0"/>
              </a:rPr>
              <a:t>H</a:t>
            </a:r>
            <a:r>
              <a:rPr lang="en-US" sz="4000" dirty="0">
                <a:latin typeface="Bahnschrift Light Condensed" panose="020B0502040204020203" pitchFamily="34" charset="0"/>
              </a:rPr>
              <a:t>ow to install the tool</a:t>
            </a:r>
          </a:p>
        </p:txBody>
      </p:sp>
    </p:spTree>
    <p:extLst>
      <p:ext uri="{BB962C8B-B14F-4D97-AF65-F5344CB8AC3E}">
        <p14:creationId xmlns:p14="http://schemas.microsoft.com/office/powerpoint/2010/main" val="2777628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5DC7B4-65F4-E2A8-F918-2F22C60D24A7}"/>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sp>
        <p:nvSpPr>
          <p:cNvPr id="3" name="TextBox 2">
            <a:extLst>
              <a:ext uri="{FF2B5EF4-FFF2-40B4-BE49-F238E27FC236}">
                <a16:creationId xmlns:a16="http://schemas.microsoft.com/office/drawing/2014/main" id="{8D503FFA-53B0-5C5F-A1C7-E354A690BFE7}"/>
              </a:ext>
            </a:extLst>
          </p:cNvPr>
          <p:cNvSpPr txBox="1"/>
          <p:nvPr/>
        </p:nvSpPr>
        <p:spPr>
          <a:xfrm>
            <a:off x="25551954" y="26201619"/>
            <a:ext cx="10815039" cy="769441"/>
          </a:xfrm>
          <a:prstGeom prst="rect">
            <a:avLst/>
          </a:prstGeom>
          <a:noFill/>
        </p:spPr>
        <p:txBody>
          <a:bodyPr wrap="square" rtlCol="0">
            <a:spAutoFit/>
          </a:bodyPr>
          <a:lstStyle/>
          <a:p>
            <a:r>
              <a:rPr lang="en-US" sz="4400">
                <a:latin typeface="Bahnschrift Light Condensed" panose="020B0502040204020203" pitchFamily="34" charset="0"/>
              </a:rPr>
              <a:t>Button to edit the GDPR Processin g Record</a:t>
            </a:r>
          </a:p>
        </p:txBody>
      </p:sp>
      <p:pic>
        <p:nvPicPr>
          <p:cNvPr id="4" name="Picture 3">
            <a:extLst>
              <a:ext uri="{FF2B5EF4-FFF2-40B4-BE49-F238E27FC236}">
                <a16:creationId xmlns:a16="http://schemas.microsoft.com/office/drawing/2014/main" id="{5D6AFF61-2BF3-FB74-CFF1-0EEACC027E1E}"/>
              </a:ext>
            </a:extLst>
          </p:cNvPr>
          <p:cNvPicPr>
            <a:picLocks noChangeAspect="1"/>
          </p:cNvPicPr>
          <p:nvPr/>
        </p:nvPicPr>
        <p:blipFill rotWithShape="1">
          <a:blip r:embed="rId2"/>
          <a:srcRect l="14223" r="80827" b="37959"/>
          <a:stretch/>
        </p:blipFill>
        <p:spPr>
          <a:xfrm>
            <a:off x="1856510" y="1635198"/>
            <a:ext cx="1660101" cy="1938992"/>
          </a:xfrm>
          <a:prstGeom prst="rect">
            <a:avLst/>
          </a:prstGeom>
          <a:ln w="28575">
            <a:solidFill>
              <a:srgbClr val="FF00FF"/>
            </a:solidFill>
          </a:ln>
        </p:spPr>
      </p:pic>
      <p:pic>
        <p:nvPicPr>
          <p:cNvPr id="5" name="Picture 4">
            <a:extLst>
              <a:ext uri="{FF2B5EF4-FFF2-40B4-BE49-F238E27FC236}">
                <a16:creationId xmlns:a16="http://schemas.microsoft.com/office/drawing/2014/main" id="{0F473A60-375A-8F85-4880-D36D1196C3C7}"/>
              </a:ext>
            </a:extLst>
          </p:cNvPr>
          <p:cNvPicPr>
            <a:picLocks noChangeAspect="1"/>
          </p:cNvPicPr>
          <p:nvPr/>
        </p:nvPicPr>
        <p:blipFill rotWithShape="1">
          <a:blip r:embed="rId2"/>
          <a:srcRect l="18861" r="74199" b="37959"/>
          <a:stretch/>
        </p:blipFill>
        <p:spPr>
          <a:xfrm>
            <a:off x="1856510" y="4240037"/>
            <a:ext cx="2327564" cy="1938992"/>
          </a:xfrm>
          <a:prstGeom prst="rect">
            <a:avLst/>
          </a:prstGeom>
          <a:ln w="28575">
            <a:solidFill>
              <a:srgbClr val="FF00FF"/>
            </a:solidFill>
          </a:ln>
        </p:spPr>
      </p:pic>
      <p:pic>
        <p:nvPicPr>
          <p:cNvPr id="6" name="Picture 5">
            <a:extLst>
              <a:ext uri="{FF2B5EF4-FFF2-40B4-BE49-F238E27FC236}">
                <a16:creationId xmlns:a16="http://schemas.microsoft.com/office/drawing/2014/main" id="{BDB49D17-18C3-E05A-129C-71BAD3E2D96D}"/>
              </a:ext>
            </a:extLst>
          </p:cNvPr>
          <p:cNvPicPr>
            <a:picLocks noChangeAspect="1"/>
          </p:cNvPicPr>
          <p:nvPr/>
        </p:nvPicPr>
        <p:blipFill rotWithShape="1">
          <a:blip r:embed="rId2"/>
          <a:srcRect l="26120" r="68930" b="37959"/>
          <a:stretch/>
        </p:blipFill>
        <p:spPr>
          <a:xfrm>
            <a:off x="1856510" y="6844876"/>
            <a:ext cx="1660101" cy="1938992"/>
          </a:xfrm>
          <a:prstGeom prst="rect">
            <a:avLst/>
          </a:prstGeom>
          <a:ln w="28575">
            <a:solidFill>
              <a:srgbClr val="FF00FF"/>
            </a:solidFill>
          </a:ln>
        </p:spPr>
      </p:pic>
      <p:pic>
        <p:nvPicPr>
          <p:cNvPr id="7" name="Picture 6">
            <a:extLst>
              <a:ext uri="{FF2B5EF4-FFF2-40B4-BE49-F238E27FC236}">
                <a16:creationId xmlns:a16="http://schemas.microsoft.com/office/drawing/2014/main" id="{EE9C5E79-D792-1625-2B68-242D12BFBE19}"/>
              </a:ext>
            </a:extLst>
          </p:cNvPr>
          <p:cNvPicPr>
            <a:picLocks noChangeAspect="1"/>
          </p:cNvPicPr>
          <p:nvPr/>
        </p:nvPicPr>
        <p:blipFill rotWithShape="1">
          <a:blip r:embed="rId2"/>
          <a:srcRect l="31078" t="434" r="63972" b="37525"/>
          <a:stretch/>
        </p:blipFill>
        <p:spPr>
          <a:xfrm>
            <a:off x="1856510" y="9449715"/>
            <a:ext cx="1660101" cy="1938992"/>
          </a:xfrm>
          <a:prstGeom prst="rect">
            <a:avLst/>
          </a:prstGeom>
          <a:ln w="28575">
            <a:solidFill>
              <a:srgbClr val="FF00FF"/>
            </a:solidFill>
          </a:ln>
        </p:spPr>
      </p:pic>
      <p:pic>
        <p:nvPicPr>
          <p:cNvPr id="8" name="Picture 7">
            <a:extLst>
              <a:ext uri="{FF2B5EF4-FFF2-40B4-BE49-F238E27FC236}">
                <a16:creationId xmlns:a16="http://schemas.microsoft.com/office/drawing/2014/main" id="{E9459AC7-F596-E405-F0A9-9D2BB77206B7}"/>
              </a:ext>
            </a:extLst>
          </p:cNvPr>
          <p:cNvPicPr>
            <a:picLocks noChangeAspect="1"/>
          </p:cNvPicPr>
          <p:nvPr/>
        </p:nvPicPr>
        <p:blipFill rotWithShape="1">
          <a:blip r:embed="rId2"/>
          <a:srcRect l="35374" t="1912" r="59676" b="36047"/>
          <a:stretch/>
        </p:blipFill>
        <p:spPr>
          <a:xfrm>
            <a:off x="1856510" y="12054554"/>
            <a:ext cx="1660101" cy="1938992"/>
          </a:xfrm>
          <a:prstGeom prst="rect">
            <a:avLst/>
          </a:prstGeom>
          <a:ln w="28575">
            <a:solidFill>
              <a:srgbClr val="FF00FF"/>
            </a:solidFill>
          </a:ln>
        </p:spPr>
      </p:pic>
      <p:pic>
        <p:nvPicPr>
          <p:cNvPr id="9" name="Picture 8">
            <a:extLst>
              <a:ext uri="{FF2B5EF4-FFF2-40B4-BE49-F238E27FC236}">
                <a16:creationId xmlns:a16="http://schemas.microsoft.com/office/drawing/2014/main" id="{F5A4146C-D8F4-EE85-E960-50A45D679C15}"/>
              </a:ext>
            </a:extLst>
          </p:cNvPr>
          <p:cNvPicPr>
            <a:picLocks noChangeAspect="1"/>
          </p:cNvPicPr>
          <p:nvPr/>
        </p:nvPicPr>
        <p:blipFill rotWithShape="1">
          <a:blip r:embed="rId2"/>
          <a:srcRect l="40085" t="4605" r="52220" b="33354"/>
          <a:stretch/>
        </p:blipFill>
        <p:spPr>
          <a:xfrm>
            <a:off x="1856510" y="14659393"/>
            <a:ext cx="2580819" cy="1938992"/>
          </a:xfrm>
          <a:prstGeom prst="rect">
            <a:avLst/>
          </a:prstGeom>
          <a:ln w="28575">
            <a:solidFill>
              <a:srgbClr val="FF00FF"/>
            </a:solidFill>
          </a:ln>
        </p:spPr>
      </p:pic>
      <p:pic>
        <p:nvPicPr>
          <p:cNvPr id="10" name="Picture 9">
            <a:extLst>
              <a:ext uri="{FF2B5EF4-FFF2-40B4-BE49-F238E27FC236}">
                <a16:creationId xmlns:a16="http://schemas.microsoft.com/office/drawing/2014/main" id="{8459AD76-F4D9-D462-A0A3-1FA633136888}"/>
              </a:ext>
            </a:extLst>
          </p:cNvPr>
          <p:cNvPicPr>
            <a:picLocks noChangeAspect="1"/>
          </p:cNvPicPr>
          <p:nvPr/>
        </p:nvPicPr>
        <p:blipFill rotWithShape="1">
          <a:blip r:embed="rId2"/>
          <a:srcRect l="47525" r="47525" b="37959"/>
          <a:stretch/>
        </p:blipFill>
        <p:spPr>
          <a:xfrm>
            <a:off x="1856510" y="17264232"/>
            <a:ext cx="1660101" cy="1938992"/>
          </a:xfrm>
          <a:prstGeom prst="rect">
            <a:avLst/>
          </a:prstGeom>
          <a:ln w="28575">
            <a:solidFill>
              <a:srgbClr val="FF00FF"/>
            </a:solidFill>
          </a:ln>
        </p:spPr>
      </p:pic>
      <p:pic>
        <p:nvPicPr>
          <p:cNvPr id="11" name="Picture 10">
            <a:extLst>
              <a:ext uri="{FF2B5EF4-FFF2-40B4-BE49-F238E27FC236}">
                <a16:creationId xmlns:a16="http://schemas.microsoft.com/office/drawing/2014/main" id="{ADE07800-0314-25BA-70BD-C96C0107A67D}"/>
              </a:ext>
            </a:extLst>
          </p:cNvPr>
          <p:cNvPicPr>
            <a:picLocks noChangeAspect="1"/>
          </p:cNvPicPr>
          <p:nvPr/>
        </p:nvPicPr>
        <p:blipFill rotWithShape="1">
          <a:blip r:embed="rId2"/>
          <a:srcRect l="52642" r="41067" b="37959"/>
          <a:stretch/>
        </p:blipFill>
        <p:spPr>
          <a:xfrm>
            <a:off x="1856510" y="19869071"/>
            <a:ext cx="2109766" cy="1938992"/>
          </a:xfrm>
          <a:prstGeom prst="rect">
            <a:avLst/>
          </a:prstGeom>
          <a:ln w="28575">
            <a:solidFill>
              <a:srgbClr val="FF00FF"/>
            </a:solidFill>
          </a:ln>
        </p:spPr>
      </p:pic>
      <p:pic>
        <p:nvPicPr>
          <p:cNvPr id="12" name="Picture 11">
            <a:extLst>
              <a:ext uri="{FF2B5EF4-FFF2-40B4-BE49-F238E27FC236}">
                <a16:creationId xmlns:a16="http://schemas.microsoft.com/office/drawing/2014/main" id="{1F2C98B7-0EF9-8B7F-FA8B-DFD24EFEE242}"/>
              </a:ext>
            </a:extLst>
          </p:cNvPr>
          <p:cNvPicPr>
            <a:picLocks noChangeAspect="1"/>
          </p:cNvPicPr>
          <p:nvPr/>
        </p:nvPicPr>
        <p:blipFill rotWithShape="1">
          <a:blip r:embed="rId2"/>
          <a:srcRect l="58841" r="33464" b="37959"/>
          <a:stretch/>
        </p:blipFill>
        <p:spPr>
          <a:xfrm>
            <a:off x="1856510" y="22473913"/>
            <a:ext cx="2580819" cy="1938992"/>
          </a:xfrm>
          <a:prstGeom prst="rect">
            <a:avLst/>
          </a:prstGeom>
          <a:ln w="28575">
            <a:solidFill>
              <a:srgbClr val="FF00FF"/>
            </a:solidFill>
          </a:ln>
        </p:spPr>
      </p:pic>
      <p:sp>
        <p:nvSpPr>
          <p:cNvPr id="13" name="TextBox 12">
            <a:extLst>
              <a:ext uri="{FF2B5EF4-FFF2-40B4-BE49-F238E27FC236}">
                <a16:creationId xmlns:a16="http://schemas.microsoft.com/office/drawing/2014/main" id="{4B8BA649-BFAF-4802-2589-E1A3C993F8F5}"/>
              </a:ext>
            </a:extLst>
          </p:cNvPr>
          <p:cNvSpPr txBox="1"/>
          <p:nvPr/>
        </p:nvSpPr>
        <p:spPr>
          <a:xfrm>
            <a:off x="4854923" y="1699568"/>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to edit the custom properties of the Excel Workbook</a:t>
            </a:r>
          </a:p>
        </p:txBody>
      </p:sp>
      <p:sp>
        <p:nvSpPr>
          <p:cNvPr id="14" name="TextBox 13">
            <a:extLst>
              <a:ext uri="{FF2B5EF4-FFF2-40B4-BE49-F238E27FC236}">
                <a16:creationId xmlns:a16="http://schemas.microsoft.com/office/drawing/2014/main" id="{BC5BC3A5-A9A1-2ACF-AAB3-5EEA67624BCA}"/>
              </a:ext>
            </a:extLst>
          </p:cNvPr>
          <p:cNvSpPr txBox="1"/>
          <p:nvPr/>
        </p:nvSpPr>
        <p:spPr>
          <a:xfrm>
            <a:off x="4854923" y="4378536"/>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to Reset the processing record</a:t>
            </a:r>
          </a:p>
        </p:txBody>
      </p:sp>
      <p:sp>
        <p:nvSpPr>
          <p:cNvPr id="15" name="TextBox 14">
            <a:extLst>
              <a:ext uri="{FF2B5EF4-FFF2-40B4-BE49-F238E27FC236}">
                <a16:creationId xmlns:a16="http://schemas.microsoft.com/office/drawing/2014/main" id="{AF7BBEE9-ACC8-BEC1-294C-C5DEADACEE1B}"/>
              </a:ext>
            </a:extLst>
          </p:cNvPr>
          <p:cNvSpPr txBox="1"/>
          <p:nvPr/>
        </p:nvSpPr>
        <p:spPr>
          <a:xfrm>
            <a:off x="4854923" y="7099292"/>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to delete the content of a row but without deleting formula and check list</a:t>
            </a:r>
          </a:p>
        </p:txBody>
      </p:sp>
      <p:sp>
        <p:nvSpPr>
          <p:cNvPr id="16" name="TextBox 15">
            <a:extLst>
              <a:ext uri="{FF2B5EF4-FFF2-40B4-BE49-F238E27FC236}">
                <a16:creationId xmlns:a16="http://schemas.microsoft.com/office/drawing/2014/main" id="{8ADCDC78-CB91-DC59-E4A0-7A158FEFA14A}"/>
              </a:ext>
            </a:extLst>
          </p:cNvPr>
          <p:cNvSpPr txBox="1"/>
          <p:nvPr/>
        </p:nvSpPr>
        <p:spPr>
          <a:xfrm>
            <a:off x="4854923" y="9820048"/>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adding a row (also on linked sheets)</a:t>
            </a:r>
          </a:p>
        </p:txBody>
      </p:sp>
      <p:sp>
        <p:nvSpPr>
          <p:cNvPr id="17" name="TextBox 16">
            <a:extLst>
              <a:ext uri="{FF2B5EF4-FFF2-40B4-BE49-F238E27FC236}">
                <a16:creationId xmlns:a16="http://schemas.microsoft.com/office/drawing/2014/main" id="{5D7FB3F6-F503-B606-C98A-DC9F941FD5C2}"/>
              </a:ext>
            </a:extLst>
          </p:cNvPr>
          <p:cNvSpPr txBox="1"/>
          <p:nvPr/>
        </p:nvSpPr>
        <p:spPr>
          <a:xfrm>
            <a:off x="4854923" y="12384727"/>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deleting a row (also on linked sheets)</a:t>
            </a:r>
          </a:p>
        </p:txBody>
      </p:sp>
      <p:sp>
        <p:nvSpPr>
          <p:cNvPr id="18" name="TextBox 17">
            <a:extLst>
              <a:ext uri="{FF2B5EF4-FFF2-40B4-BE49-F238E27FC236}">
                <a16:creationId xmlns:a16="http://schemas.microsoft.com/office/drawing/2014/main" id="{573F50AA-F672-76B5-2089-AD01AAD9FBEA}"/>
              </a:ext>
            </a:extLst>
          </p:cNvPr>
          <p:cNvSpPr txBox="1"/>
          <p:nvPr/>
        </p:nvSpPr>
        <p:spPr>
          <a:xfrm>
            <a:off x="4854923" y="15168893"/>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copying and pasting the content of a row from the same processing record but also from another processing record</a:t>
            </a:r>
          </a:p>
        </p:txBody>
      </p:sp>
      <p:sp>
        <p:nvSpPr>
          <p:cNvPr id="19" name="TextBox 18">
            <a:extLst>
              <a:ext uri="{FF2B5EF4-FFF2-40B4-BE49-F238E27FC236}">
                <a16:creationId xmlns:a16="http://schemas.microsoft.com/office/drawing/2014/main" id="{EFE31843-2E70-BCCD-ADB0-1BD514D927CC}"/>
              </a:ext>
            </a:extLst>
          </p:cNvPr>
          <p:cNvSpPr txBox="1"/>
          <p:nvPr/>
        </p:nvSpPr>
        <p:spPr>
          <a:xfrm>
            <a:off x="4854923" y="17811610"/>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resetting the formatting of the processing record (and linked sheets)</a:t>
            </a:r>
          </a:p>
        </p:txBody>
      </p:sp>
      <p:sp>
        <p:nvSpPr>
          <p:cNvPr id="20" name="TextBox 19">
            <a:extLst>
              <a:ext uri="{FF2B5EF4-FFF2-40B4-BE49-F238E27FC236}">
                <a16:creationId xmlns:a16="http://schemas.microsoft.com/office/drawing/2014/main" id="{6C05BB09-C8AB-67DC-AD64-B7C82DEA0008}"/>
              </a:ext>
            </a:extLst>
          </p:cNvPr>
          <p:cNvSpPr txBox="1"/>
          <p:nvPr/>
        </p:nvSpPr>
        <p:spPr>
          <a:xfrm>
            <a:off x="4854923" y="20426694"/>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saving the formulas of essential sheets into the sheet methodology and migration</a:t>
            </a:r>
          </a:p>
        </p:txBody>
      </p:sp>
      <p:sp>
        <p:nvSpPr>
          <p:cNvPr id="21" name="TextBox 20">
            <a:extLst>
              <a:ext uri="{FF2B5EF4-FFF2-40B4-BE49-F238E27FC236}">
                <a16:creationId xmlns:a16="http://schemas.microsoft.com/office/drawing/2014/main" id="{D3A09F54-F89E-11C3-DDC0-2D9911B2D5B6}"/>
              </a:ext>
            </a:extLst>
          </p:cNvPr>
          <p:cNvSpPr txBox="1"/>
          <p:nvPr/>
        </p:nvSpPr>
        <p:spPr>
          <a:xfrm>
            <a:off x="4854923" y="22898657"/>
            <a:ext cx="36570168" cy="830997"/>
          </a:xfrm>
          <a:prstGeom prst="rect">
            <a:avLst/>
          </a:prstGeom>
          <a:noFill/>
          <a:ln>
            <a:solidFill>
              <a:srgbClr val="FF00FF"/>
            </a:solidFill>
          </a:ln>
        </p:spPr>
        <p:txBody>
          <a:bodyPr wrap="square" rtlCol="0">
            <a:spAutoFit/>
          </a:bodyPr>
          <a:lstStyle/>
          <a:p>
            <a:r>
              <a:rPr lang="fr-FR" sz="4800" i="1" dirty="0"/>
              <a:t>T</a:t>
            </a:r>
            <a:r>
              <a:rPr lang="en-US" sz="4800" i="1" dirty="0"/>
              <a:t>his button allows resetting the formulas of essential sheets with the backup included in Methodology and Migration sheet</a:t>
            </a:r>
          </a:p>
        </p:txBody>
      </p:sp>
    </p:spTree>
    <p:extLst>
      <p:ext uri="{BB962C8B-B14F-4D97-AF65-F5344CB8AC3E}">
        <p14:creationId xmlns:p14="http://schemas.microsoft.com/office/powerpoint/2010/main" val="2092412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16CA31-DE07-1A94-6FA1-7BE09F75FEEA}"/>
              </a:ext>
            </a:extLst>
          </p:cNvPr>
          <p:cNvSpPr>
            <a:spLocks noGrp="1"/>
          </p:cNvSpPr>
          <p:nvPr>
            <p:ph type="body" sz="quarter" idx="10"/>
          </p:nvPr>
        </p:nvSpPr>
        <p:spPr>
          <a:xfrm>
            <a:off x="9843247" y="16850133"/>
            <a:ext cx="32381077" cy="3238958"/>
          </a:xfrm>
        </p:spPr>
        <p:txBody>
          <a:bodyPr/>
          <a:lstStyle/>
          <a:p>
            <a:pPr marL="0" indent="0" algn="ctr">
              <a:buNone/>
            </a:pPr>
            <a:r>
              <a:rPr lang="en-US" sz="9600" b="1" dirty="0">
                <a:latin typeface="Abadi" panose="020B0604020104020204" pitchFamily="34" charset="0"/>
              </a:rPr>
              <a:t>OTHER ARIANA EXCEL Tools</a:t>
            </a:r>
          </a:p>
          <a:p>
            <a:pPr marL="0" indent="0">
              <a:buNone/>
            </a:pPr>
            <a:endParaRPr lang="en-US" sz="8800" dirty="0"/>
          </a:p>
        </p:txBody>
      </p:sp>
    </p:spTree>
    <p:extLst>
      <p:ext uri="{BB962C8B-B14F-4D97-AF65-F5344CB8AC3E}">
        <p14:creationId xmlns:p14="http://schemas.microsoft.com/office/powerpoint/2010/main" val="4106500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2629671-7DC6-4B98-8B93-B80CBAD4A019}"/>
              </a:ext>
            </a:extLst>
          </p:cNvPr>
          <p:cNvSpPr/>
          <p:nvPr/>
        </p:nvSpPr>
        <p:spPr>
          <a:xfrm>
            <a:off x="22046965" y="12755335"/>
            <a:ext cx="19528333" cy="5303412"/>
          </a:xfrm>
          <a:prstGeom prst="rect">
            <a:avLst/>
          </a:prstGeom>
          <a:solidFill>
            <a:srgbClr val="FFC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15AA49-7B3A-49FE-B0D6-746CD1AD8FF3}"/>
              </a:ext>
            </a:extLst>
          </p:cNvPr>
          <p:cNvSpPr txBox="1"/>
          <p:nvPr/>
        </p:nvSpPr>
        <p:spPr>
          <a:xfrm>
            <a:off x="1075765" y="4987129"/>
            <a:ext cx="19800000" cy="3416320"/>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The tools available in ARIANA-T ribbon in Excel allow to store the Timesheet as Macro-Free file.</a:t>
            </a:r>
          </a:p>
          <a:p>
            <a:pPr marL="685800" indent="-685800" algn="just">
              <a:buClr>
                <a:srgbClr val="FFC000"/>
              </a:buClr>
              <a:buFont typeface="Wingdings" panose="05000000000000000000" pitchFamily="2" charset="2"/>
              <a:buChar char="§"/>
            </a:pPr>
            <a:r>
              <a:rPr lang="en-GB" sz="5400" dirty="0"/>
              <a:t>Store the current version of your timesheet (</a:t>
            </a:r>
            <a:r>
              <a:rPr lang="en-GB" sz="5400" dirty="0" err="1"/>
              <a:t>xslm</a:t>
            </a:r>
            <a:r>
              <a:rPr lang="en-GB" sz="5400" dirty="0"/>
              <a:t>) in new version macro-free (</a:t>
            </a:r>
            <a:r>
              <a:rPr lang="en-GB" sz="5400" dirty="0" err="1"/>
              <a:t>xslx</a:t>
            </a:r>
            <a:r>
              <a:rPr lang="en-GB" sz="5400" dirty="0"/>
              <a:t>).</a:t>
            </a:r>
          </a:p>
        </p:txBody>
      </p:sp>
      <p:sp>
        <p:nvSpPr>
          <p:cNvPr id="3" name="TextBox 2">
            <a:extLst>
              <a:ext uri="{FF2B5EF4-FFF2-40B4-BE49-F238E27FC236}">
                <a16:creationId xmlns:a16="http://schemas.microsoft.com/office/drawing/2014/main" id="{304CD8F4-6053-4153-B7A5-8102AF385BB6}"/>
              </a:ext>
            </a:extLst>
          </p:cNvPr>
          <p:cNvSpPr txBox="1"/>
          <p:nvPr/>
        </p:nvSpPr>
        <p:spPr>
          <a:xfrm>
            <a:off x="1075765" y="3575709"/>
            <a:ext cx="19800000"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MIGRATE YOUR VERSION INTO NEW FORMAT</a:t>
            </a:r>
          </a:p>
        </p:txBody>
      </p:sp>
      <p:sp>
        <p:nvSpPr>
          <p:cNvPr id="4" name="TextBox 3">
            <a:extLst>
              <a:ext uri="{FF2B5EF4-FFF2-40B4-BE49-F238E27FC236}">
                <a16:creationId xmlns:a16="http://schemas.microsoft.com/office/drawing/2014/main" id="{89102BEE-C627-481A-A0DC-D2720D5417DD}"/>
              </a:ext>
            </a:extLst>
          </p:cNvPr>
          <p:cNvSpPr txBox="1"/>
          <p:nvPr/>
        </p:nvSpPr>
        <p:spPr>
          <a:xfrm>
            <a:off x="1075765" y="1156361"/>
            <a:ext cx="4032000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TimeSheet Management</a:t>
            </a:r>
            <a:endParaRPr lang="en-US" sz="8800" dirty="0">
              <a:ln>
                <a:solidFill>
                  <a:schemeClr val="tx1"/>
                </a:solidFill>
              </a:ln>
              <a:solidFill>
                <a:schemeClr val="bg1"/>
              </a:solidFill>
              <a:latin typeface="Bahnschrift SemiBold" panose="020B0502040204020203" pitchFamily="34" charset="0"/>
            </a:endParaRPr>
          </a:p>
        </p:txBody>
      </p:sp>
      <p:pic>
        <p:nvPicPr>
          <p:cNvPr id="8" name="Picture 7">
            <a:extLst>
              <a:ext uri="{FF2B5EF4-FFF2-40B4-BE49-F238E27FC236}">
                <a16:creationId xmlns:a16="http://schemas.microsoft.com/office/drawing/2014/main" id="{E7865E94-9D70-4D01-88DA-3E15FA139A36}"/>
              </a:ext>
            </a:extLst>
          </p:cNvPr>
          <p:cNvPicPr>
            <a:picLocks noChangeAspect="1"/>
          </p:cNvPicPr>
          <p:nvPr/>
        </p:nvPicPr>
        <p:blipFill>
          <a:blip r:embed="rId2"/>
          <a:stretch>
            <a:fillRect/>
          </a:stretch>
        </p:blipFill>
        <p:spPr>
          <a:xfrm>
            <a:off x="2460945" y="15691004"/>
            <a:ext cx="17458699" cy="5234780"/>
          </a:xfrm>
          <a:prstGeom prst="rect">
            <a:avLst/>
          </a:prstGeom>
          <a:ln w="38100">
            <a:solidFill>
              <a:srgbClr val="FF00FF"/>
            </a:solidFill>
          </a:ln>
        </p:spPr>
      </p:pic>
      <p:grpSp>
        <p:nvGrpSpPr>
          <p:cNvPr id="10" name="Group 9">
            <a:extLst>
              <a:ext uri="{FF2B5EF4-FFF2-40B4-BE49-F238E27FC236}">
                <a16:creationId xmlns:a16="http://schemas.microsoft.com/office/drawing/2014/main" id="{6E2E491A-A310-422D-BB95-B4A9DC4DAEB4}"/>
              </a:ext>
            </a:extLst>
          </p:cNvPr>
          <p:cNvGrpSpPr>
            <a:grpSpLocks noChangeAspect="1"/>
          </p:cNvGrpSpPr>
          <p:nvPr/>
        </p:nvGrpSpPr>
        <p:grpSpPr>
          <a:xfrm>
            <a:off x="7711926" y="7713974"/>
            <a:ext cx="8458126" cy="4093076"/>
            <a:chOff x="1102660" y="7572451"/>
            <a:chExt cx="6101704" cy="2952751"/>
          </a:xfrm>
        </p:grpSpPr>
        <p:pic>
          <p:nvPicPr>
            <p:cNvPr id="6" name="Picture 5">
              <a:extLst>
                <a:ext uri="{FF2B5EF4-FFF2-40B4-BE49-F238E27FC236}">
                  <a16:creationId xmlns:a16="http://schemas.microsoft.com/office/drawing/2014/main" id="{F81C9A0E-CB65-4BD3-93C4-B920CD8D3EFB}"/>
                </a:ext>
              </a:extLst>
            </p:cNvPr>
            <p:cNvPicPr>
              <a:picLocks noChangeAspect="1"/>
            </p:cNvPicPr>
            <p:nvPr/>
          </p:nvPicPr>
          <p:blipFill rotWithShape="1">
            <a:blip r:embed="rId3"/>
            <a:srcRect r="86728"/>
            <a:stretch/>
          </p:blipFill>
          <p:spPr>
            <a:xfrm>
              <a:off x="1102660" y="7572452"/>
              <a:ext cx="2942867" cy="2952750"/>
            </a:xfrm>
            <a:prstGeom prst="rect">
              <a:avLst/>
            </a:prstGeom>
            <a:ln>
              <a:solidFill>
                <a:srgbClr val="FF00FF"/>
              </a:solidFill>
            </a:ln>
          </p:spPr>
        </p:pic>
        <p:pic>
          <p:nvPicPr>
            <p:cNvPr id="9" name="Picture 8">
              <a:extLst>
                <a:ext uri="{FF2B5EF4-FFF2-40B4-BE49-F238E27FC236}">
                  <a16:creationId xmlns:a16="http://schemas.microsoft.com/office/drawing/2014/main" id="{02272D2B-E31E-4D7F-9537-FDE365884755}"/>
                </a:ext>
              </a:extLst>
            </p:cNvPr>
            <p:cNvPicPr>
              <a:picLocks noChangeAspect="1"/>
            </p:cNvPicPr>
            <p:nvPr/>
          </p:nvPicPr>
          <p:blipFill rotWithShape="1">
            <a:blip r:embed="rId3"/>
            <a:srcRect l="30240" r="55514"/>
            <a:stretch/>
          </p:blipFill>
          <p:spPr>
            <a:xfrm>
              <a:off x="4045527" y="7572451"/>
              <a:ext cx="3158837" cy="2952750"/>
            </a:xfrm>
            <a:prstGeom prst="rect">
              <a:avLst/>
            </a:prstGeom>
            <a:ln>
              <a:solidFill>
                <a:srgbClr val="FF00FF"/>
              </a:solidFill>
            </a:ln>
          </p:spPr>
        </p:pic>
      </p:grpSp>
      <p:sp>
        <p:nvSpPr>
          <p:cNvPr id="11" name="Rectangle: Rounded Corners 10">
            <a:extLst>
              <a:ext uri="{FF2B5EF4-FFF2-40B4-BE49-F238E27FC236}">
                <a16:creationId xmlns:a16="http://schemas.microsoft.com/office/drawing/2014/main" id="{36C1CFE8-5777-41B3-A417-D3B9714B2785}"/>
              </a:ext>
            </a:extLst>
          </p:cNvPr>
          <p:cNvSpPr/>
          <p:nvPr/>
        </p:nvSpPr>
        <p:spPr>
          <a:xfrm>
            <a:off x="12008223" y="10863115"/>
            <a:ext cx="4378751" cy="710878"/>
          </a:xfrm>
          <a:prstGeom prst="roundRect">
            <a:avLst/>
          </a:prstGeom>
          <a:solidFill>
            <a:srgbClr val="72FF17">
              <a:alpha val="42000"/>
            </a:srgbClr>
          </a:solid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B30FA0DF-D057-4E37-A0AA-5B185413E9A2}"/>
              </a:ext>
            </a:extLst>
          </p:cNvPr>
          <p:cNvSpPr/>
          <p:nvPr/>
        </p:nvSpPr>
        <p:spPr>
          <a:xfrm>
            <a:off x="7753932" y="19972248"/>
            <a:ext cx="2355273" cy="953536"/>
          </a:xfrm>
          <a:prstGeom prst="roundRect">
            <a:avLst/>
          </a:prstGeom>
          <a:solidFill>
            <a:srgbClr val="72FF17">
              <a:alpha val="34000"/>
            </a:srgbClr>
          </a:solid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C0E622C-3A88-4699-B413-544C56D826C0}"/>
              </a:ext>
            </a:extLst>
          </p:cNvPr>
          <p:cNvSpPr txBox="1"/>
          <p:nvPr/>
        </p:nvSpPr>
        <p:spPr>
          <a:xfrm>
            <a:off x="1008530" y="12755335"/>
            <a:ext cx="19867235" cy="1754326"/>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Confirm in the Microsoft Excel information pop-up menu your decision</a:t>
            </a:r>
          </a:p>
        </p:txBody>
      </p:sp>
      <p:pic>
        <p:nvPicPr>
          <p:cNvPr id="15" name="Picture 14">
            <a:extLst>
              <a:ext uri="{FF2B5EF4-FFF2-40B4-BE49-F238E27FC236}">
                <a16:creationId xmlns:a16="http://schemas.microsoft.com/office/drawing/2014/main" id="{1528342A-33B8-4B10-AD32-EE5B5DB8119B}"/>
              </a:ext>
            </a:extLst>
          </p:cNvPr>
          <p:cNvPicPr>
            <a:picLocks noChangeAspect="1"/>
          </p:cNvPicPr>
          <p:nvPr/>
        </p:nvPicPr>
        <p:blipFill>
          <a:blip r:embed="rId4"/>
          <a:stretch>
            <a:fillRect/>
          </a:stretch>
        </p:blipFill>
        <p:spPr>
          <a:xfrm>
            <a:off x="22046965" y="7836461"/>
            <a:ext cx="18897600" cy="1924050"/>
          </a:xfrm>
          <a:prstGeom prst="rect">
            <a:avLst/>
          </a:prstGeom>
        </p:spPr>
      </p:pic>
      <p:sp>
        <p:nvSpPr>
          <p:cNvPr id="16" name="TextBox 15">
            <a:extLst>
              <a:ext uri="{FF2B5EF4-FFF2-40B4-BE49-F238E27FC236}">
                <a16:creationId xmlns:a16="http://schemas.microsoft.com/office/drawing/2014/main" id="{4A213D85-5A54-408F-8389-3357B1F227DC}"/>
              </a:ext>
            </a:extLst>
          </p:cNvPr>
          <p:cNvSpPr txBox="1"/>
          <p:nvPr/>
        </p:nvSpPr>
        <p:spPr>
          <a:xfrm>
            <a:off x="21595765" y="3614760"/>
            <a:ext cx="19800000"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SYNCHRONIZE YOUR VERSION</a:t>
            </a:r>
          </a:p>
        </p:txBody>
      </p:sp>
      <p:pic>
        <p:nvPicPr>
          <p:cNvPr id="17" name="Picture 16">
            <a:extLst>
              <a:ext uri="{FF2B5EF4-FFF2-40B4-BE49-F238E27FC236}">
                <a16:creationId xmlns:a16="http://schemas.microsoft.com/office/drawing/2014/main" id="{068125D6-6047-4E17-AB52-58DB6D66E716}"/>
              </a:ext>
            </a:extLst>
          </p:cNvPr>
          <p:cNvPicPr>
            <a:picLocks noChangeAspect="1"/>
          </p:cNvPicPr>
          <p:nvPr/>
        </p:nvPicPr>
        <p:blipFill rotWithShape="1">
          <a:blip r:embed="rId5"/>
          <a:srcRect l="72074" r="23960" b="38437"/>
          <a:stretch/>
        </p:blipFill>
        <p:spPr>
          <a:xfrm>
            <a:off x="39402327" y="5079420"/>
            <a:ext cx="1542238" cy="2231023"/>
          </a:xfrm>
          <a:prstGeom prst="rect">
            <a:avLst/>
          </a:prstGeom>
          <a:ln w="28575">
            <a:solidFill>
              <a:srgbClr val="FF00FF"/>
            </a:solidFill>
          </a:ln>
        </p:spPr>
      </p:pic>
      <p:sp>
        <p:nvSpPr>
          <p:cNvPr id="18" name="TextBox 17">
            <a:extLst>
              <a:ext uri="{FF2B5EF4-FFF2-40B4-BE49-F238E27FC236}">
                <a16:creationId xmlns:a16="http://schemas.microsoft.com/office/drawing/2014/main" id="{CB8EA6BD-07BF-4C8E-BDC6-E1AEAD9E0A1B}"/>
              </a:ext>
            </a:extLst>
          </p:cNvPr>
          <p:cNvSpPr txBox="1"/>
          <p:nvPr/>
        </p:nvSpPr>
        <p:spPr>
          <a:xfrm>
            <a:off x="21595765" y="4987129"/>
            <a:ext cx="17418635" cy="2585323"/>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The new  </a:t>
            </a:r>
            <a:r>
              <a:rPr lang="en-GB" sz="5400" dirty="0" err="1"/>
              <a:t>TimeSheet</a:t>
            </a:r>
            <a:r>
              <a:rPr lang="en-GB" sz="5400" dirty="0"/>
              <a:t> shall be synchronized with the TST parameters. Click on the button “Sync”. The Header of the table </a:t>
            </a:r>
            <a:r>
              <a:rPr lang="en-GB" sz="5400" dirty="0" err="1"/>
              <a:t>TimeSheet</a:t>
            </a:r>
            <a:r>
              <a:rPr lang="en-GB" sz="5400" dirty="0"/>
              <a:t> should be coloured in green.</a:t>
            </a:r>
          </a:p>
        </p:txBody>
      </p:sp>
      <p:cxnSp>
        <p:nvCxnSpPr>
          <p:cNvPr id="19" name="Straight Connector 18">
            <a:extLst>
              <a:ext uri="{FF2B5EF4-FFF2-40B4-BE49-F238E27FC236}">
                <a16:creationId xmlns:a16="http://schemas.microsoft.com/office/drawing/2014/main" id="{9EF7CD40-19A3-48B1-BA46-DB8F9B7506AA}"/>
              </a:ext>
            </a:extLst>
          </p:cNvPr>
          <p:cNvCxnSpPr>
            <a:cxnSpLocks/>
          </p:cNvCxnSpPr>
          <p:nvPr/>
        </p:nvCxnSpPr>
        <p:spPr>
          <a:xfrm>
            <a:off x="21383625" y="2749496"/>
            <a:ext cx="0" cy="2204688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5385E3-76EE-44E3-90C6-5E23BFFD91EF}"/>
              </a:ext>
            </a:extLst>
          </p:cNvPr>
          <p:cNvSpPr txBox="1"/>
          <p:nvPr/>
        </p:nvSpPr>
        <p:spPr>
          <a:xfrm>
            <a:off x="21891486" y="10085433"/>
            <a:ext cx="19683812" cy="2204359"/>
          </a:xfrm>
          <a:prstGeom prst="rect">
            <a:avLst/>
          </a:prstGeom>
          <a:noFill/>
          <a:ln w="127000">
            <a:solidFill>
              <a:srgbClr val="C00000"/>
            </a:solidFill>
          </a:ln>
        </p:spPr>
        <p:txBody>
          <a:bodyPr wrap="square" lIns="360000" tIns="360000" rIns="360000" bIns="360000" rtlCol="0">
            <a:spAutoFit/>
          </a:bodyPr>
          <a:lstStyle/>
          <a:p>
            <a:pPr algn="just"/>
            <a:r>
              <a:rPr lang="en-GB" sz="4800" b="1" dirty="0">
                <a:latin typeface="Abadi MT Std Light" panose="020B0302020104020204" pitchFamily="34" charset="0"/>
              </a:rPr>
              <a:t>The synchronization procedure must be repeated each time the </a:t>
            </a:r>
            <a:r>
              <a:rPr lang="en-GB" sz="4800" b="1" dirty="0" err="1">
                <a:latin typeface="Abadi MT Std Light" panose="020B0302020104020204" pitchFamily="34" charset="0"/>
              </a:rPr>
              <a:t>TimeSheet</a:t>
            </a:r>
            <a:r>
              <a:rPr lang="en-GB" sz="4800" b="1" dirty="0">
                <a:latin typeface="Abadi MT Std Light" panose="020B0302020104020204" pitchFamily="34" charset="0"/>
              </a:rPr>
              <a:t> is opened in order to take advantage of the tool's features.</a:t>
            </a:r>
            <a:endParaRPr lang="en-US" sz="4800" b="1" dirty="0">
              <a:latin typeface="Abadi MT Std Light" panose="020B0302020104020204" pitchFamily="34" charset="0"/>
            </a:endParaRPr>
          </a:p>
        </p:txBody>
      </p:sp>
      <p:sp>
        <p:nvSpPr>
          <p:cNvPr id="21" name="TextBox 20">
            <a:extLst>
              <a:ext uri="{FF2B5EF4-FFF2-40B4-BE49-F238E27FC236}">
                <a16:creationId xmlns:a16="http://schemas.microsoft.com/office/drawing/2014/main" id="{C998B9B7-356F-4168-8313-4A371588E4E6}"/>
              </a:ext>
            </a:extLst>
          </p:cNvPr>
          <p:cNvSpPr txBox="1"/>
          <p:nvPr/>
        </p:nvSpPr>
        <p:spPr>
          <a:xfrm>
            <a:off x="22046964" y="15854388"/>
            <a:ext cx="16650771" cy="2204359"/>
          </a:xfrm>
          <a:prstGeom prst="rect">
            <a:avLst/>
          </a:prstGeom>
          <a:noFill/>
          <a:ln w="127000">
            <a:noFill/>
          </a:ln>
        </p:spPr>
        <p:txBody>
          <a:bodyPr wrap="square" lIns="360000" tIns="360000" rIns="360000" bIns="360000" rtlCol="0">
            <a:spAutoFit/>
          </a:bodyPr>
          <a:lstStyle/>
          <a:p>
            <a:pPr marL="685800" indent="-685800">
              <a:buClr>
                <a:srgbClr val="FF00FF"/>
              </a:buClr>
              <a:buFont typeface="Wingdings" panose="05000000000000000000" pitchFamily="2" charset="2"/>
              <a:buChar char="ü"/>
            </a:pPr>
            <a:r>
              <a:rPr lang="en-GB" sz="4800" dirty="0">
                <a:latin typeface="Abadi MT Std Light" panose="020B0302020104020204" pitchFamily="34" charset="0"/>
              </a:rPr>
              <a:t>Use the button “</a:t>
            </a:r>
            <a:r>
              <a:rPr lang="en-GB" sz="4800" b="1" dirty="0">
                <a:latin typeface="Abadi MT Std Light" panose="020B0302020104020204" pitchFamily="34" charset="0"/>
              </a:rPr>
              <a:t>Activate</a:t>
            </a:r>
            <a:r>
              <a:rPr lang="en-GB" sz="4800" dirty="0">
                <a:latin typeface="Abadi MT Std Light" panose="020B0302020104020204" pitchFamily="34" charset="0"/>
              </a:rPr>
              <a:t>” and follow the pop-up menu to select the Directory where this file is located.</a:t>
            </a:r>
            <a:endParaRPr lang="en-US" sz="4800" dirty="0">
              <a:latin typeface="Abadi MT Std Light" panose="020B0302020104020204" pitchFamily="34" charset="0"/>
            </a:endParaRPr>
          </a:p>
        </p:txBody>
      </p:sp>
      <p:pic>
        <p:nvPicPr>
          <p:cNvPr id="22" name="Picture 21">
            <a:extLst>
              <a:ext uri="{FF2B5EF4-FFF2-40B4-BE49-F238E27FC236}">
                <a16:creationId xmlns:a16="http://schemas.microsoft.com/office/drawing/2014/main" id="{72FF333A-36F5-4274-AAC7-C6C124B9F726}"/>
              </a:ext>
            </a:extLst>
          </p:cNvPr>
          <p:cNvPicPr>
            <a:picLocks noChangeAspect="1"/>
          </p:cNvPicPr>
          <p:nvPr/>
        </p:nvPicPr>
        <p:blipFill rotWithShape="1">
          <a:blip r:embed="rId5"/>
          <a:srcRect l="67500" t="270" r="28002" b="38167"/>
          <a:stretch/>
        </p:blipFill>
        <p:spPr>
          <a:xfrm>
            <a:off x="38799492" y="15740577"/>
            <a:ext cx="1396622" cy="1781463"/>
          </a:xfrm>
          <a:prstGeom prst="rect">
            <a:avLst/>
          </a:prstGeom>
          <a:ln w="28575">
            <a:solidFill>
              <a:srgbClr val="FF00FF"/>
            </a:solidFill>
          </a:ln>
        </p:spPr>
      </p:pic>
      <p:sp>
        <p:nvSpPr>
          <p:cNvPr id="23" name="TextBox 22">
            <a:extLst>
              <a:ext uri="{FF2B5EF4-FFF2-40B4-BE49-F238E27FC236}">
                <a16:creationId xmlns:a16="http://schemas.microsoft.com/office/drawing/2014/main" id="{E66477B4-488E-4699-B55B-864D8BFB3E97}"/>
              </a:ext>
            </a:extLst>
          </p:cNvPr>
          <p:cNvSpPr txBox="1"/>
          <p:nvPr/>
        </p:nvSpPr>
        <p:spPr>
          <a:xfrm>
            <a:off x="22046965" y="12736349"/>
            <a:ext cx="18897595" cy="3681686"/>
          </a:xfrm>
          <a:prstGeom prst="rect">
            <a:avLst/>
          </a:prstGeom>
          <a:noFill/>
          <a:ln w="127000">
            <a:noFill/>
          </a:ln>
        </p:spPr>
        <p:txBody>
          <a:bodyPr wrap="square" lIns="360000" tIns="360000" rIns="360000" bIns="360000" rtlCol="0">
            <a:spAutoFit/>
          </a:bodyPr>
          <a:lstStyle/>
          <a:p>
            <a:pPr algn="just"/>
            <a:r>
              <a:rPr lang="en-GB" sz="4800" dirty="0">
                <a:latin typeface="Abadi MT Std Light" panose="020B0302020104020204" pitchFamily="34" charset="0"/>
              </a:rPr>
              <a:t>If the synchronization failed, you need to:</a:t>
            </a:r>
          </a:p>
          <a:p>
            <a:pPr marL="685800" indent="-685800" algn="just">
              <a:buClr>
                <a:srgbClr val="FF00FF"/>
              </a:buClr>
              <a:buFont typeface="Wingdings" panose="05000000000000000000" pitchFamily="2" charset="2"/>
              <a:buChar char="ü"/>
            </a:pPr>
            <a:r>
              <a:rPr lang="en-GB" sz="4800" dirty="0">
                <a:latin typeface="Abadi MT Std Light" panose="020B0302020104020204" pitchFamily="34" charset="0"/>
              </a:rPr>
              <a:t>Locate the file “</a:t>
            </a:r>
            <a:r>
              <a:rPr lang="en-GB" sz="4800" dirty="0">
                <a:solidFill>
                  <a:srgbClr val="FF00FF"/>
                </a:solidFill>
                <a:latin typeface="Abadi MT Std Light" panose="020B0302020104020204" pitchFamily="34" charset="0"/>
              </a:rPr>
              <a:t>CNT_Q511_TimesheetParameter</a:t>
            </a:r>
            <a:r>
              <a:rPr lang="en-GB" sz="4800" dirty="0">
                <a:latin typeface="Abadi MT Std Light" panose="020B0302020104020204" pitchFamily="34" charset="0"/>
              </a:rPr>
              <a:t>” on your local drive (this file shall be synchronized regularly with the version of </a:t>
            </a:r>
            <a:r>
              <a:rPr lang="en-GB" sz="4800" dirty="0" err="1">
                <a:latin typeface="Abadi MT Std Light" panose="020B0302020104020204" pitchFamily="34" charset="0"/>
              </a:rPr>
              <a:t>Nextcloud</a:t>
            </a:r>
            <a:r>
              <a:rPr lang="en-GB" sz="4800" dirty="0">
                <a:latin typeface="Abadi MT Std Light" panose="020B0302020104020204" pitchFamily="34" charset="0"/>
              </a:rPr>
              <a:t>).</a:t>
            </a:r>
            <a:endParaRPr lang="en-US" sz="4800" dirty="0">
              <a:latin typeface="Abadi MT Std Light" panose="020B0302020104020204" pitchFamily="34" charset="0"/>
            </a:endParaRPr>
          </a:p>
        </p:txBody>
      </p:sp>
      <p:sp>
        <p:nvSpPr>
          <p:cNvPr id="24" name="TextBox 23">
            <a:extLst>
              <a:ext uri="{FF2B5EF4-FFF2-40B4-BE49-F238E27FC236}">
                <a16:creationId xmlns:a16="http://schemas.microsoft.com/office/drawing/2014/main" id="{3F885A76-7192-4C82-9B3D-61BCD7E368B4}"/>
              </a:ext>
            </a:extLst>
          </p:cNvPr>
          <p:cNvSpPr txBox="1"/>
          <p:nvPr/>
        </p:nvSpPr>
        <p:spPr>
          <a:xfrm>
            <a:off x="21891486" y="18703667"/>
            <a:ext cx="19800000"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OTHER FEATURES</a:t>
            </a:r>
          </a:p>
        </p:txBody>
      </p:sp>
      <p:pic>
        <p:nvPicPr>
          <p:cNvPr id="25" name="Picture 24">
            <a:extLst>
              <a:ext uri="{FF2B5EF4-FFF2-40B4-BE49-F238E27FC236}">
                <a16:creationId xmlns:a16="http://schemas.microsoft.com/office/drawing/2014/main" id="{1D05EA9A-E7F0-4DB6-8B24-8456A2D48C81}"/>
              </a:ext>
            </a:extLst>
          </p:cNvPr>
          <p:cNvPicPr>
            <a:picLocks noChangeAspect="1"/>
          </p:cNvPicPr>
          <p:nvPr/>
        </p:nvPicPr>
        <p:blipFill rotWithShape="1">
          <a:blip r:embed="rId5"/>
          <a:srcRect l="75927" t="1910" r="18983" b="36527"/>
          <a:stretch/>
        </p:blipFill>
        <p:spPr>
          <a:xfrm>
            <a:off x="39860787" y="19941033"/>
            <a:ext cx="1820277" cy="2051813"/>
          </a:xfrm>
          <a:prstGeom prst="rect">
            <a:avLst/>
          </a:prstGeom>
          <a:ln w="28575">
            <a:solidFill>
              <a:srgbClr val="FF00FF"/>
            </a:solidFill>
          </a:ln>
        </p:spPr>
      </p:pic>
      <p:pic>
        <p:nvPicPr>
          <p:cNvPr id="26" name="Picture 25">
            <a:extLst>
              <a:ext uri="{FF2B5EF4-FFF2-40B4-BE49-F238E27FC236}">
                <a16:creationId xmlns:a16="http://schemas.microsoft.com/office/drawing/2014/main" id="{622E2297-94E4-4F15-8EB9-88E6B34C3855}"/>
              </a:ext>
            </a:extLst>
          </p:cNvPr>
          <p:cNvPicPr>
            <a:picLocks noChangeAspect="1"/>
          </p:cNvPicPr>
          <p:nvPr/>
        </p:nvPicPr>
        <p:blipFill rotWithShape="1">
          <a:blip r:embed="rId5"/>
          <a:srcRect l="80360" t="2118" r="14710" b="36319"/>
          <a:stretch/>
        </p:blipFill>
        <p:spPr>
          <a:xfrm>
            <a:off x="39860787" y="22807848"/>
            <a:ext cx="1762925" cy="2051813"/>
          </a:xfrm>
          <a:prstGeom prst="rect">
            <a:avLst/>
          </a:prstGeom>
          <a:ln w="28575">
            <a:solidFill>
              <a:srgbClr val="FF00FF"/>
            </a:solidFill>
          </a:ln>
        </p:spPr>
      </p:pic>
      <p:sp>
        <p:nvSpPr>
          <p:cNvPr id="27" name="TextBox 26">
            <a:extLst>
              <a:ext uri="{FF2B5EF4-FFF2-40B4-BE49-F238E27FC236}">
                <a16:creationId xmlns:a16="http://schemas.microsoft.com/office/drawing/2014/main" id="{D09D3909-CB18-4E4C-BDA1-CE42B0588BF7}"/>
              </a:ext>
            </a:extLst>
          </p:cNvPr>
          <p:cNvSpPr txBox="1"/>
          <p:nvPr/>
        </p:nvSpPr>
        <p:spPr>
          <a:xfrm>
            <a:off x="21891486" y="20071517"/>
            <a:ext cx="17418635" cy="2585323"/>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If the conditional formatting does not work properly, or timely, use the button “</a:t>
            </a:r>
            <a:r>
              <a:rPr lang="en-GB" sz="5400" b="1" dirty="0" err="1"/>
              <a:t>CFormat</a:t>
            </a:r>
            <a:r>
              <a:rPr lang="en-GB" sz="5400" dirty="0"/>
              <a:t>” to reset the Conditional Formatting to the official version.</a:t>
            </a:r>
          </a:p>
        </p:txBody>
      </p:sp>
      <p:sp>
        <p:nvSpPr>
          <p:cNvPr id="28" name="TextBox 27">
            <a:extLst>
              <a:ext uri="{FF2B5EF4-FFF2-40B4-BE49-F238E27FC236}">
                <a16:creationId xmlns:a16="http://schemas.microsoft.com/office/drawing/2014/main" id="{58E53C88-321D-496E-879F-800BAF88CBF0}"/>
              </a:ext>
            </a:extLst>
          </p:cNvPr>
          <p:cNvSpPr txBox="1"/>
          <p:nvPr/>
        </p:nvSpPr>
        <p:spPr>
          <a:xfrm>
            <a:off x="21912889" y="22918610"/>
            <a:ext cx="17418635" cy="1754326"/>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Use the button “</a:t>
            </a:r>
            <a:r>
              <a:rPr lang="en-GB" sz="5400" b="1" dirty="0"/>
              <a:t>Quit</a:t>
            </a:r>
            <a:r>
              <a:rPr lang="en-GB" sz="5400" dirty="0"/>
              <a:t>” to close your Timesheet to close in the same time the parameter file.</a:t>
            </a:r>
          </a:p>
        </p:txBody>
      </p:sp>
      <p:grpSp>
        <p:nvGrpSpPr>
          <p:cNvPr id="30" name="Group 29">
            <a:extLst>
              <a:ext uri="{FF2B5EF4-FFF2-40B4-BE49-F238E27FC236}">
                <a16:creationId xmlns:a16="http://schemas.microsoft.com/office/drawing/2014/main" id="{582F7BDA-3B11-4B7D-B92E-092703986D9E}"/>
              </a:ext>
            </a:extLst>
          </p:cNvPr>
          <p:cNvGrpSpPr/>
          <p:nvPr/>
        </p:nvGrpSpPr>
        <p:grpSpPr>
          <a:xfrm>
            <a:off x="805030" y="26201619"/>
            <a:ext cx="35561963" cy="3240124"/>
            <a:chOff x="805030" y="26201619"/>
            <a:chExt cx="35561963" cy="3240124"/>
          </a:xfrm>
        </p:grpSpPr>
        <p:sp>
          <p:nvSpPr>
            <p:cNvPr id="31" name="TextBox 30">
              <a:extLst>
                <a:ext uri="{FF2B5EF4-FFF2-40B4-BE49-F238E27FC236}">
                  <a16:creationId xmlns:a16="http://schemas.microsoft.com/office/drawing/2014/main" id="{752C0CCA-57BA-4134-8BA0-385FC5A380B7}"/>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32" name="TextBox 31">
              <a:extLst>
                <a:ext uri="{FF2B5EF4-FFF2-40B4-BE49-F238E27FC236}">
                  <a16:creationId xmlns:a16="http://schemas.microsoft.com/office/drawing/2014/main" id="{6AF27134-B6EE-45D0-AC38-620A950CA2D9}"/>
                </a:ext>
              </a:extLst>
            </p:cNvPr>
            <p:cNvSpPr txBox="1"/>
            <p:nvPr/>
          </p:nvSpPr>
          <p:spPr>
            <a:xfrm>
              <a:off x="25551954" y="26201619"/>
              <a:ext cx="10815039" cy="769441"/>
            </a:xfrm>
            <a:prstGeom prst="rect">
              <a:avLst/>
            </a:prstGeom>
            <a:noFill/>
          </p:spPr>
          <p:txBody>
            <a:bodyPr wrap="square" rtlCol="0">
              <a:spAutoFit/>
            </a:bodyPr>
            <a:lstStyle/>
            <a:p>
              <a:r>
                <a:rPr lang="fr-FR" sz="4400" dirty="0">
                  <a:latin typeface="Bahnschrift Light Condensed" panose="020B0502040204020203" pitchFamily="34" charset="0"/>
                </a:rPr>
                <a:t>Menu to manage the ITR TimeSheet</a:t>
              </a:r>
              <a:endParaRPr lang="en-US" sz="4400" dirty="0">
                <a:latin typeface="Bahnschrift Light Condensed" panose="020B0502040204020203" pitchFamily="34" charset="0"/>
              </a:endParaRPr>
            </a:p>
          </p:txBody>
        </p:sp>
        <p:sp>
          <p:nvSpPr>
            <p:cNvPr id="33" name="TextBox 32">
              <a:extLst>
                <a:ext uri="{FF2B5EF4-FFF2-40B4-BE49-F238E27FC236}">
                  <a16:creationId xmlns:a16="http://schemas.microsoft.com/office/drawing/2014/main" id="{61014A12-62EB-46C6-A5FC-37DEB6B10CD3}"/>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sp>
        <p:nvSpPr>
          <p:cNvPr id="5" name="TextBox 4">
            <a:extLst>
              <a:ext uri="{FF2B5EF4-FFF2-40B4-BE49-F238E27FC236}">
                <a16:creationId xmlns:a16="http://schemas.microsoft.com/office/drawing/2014/main" id="{7A0B2505-548D-92E9-9743-D41E4551343B}"/>
              </a:ext>
            </a:extLst>
          </p:cNvPr>
          <p:cNvSpPr txBox="1"/>
          <p:nvPr/>
        </p:nvSpPr>
        <p:spPr>
          <a:xfrm rot="1456753">
            <a:off x="8327118" y="10763562"/>
            <a:ext cx="28468315" cy="12803505"/>
          </a:xfrm>
          <a:prstGeom prst="rect">
            <a:avLst/>
          </a:prstGeom>
          <a:noFill/>
        </p:spPr>
        <p:txBody>
          <a:bodyPr wrap="square" rtlCol="0">
            <a:spAutoFit/>
          </a:bodyPr>
          <a:lstStyle/>
          <a:p>
            <a:r>
              <a:rPr lang="en-IN" sz="41300" dirty="0">
                <a:solidFill>
                  <a:srgbClr val="FF0000"/>
                </a:solidFill>
              </a:rPr>
              <a:t>Not Available</a:t>
            </a:r>
            <a:endParaRPr lang="en-GB" sz="41300" dirty="0">
              <a:solidFill>
                <a:srgbClr val="FF0000"/>
              </a:solidFill>
            </a:endParaRPr>
          </a:p>
        </p:txBody>
      </p:sp>
    </p:spTree>
    <p:extLst>
      <p:ext uri="{BB962C8B-B14F-4D97-AF65-F5344CB8AC3E}">
        <p14:creationId xmlns:p14="http://schemas.microsoft.com/office/powerpoint/2010/main" val="333428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15AA49-7B3A-49FE-B0D6-746CD1AD8FF3}"/>
              </a:ext>
            </a:extLst>
          </p:cNvPr>
          <p:cNvSpPr txBox="1"/>
          <p:nvPr/>
        </p:nvSpPr>
        <p:spPr>
          <a:xfrm>
            <a:off x="1075765" y="4987129"/>
            <a:ext cx="15138706" cy="3416320"/>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Use the button “</a:t>
            </a:r>
            <a:r>
              <a:rPr lang="en-GB" sz="5400" dirty="0" err="1"/>
              <a:t>LogoInsert</a:t>
            </a:r>
            <a:r>
              <a:rPr lang="en-GB" sz="5400" dirty="0"/>
              <a:t>” to add in the left header part of every sheet of your </a:t>
            </a:r>
            <a:r>
              <a:rPr lang="en-GB" sz="5400" dirty="0" err="1"/>
              <a:t>Worbook</a:t>
            </a:r>
            <a:r>
              <a:rPr lang="en-GB" sz="5400" dirty="0"/>
              <a:t> a logo. Follow the pop-up menu. The logo will be size to fit to the header.</a:t>
            </a:r>
          </a:p>
        </p:txBody>
      </p:sp>
      <p:sp>
        <p:nvSpPr>
          <p:cNvPr id="3" name="TextBox 2">
            <a:extLst>
              <a:ext uri="{FF2B5EF4-FFF2-40B4-BE49-F238E27FC236}">
                <a16:creationId xmlns:a16="http://schemas.microsoft.com/office/drawing/2014/main" id="{304CD8F4-6053-4153-B7A5-8102AF385BB6}"/>
              </a:ext>
            </a:extLst>
          </p:cNvPr>
          <p:cNvSpPr txBox="1"/>
          <p:nvPr/>
        </p:nvSpPr>
        <p:spPr>
          <a:xfrm>
            <a:off x="1075765" y="3575709"/>
            <a:ext cx="19800000"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TO ADD LOGO INTO EXCEL HEADER</a:t>
            </a:r>
          </a:p>
        </p:txBody>
      </p:sp>
      <p:sp>
        <p:nvSpPr>
          <p:cNvPr id="4" name="TextBox 3">
            <a:extLst>
              <a:ext uri="{FF2B5EF4-FFF2-40B4-BE49-F238E27FC236}">
                <a16:creationId xmlns:a16="http://schemas.microsoft.com/office/drawing/2014/main" id="{89102BEE-C627-481A-A0DC-D2720D5417DD}"/>
              </a:ext>
            </a:extLst>
          </p:cNvPr>
          <p:cNvSpPr txBox="1"/>
          <p:nvPr/>
        </p:nvSpPr>
        <p:spPr>
          <a:xfrm>
            <a:off x="1075765" y="1156361"/>
            <a:ext cx="40320000"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ADDITIONAL FEATURES</a:t>
            </a:r>
            <a:endParaRPr lang="en-US" sz="8800" dirty="0">
              <a:ln>
                <a:solidFill>
                  <a:schemeClr val="tx1"/>
                </a:solidFill>
              </a:ln>
              <a:solidFill>
                <a:schemeClr val="bg1"/>
              </a:solidFill>
              <a:latin typeface="Bahnschrift SemiBold" panose="020B0502040204020203" pitchFamily="34" charset="0"/>
            </a:endParaRPr>
          </a:p>
        </p:txBody>
      </p:sp>
      <p:sp>
        <p:nvSpPr>
          <p:cNvPr id="16" name="TextBox 15">
            <a:extLst>
              <a:ext uri="{FF2B5EF4-FFF2-40B4-BE49-F238E27FC236}">
                <a16:creationId xmlns:a16="http://schemas.microsoft.com/office/drawing/2014/main" id="{4A213D85-5A54-408F-8389-3357B1F227DC}"/>
              </a:ext>
            </a:extLst>
          </p:cNvPr>
          <p:cNvSpPr txBox="1"/>
          <p:nvPr/>
        </p:nvSpPr>
        <p:spPr>
          <a:xfrm>
            <a:off x="21595765" y="3614760"/>
            <a:ext cx="19800000" cy="1015663"/>
          </a:xfrm>
          <a:prstGeom prst="rect">
            <a:avLst/>
          </a:prstGeom>
          <a:solidFill>
            <a:srgbClr val="FFC000"/>
          </a:solidFill>
        </p:spPr>
        <p:txBody>
          <a:bodyPr wrap="square">
            <a:spAutoFit/>
          </a:bodyPr>
          <a:lstStyle/>
          <a:p>
            <a:pPr algn="ctr"/>
            <a:r>
              <a:rPr lang="en-GB" sz="6000" b="1" dirty="0">
                <a:latin typeface="Abadi MT Std Light" panose="020B0302020104020204" pitchFamily="34" charset="0"/>
              </a:rPr>
              <a:t>Updating the Header content</a:t>
            </a:r>
          </a:p>
        </p:txBody>
      </p:sp>
      <p:sp>
        <p:nvSpPr>
          <p:cNvPr id="18" name="TextBox 17">
            <a:extLst>
              <a:ext uri="{FF2B5EF4-FFF2-40B4-BE49-F238E27FC236}">
                <a16:creationId xmlns:a16="http://schemas.microsoft.com/office/drawing/2014/main" id="{CB8EA6BD-07BF-4C8E-BDC6-E1AEAD9E0A1B}"/>
              </a:ext>
            </a:extLst>
          </p:cNvPr>
          <p:cNvSpPr txBox="1"/>
          <p:nvPr/>
        </p:nvSpPr>
        <p:spPr>
          <a:xfrm>
            <a:off x="21595766" y="4987129"/>
            <a:ext cx="16717594" cy="3416320"/>
          </a:xfrm>
          <a:prstGeom prst="rect">
            <a:avLst/>
          </a:prstGeom>
          <a:noFill/>
        </p:spPr>
        <p:txBody>
          <a:bodyPr wrap="square" rtlCol="0">
            <a:spAutoFit/>
          </a:bodyPr>
          <a:lstStyle/>
          <a:p>
            <a:pPr marL="685800" indent="-685800" algn="just">
              <a:buClr>
                <a:srgbClr val="FFC000"/>
              </a:buClr>
              <a:buFont typeface="Wingdings" panose="05000000000000000000" pitchFamily="2" charset="2"/>
              <a:buChar char="§"/>
            </a:pPr>
            <a:r>
              <a:rPr lang="en-GB" sz="5400" dirty="0"/>
              <a:t>Use the button “</a:t>
            </a:r>
            <a:r>
              <a:rPr lang="en-GB" sz="5400" dirty="0" err="1"/>
              <a:t>UpDateHeader</a:t>
            </a:r>
            <a:r>
              <a:rPr lang="en-GB" sz="5400" dirty="0"/>
              <a:t>” to update the header content according to the properties of the document accessible with Microsoft Excel Advanced Properties stored I not File-Info menu.</a:t>
            </a:r>
          </a:p>
        </p:txBody>
      </p:sp>
      <p:cxnSp>
        <p:nvCxnSpPr>
          <p:cNvPr id="19" name="Straight Connector 18">
            <a:extLst>
              <a:ext uri="{FF2B5EF4-FFF2-40B4-BE49-F238E27FC236}">
                <a16:creationId xmlns:a16="http://schemas.microsoft.com/office/drawing/2014/main" id="{9EF7CD40-19A3-48B1-BA46-DB8F9B7506AA}"/>
              </a:ext>
            </a:extLst>
          </p:cNvPr>
          <p:cNvCxnSpPr>
            <a:cxnSpLocks/>
          </p:cNvCxnSpPr>
          <p:nvPr/>
        </p:nvCxnSpPr>
        <p:spPr>
          <a:xfrm>
            <a:off x="21383625" y="2749496"/>
            <a:ext cx="0" cy="2204688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82F7BDA-3B11-4B7D-B92E-092703986D9E}"/>
              </a:ext>
            </a:extLst>
          </p:cNvPr>
          <p:cNvGrpSpPr/>
          <p:nvPr/>
        </p:nvGrpSpPr>
        <p:grpSpPr>
          <a:xfrm>
            <a:off x="805030" y="26201619"/>
            <a:ext cx="35561963" cy="3240124"/>
            <a:chOff x="805030" y="26201619"/>
            <a:chExt cx="35561963" cy="3240124"/>
          </a:xfrm>
        </p:grpSpPr>
        <p:sp>
          <p:nvSpPr>
            <p:cNvPr id="31" name="TextBox 30">
              <a:extLst>
                <a:ext uri="{FF2B5EF4-FFF2-40B4-BE49-F238E27FC236}">
                  <a16:creationId xmlns:a16="http://schemas.microsoft.com/office/drawing/2014/main" id="{752C0CCA-57BA-4134-8BA0-385FC5A380B7}"/>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32" name="TextBox 31">
              <a:extLst>
                <a:ext uri="{FF2B5EF4-FFF2-40B4-BE49-F238E27FC236}">
                  <a16:creationId xmlns:a16="http://schemas.microsoft.com/office/drawing/2014/main" id="{6AF27134-B6EE-45D0-AC38-620A950CA2D9}"/>
                </a:ext>
              </a:extLst>
            </p:cNvPr>
            <p:cNvSpPr txBox="1"/>
            <p:nvPr/>
          </p:nvSpPr>
          <p:spPr>
            <a:xfrm>
              <a:off x="25551954" y="26201619"/>
              <a:ext cx="10815039" cy="769441"/>
            </a:xfrm>
            <a:prstGeom prst="rect">
              <a:avLst/>
            </a:prstGeom>
            <a:noFill/>
          </p:spPr>
          <p:txBody>
            <a:bodyPr wrap="square" rtlCol="0">
              <a:spAutoFit/>
            </a:bodyPr>
            <a:lstStyle/>
            <a:p>
              <a:r>
                <a:rPr lang="fr-FR" sz="4400" dirty="0">
                  <a:latin typeface="Bahnschrift Light Condensed" panose="020B0502040204020203" pitchFamily="34" charset="0"/>
                </a:rPr>
                <a:t>Header setup of Excel </a:t>
              </a:r>
              <a:r>
                <a:rPr lang="fr-FR" sz="4400" dirty="0" err="1">
                  <a:latin typeface="Bahnschrift Light Condensed" panose="020B0502040204020203" pitchFamily="34" charset="0"/>
                </a:rPr>
                <a:t>Sheet</a:t>
              </a:r>
              <a:endParaRPr lang="en-US" sz="4400" dirty="0">
                <a:latin typeface="Bahnschrift Light Condensed" panose="020B0502040204020203" pitchFamily="34" charset="0"/>
              </a:endParaRPr>
            </a:p>
          </p:txBody>
        </p:sp>
        <p:sp>
          <p:nvSpPr>
            <p:cNvPr id="33" name="TextBox 32">
              <a:extLst>
                <a:ext uri="{FF2B5EF4-FFF2-40B4-BE49-F238E27FC236}">
                  <a16:creationId xmlns:a16="http://schemas.microsoft.com/office/drawing/2014/main" id="{61014A12-62EB-46C6-A5FC-37DEB6B10CD3}"/>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ARIANA-T</a:t>
              </a:r>
            </a:p>
          </p:txBody>
        </p:sp>
      </p:grpSp>
      <p:pic>
        <p:nvPicPr>
          <p:cNvPr id="34" name="Picture 33">
            <a:extLst>
              <a:ext uri="{FF2B5EF4-FFF2-40B4-BE49-F238E27FC236}">
                <a16:creationId xmlns:a16="http://schemas.microsoft.com/office/drawing/2014/main" id="{6AA7BE2B-20F2-4AD9-98EF-61D85FE3572F}"/>
              </a:ext>
            </a:extLst>
          </p:cNvPr>
          <p:cNvPicPr>
            <a:picLocks noChangeAspect="1"/>
          </p:cNvPicPr>
          <p:nvPr/>
        </p:nvPicPr>
        <p:blipFill rotWithShape="1">
          <a:blip r:embed="rId2"/>
          <a:srcRect l="93507" t="5158" r="686" b="33279"/>
          <a:stretch/>
        </p:blipFill>
        <p:spPr>
          <a:xfrm>
            <a:off x="17890139" y="5341429"/>
            <a:ext cx="2258278" cy="2231023"/>
          </a:xfrm>
          <a:prstGeom prst="rect">
            <a:avLst/>
          </a:prstGeom>
          <a:ln w="28575">
            <a:solidFill>
              <a:srgbClr val="FF00FF"/>
            </a:solidFill>
          </a:ln>
        </p:spPr>
      </p:pic>
      <p:pic>
        <p:nvPicPr>
          <p:cNvPr id="7" name="Picture 6">
            <a:extLst>
              <a:ext uri="{FF2B5EF4-FFF2-40B4-BE49-F238E27FC236}">
                <a16:creationId xmlns:a16="http://schemas.microsoft.com/office/drawing/2014/main" id="{6766D74F-455D-414D-911C-299FFDEC445D}"/>
              </a:ext>
            </a:extLst>
          </p:cNvPr>
          <p:cNvPicPr>
            <a:picLocks noChangeAspect="1"/>
          </p:cNvPicPr>
          <p:nvPr/>
        </p:nvPicPr>
        <p:blipFill rotWithShape="1">
          <a:blip r:embed="rId3"/>
          <a:srcRect l="2514" t="7012" r="2593" b="8465"/>
          <a:stretch/>
        </p:blipFill>
        <p:spPr>
          <a:xfrm>
            <a:off x="2677277" y="12963712"/>
            <a:ext cx="8120076" cy="2800350"/>
          </a:xfrm>
          <a:prstGeom prst="rect">
            <a:avLst/>
          </a:prstGeom>
          <a:ln>
            <a:solidFill>
              <a:srgbClr val="FF00FF"/>
            </a:solidFill>
          </a:ln>
        </p:spPr>
      </p:pic>
      <p:pic>
        <p:nvPicPr>
          <p:cNvPr id="35" name="Picture 34">
            <a:extLst>
              <a:ext uri="{FF2B5EF4-FFF2-40B4-BE49-F238E27FC236}">
                <a16:creationId xmlns:a16="http://schemas.microsoft.com/office/drawing/2014/main" id="{FD3530DF-CB5E-44BD-B886-1531C6017EF0}"/>
              </a:ext>
            </a:extLst>
          </p:cNvPr>
          <p:cNvPicPr>
            <a:picLocks noChangeAspect="1"/>
          </p:cNvPicPr>
          <p:nvPr/>
        </p:nvPicPr>
        <p:blipFill>
          <a:blip r:embed="rId4"/>
          <a:stretch>
            <a:fillRect/>
          </a:stretch>
        </p:blipFill>
        <p:spPr>
          <a:xfrm>
            <a:off x="15576417" y="12963712"/>
            <a:ext cx="4572000" cy="2800350"/>
          </a:xfrm>
          <a:prstGeom prst="rect">
            <a:avLst/>
          </a:prstGeom>
          <a:ln>
            <a:solidFill>
              <a:srgbClr val="FF00FF"/>
            </a:solidFill>
          </a:ln>
        </p:spPr>
      </p:pic>
      <p:pic>
        <p:nvPicPr>
          <p:cNvPr id="37" name="Picture 36">
            <a:extLst>
              <a:ext uri="{FF2B5EF4-FFF2-40B4-BE49-F238E27FC236}">
                <a16:creationId xmlns:a16="http://schemas.microsoft.com/office/drawing/2014/main" id="{D1C2CDB5-AB9F-4946-A072-34C53B234007}"/>
              </a:ext>
            </a:extLst>
          </p:cNvPr>
          <p:cNvPicPr>
            <a:picLocks noChangeAspect="1"/>
          </p:cNvPicPr>
          <p:nvPr/>
        </p:nvPicPr>
        <p:blipFill>
          <a:blip r:embed="rId5"/>
          <a:stretch>
            <a:fillRect/>
          </a:stretch>
        </p:blipFill>
        <p:spPr>
          <a:xfrm>
            <a:off x="1550140" y="8481907"/>
            <a:ext cx="18598277" cy="3979492"/>
          </a:xfrm>
          <a:prstGeom prst="rect">
            <a:avLst/>
          </a:prstGeom>
          <a:ln>
            <a:solidFill>
              <a:srgbClr val="FF00FF"/>
            </a:solidFill>
          </a:ln>
        </p:spPr>
      </p:pic>
      <p:pic>
        <p:nvPicPr>
          <p:cNvPr id="39" name="Picture 38">
            <a:extLst>
              <a:ext uri="{FF2B5EF4-FFF2-40B4-BE49-F238E27FC236}">
                <a16:creationId xmlns:a16="http://schemas.microsoft.com/office/drawing/2014/main" id="{64F21B7D-630A-4AE7-A4DB-133BEF03564B}"/>
              </a:ext>
            </a:extLst>
          </p:cNvPr>
          <p:cNvPicPr>
            <a:picLocks noChangeAspect="1"/>
          </p:cNvPicPr>
          <p:nvPr/>
        </p:nvPicPr>
        <p:blipFill>
          <a:blip r:embed="rId6"/>
          <a:stretch>
            <a:fillRect/>
          </a:stretch>
        </p:blipFill>
        <p:spPr>
          <a:xfrm>
            <a:off x="1498214" y="16595059"/>
            <a:ext cx="18598278" cy="3979493"/>
          </a:xfrm>
          <a:prstGeom prst="rect">
            <a:avLst/>
          </a:prstGeom>
          <a:ln>
            <a:solidFill>
              <a:srgbClr val="FF00FF"/>
            </a:solidFill>
          </a:ln>
        </p:spPr>
      </p:pic>
      <p:sp>
        <p:nvSpPr>
          <p:cNvPr id="40" name="TextBox 39">
            <a:extLst>
              <a:ext uri="{FF2B5EF4-FFF2-40B4-BE49-F238E27FC236}">
                <a16:creationId xmlns:a16="http://schemas.microsoft.com/office/drawing/2014/main" id="{3D9A798C-D986-4D01-ABCB-180F2FA5C9DF}"/>
              </a:ext>
            </a:extLst>
          </p:cNvPr>
          <p:cNvSpPr txBox="1"/>
          <p:nvPr/>
        </p:nvSpPr>
        <p:spPr>
          <a:xfrm>
            <a:off x="1576212" y="13697231"/>
            <a:ext cx="914998" cy="830997"/>
          </a:xfrm>
          <a:prstGeom prst="rect">
            <a:avLst/>
          </a:prstGeom>
          <a:noFill/>
        </p:spPr>
        <p:txBody>
          <a:bodyPr wrap="square" rtlCol="0">
            <a:spAutoFit/>
          </a:bodyPr>
          <a:lstStyle/>
          <a:p>
            <a:pPr algn="ctr"/>
            <a:r>
              <a:rPr lang="fr-FR" sz="4800" b="1" dirty="0">
                <a:latin typeface="Abadi MT Std Light" panose="020B0302020104020204" pitchFamily="34" charset="0"/>
              </a:rPr>
              <a:t>1</a:t>
            </a:r>
            <a:endParaRPr lang="en-US" sz="4800" b="1" dirty="0">
              <a:latin typeface="Abadi MT Std Light" panose="020B0302020104020204" pitchFamily="34" charset="0"/>
            </a:endParaRPr>
          </a:p>
        </p:txBody>
      </p:sp>
      <p:sp>
        <p:nvSpPr>
          <p:cNvPr id="43" name="TextBox 42">
            <a:extLst>
              <a:ext uri="{FF2B5EF4-FFF2-40B4-BE49-F238E27FC236}">
                <a16:creationId xmlns:a16="http://schemas.microsoft.com/office/drawing/2014/main" id="{A2D7C768-23C3-4D0F-BFCF-EADBF1358E51}"/>
              </a:ext>
            </a:extLst>
          </p:cNvPr>
          <p:cNvSpPr txBox="1"/>
          <p:nvPr/>
        </p:nvSpPr>
        <p:spPr>
          <a:xfrm>
            <a:off x="14501314" y="13772936"/>
            <a:ext cx="914998" cy="830997"/>
          </a:xfrm>
          <a:prstGeom prst="rect">
            <a:avLst/>
          </a:prstGeom>
          <a:noFill/>
        </p:spPr>
        <p:txBody>
          <a:bodyPr wrap="square" rtlCol="0">
            <a:spAutoFit/>
          </a:bodyPr>
          <a:lstStyle/>
          <a:p>
            <a:pPr algn="ctr"/>
            <a:r>
              <a:rPr lang="fr-FR" sz="4800" b="1" dirty="0">
                <a:latin typeface="Abadi MT Std Light" panose="020B0302020104020204" pitchFamily="34" charset="0"/>
              </a:rPr>
              <a:t>2</a:t>
            </a:r>
            <a:endParaRPr lang="en-US" sz="4800" b="1" dirty="0">
              <a:latin typeface="Abadi MT Std Light" panose="020B0302020104020204" pitchFamily="34" charset="0"/>
            </a:endParaRPr>
          </a:p>
        </p:txBody>
      </p:sp>
      <p:sp>
        <p:nvSpPr>
          <p:cNvPr id="44" name="TextBox 43">
            <a:extLst>
              <a:ext uri="{FF2B5EF4-FFF2-40B4-BE49-F238E27FC236}">
                <a16:creationId xmlns:a16="http://schemas.microsoft.com/office/drawing/2014/main" id="{42D1BC11-09BA-4DC3-A828-E728C3A2A9ED}"/>
              </a:ext>
            </a:extLst>
          </p:cNvPr>
          <p:cNvSpPr txBox="1"/>
          <p:nvPr/>
        </p:nvSpPr>
        <p:spPr>
          <a:xfrm>
            <a:off x="1096489" y="21702213"/>
            <a:ext cx="19683812" cy="2204359"/>
          </a:xfrm>
          <a:prstGeom prst="rect">
            <a:avLst/>
          </a:prstGeom>
          <a:noFill/>
          <a:ln w="127000">
            <a:solidFill>
              <a:srgbClr val="C00000"/>
            </a:solidFill>
          </a:ln>
        </p:spPr>
        <p:txBody>
          <a:bodyPr wrap="square" lIns="360000" tIns="360000" rIns="360000" bIns="360000" rtlCol="0">
            <a:spAutoFit/>
          </a:bodyPr>
          <a:lstStyle/>
          <a:p>
            <a:pPr algn="just"/>
            <a:r>
              <a:rPr lang="en-GB" sz="4800" b="1" dirty="0">
                <a:latin typeface="Abadi MT Std Light" panose="020B0302020104020204" pitchFamily="34" charset="0"/>
              </a:rPr>
              <a:t>The logo can be set only if header have been already set. The logo will use the entire height of the header.</a:t>
            </a:r>
            <a:endParaRPr lang="en-US" sz="4800" b="1" dirty="0">
              <a:latin typeface="Abadi MT Std Light" panose="020B0302020104020204" pitchFamily="34" charset="0"/>
            </a:endParaRPr>
          </a:p>
        </p:txBody>
      </p:sp>
      <p:pic>
        <p:nvPicPr>
          <p:cNvPr id="45" name="Picture 44">
            <a:extLst>
              <a:ext uri="{FF2B5EF4-FFF2-40B4-BE49-F238E27FC236}">
                <a16:creationId xmlns:a16="http://schemas.microsoft.com/office/drawing/2014/main" id="{066DE892-EC53-45EF-9CE1-AF4D3C452773}"/>
              </a:ext>
            </a:extLst>
          </p:cNvPr>
          <p:cNvPicPr>
            <a:picLocks noChangeAspect="1"/>
          </p:cNvPicPr>
          <p:nvPr/>
        </p:nvPicPr>
        <p:blipFill rotWithShape="1">
          <a:blip r:embed="rId2"/>
          <a:srcRect l="85827" t="2690" r="6251" b="35747"/>
          <a:stretch/>
        </p:blipFill>
        <p:spPr>
          <a:xfrm>
            <a:off x="38525500" y="5221513"/>
            <a:ext cx="2833422" cy="2051813"/>
          </a:xfrm>
          <a:prstGeom prst="rect">
            <a:avLst/>
          </a:prstGeom>
          <a:ln w="28575">
            <a:solidFill>
              <a:srgbClr val="FF00FF"/>
            </a:solidFill>
          </a:ln>
        </p:spPr>
      </p:pic>
      <p:grpSp>
        <p:nvGrpSpPr>
          <p:cNvPr id="49" name="Group 48">
            <a:extLst>
              <a:ext uri="{FF2B5EF4-FFF2-40B4-BE49-F238E27FC236}">
                <a16:creationId xmlns:a16="http://schemas.microsoft.com/office/drawing/2014/main" id="{AED6E1F1-438A-4503-A41D-13581EF5D22D}"/>
              </a:ext>
            </a:extLst>
          </p:cNvPr>
          <p:cNvGrpSpPr/>
          <p:nvPr/>
        </p:nvGrpSpPr>
        <p:grpSpPr>
          <a:xfrm>
            <a:off x="22407547" y="8760155"/>
            <a:ext cx="10983852" cy="4306712"/>
            <a:chOff x="22321075" y="8403448"/>
            <a:chExt cx="10983852" cy="4306712"/>
          </a:xfrm>
        </p:grpSpPr>
        <p:pic>
          <p:nvPicPr>
            <p:cNvPr id="47" name="Picture 46">
              <a:extLst>
                <a:ext uri="{FF2B5EF4-FFF2-40B4-BE49-F238E27FC236}">
                  <a16:creationId xmlns:a16="http://schemas.microsoft.com/office/drawing/2014/main" id="{FEE2E315-A370-4D1F-B3FA-36D046B6DB06}"/>
                </a:ext>
              </a:extLst>
            </p:cNvPr>
            <p:cNvPicPr>
              <a:picLocks noChangeAspect="1"/>
            </p:cNvPicPr>
            <p:nvPr/>
          </p:nvPicPr>
          <p:blipFill rotWithShape="1">
            <a:blip r:embed="rId7"/>
            <a:srcRect r="70021" b="20559"/>
            <a:stretch/>
          </p:blipFill>
          <p:spPr>
            <a:xfrm>
              <a:off x="22321075" y="8403449"/>
              <a:ext cx="5415726" cy="4306711"/>
            </a:xfrm>
            <a:prstGeom prst="rect">
              <a:avLst/>
            </a:prstGeom>
          </p:spPr>
        </p:pic>
        <p:pic>
          <p:nvPicPr>
            <p:cNvPr id="48" name="Picture 47">
              <a:extLst>
                <a:ext uri="{FF2B5EF4-FFF2-40B4-BE49-F238E27FC236}">
                  <a16:creationId xmlns:a16="http://schemas.microsoft.com/office/drawing/2014/main" id="{596F5070-68FF-40A9-B2B6-073D0E231928}"/>
                </a:ext>
              </a:extLst>
            </p:cNvPr>
            <p:cNvPicPr>
              <a:picLocks noChangeAspect="1"/>
            </p:cNvPicPr>
            <p:nvPr/>
          </p:nvPicPr>
          <p:blipFill rotWithShape="1">
            <a:blip r:embed="rId7"/>
            <a:srcRect l="74848" t="32895" b="454"/>
            <a:stretch/>
          </p:blipFill>
          <p:spPr>
            <a:xfrm>
              <a:off x="27889201" y="8403448"/>
              <a:ext cx="5415726" cy="4306711"/>
            </a:xfrm>
            <a:prstGeom prst="rect">
              <a:avLst/>
            </a:prstGeom>
          </p:spPr>
        </p:pic>
      </p:grpSp>
      <p:pic>
        <p:nvPicPr>
          <p:cNvPr id="51" name="Picture 50">
            <a:extLst>
              <a:ext uri="{FF2B5EF4-FFF2-40B4-BE49-F238E27FC236}">
                <a16:creationId xmlns:a16="http://schemas.microsoft.com/office/drawing/2014/main" id="{A58AF187-1E22-404B-9D98-2F73ED1BD847}"/>
              </a:ext>
            </a:extLst>
          </p:cNvPr>
          <p:cNvPicPr>
            <a:picLocks noChangeAspect="1"/>
          </p:cNvPicPr>
          <p:nvPr/>
        </p:nvPicPr>
        <p:blipFill>
          <a:blip r:embed="rId8"/>
          <a:stretch>
            <a:fillRect/>
          </a:stretch>
        </p:blipFill>
        <p:spPr>
          <a:xfrm>
            <a:off x="21920628" y="20371903"/>
            <a:ext cx="19800000" cy="4022264"/>
          </a:xfrm>
          <a:prstGeom prst="rect">
            <a:avLst/>
          </a:prstGeom>
          <a:ln>
            <a:solidFill>
              <a:srgbClr val="FF00FF"/>
            </a:solidFill>
          </a:ln>
        </p:spPr>
      </p:pic>
      <p:pic>
        <p:nvPicPr>
          <p:cNvPr id="53" name="Picture 52">
            <a:extLst>
              <a:ext uri="{FF2B5EF4-FFF2-40B4-BE49-F238E27FC236}">
                <a16:creationId xmlns:a16="http://schemas.microsoft.com/office/drawing/2014/main" id="{9E70C900-30F7-403F-8075-369A6FC5D342}"/>
              </a:ext>
            </a:extLst>
          </p:cNvPr>
          <p:cNvPicPr>
            <a:picLocks noChangeAspect="1"/>
          </p:cNvPicPr>
          <p:nvPr/>
        </p:nvPicPr>
        <p:blipFill>
          <a:blip r:embed="rId9"/>
          <a:stretch>
            <a:fillRect/>
          </a:stretch>
        </p:blipFill>
        <p:spPr>
          <a:xfrm>
            <a:off x="33801339" y="8310182"/>
            <a:ext cx="7772579" cy="9673017"/>
          </a:xfrm>
          <a:prstGeom prst="rect">
            <a:avLst/>
          </a:prstGeom>
        </p:spPr>
      </p:pic>
      <p:sp>
        <p:nvSpPr>
          <p:cNvPr id="54" name="TextBox 53">
            <a:extLst>
              <a:ext uri="{FF2B5EF4-FFF2-40B4-BE49-F238E27FC236}">
                <a16:creationId xmlns:a16="http://schemas.microsoft.com/office/drawing/2014/main" id="{83C2DDD7-8331-43D0-8F60-3CE080EF817C}"/>
              </a:ext>
            </a:extLst>
          </p:cNvPr>
          <p:cNvSpPr txBox="1"/>
          <p:nvPr/>
        </p:nvSpPr>
        <p:spPr>
          <a:xfrm>
            <a:off x="22407548" y="14017964"/>
            <a:ext cx="10983851" cy="2943023"/>
          </a:xfrm>
          <a:prstGeom prst="rect">
            <a:avLst/>
          </a:prstGeom>
          <a:noFill/>
          <a:ln w="127000">
            <a:solidFill>
              <a:srgbClr val="C00000"/>
            </a:solidFill>
          </a:ln>
        </p:spPr>
        <p:txBody>
          <a:bodyPr wrap="square" lIns="360000" tIns="360000" rIns="360000" bIns="360000" rtlCol="0">
            <a:spAutoFit/>
          </a:bodyPr>
          <a:lstStyle/>
          <a:p>
            <a:pPr algn="just"/>
            <a:r>
              <a:rPr lang="en-GB" sz="4800" b="1" dirty="0">
                <a:latin typeface="Abadi MT Std Light" panose="020B0302020104020204" pitchFamily="34" charset="0"/>
              </a:rPr>
              <a:t>The process overwrite the existing Header (</a:t>
            </a:r>
            <a:r>
              <a:rPr lang="en-US" sz="4800" b="1" dirty="0">
                <a:latin typeface="Abadi MT Std Light" panose="020B0302020104020204" pitchFamily="34" charset="0"/>
              </a:rPr>
              <a:t>center</a:t>
            </a:r>
            <a:r>
              <a:rPr lang="en-GB" sz="4800" b="1" dirty="0">
                <a:latin typeface="Abadi MT Std Light" panose="020B0302020104020204" pitchFamily="34" charset="0"/>
              </a:rPr>
              <a:t> and left square) for all sheets in the workbook</a:t>
            </a:r>
            <a:endParaRPr lang="en-US" sz="4800" b="1" dirty="0">
              <a:latin typeface="Abadi MT Std Light" panose="020B0302020104020204" pitchFamily="34" charset="0"/>
            </a:endParaRPr>
          </a:p>
        </p:txBody>
      </p:sp>
      <p:sp>
        <p:nvSpPr>
          <p:cNvPr id="55" name="Rectangle: Rounded Corners 54">
            <a:extLst>
              <a:ext uri="{FF2B5EF4-FFF2-40B4-BE49-F238E27FC236}">
                <a16:creationId xmlns:a16="http://schemas.microsoft.com/office/drawing/2014/main" id="{0200B1BA-5DD5-4C5F-B699-A56593BEF645}"/>
              </a:ext>
            </a:extLst>
          </p:cNvPr>
          <p:cNvSpPr/>
          <p:nvPr/>
        </p:nvSpPr>
        <p:spPr>
          <a:xfrm>
            <a:off x="35332355" y="9661114"/>
            <a:ext cx="3193145" cy="4449606"/>
          </a:xfrm>
          <a:prstGeom prst="roundRect">
            <a:avLst>
              <a:gd name="adj" fmla="val 3303"/>
            </a:avLst>
          </a:prstGeom>
          <a:noFill/>
          <a:ln w="571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Connector: Elbow 57">
            <a:extLst>
              <a:ext uri="{FF2B5EF4-FFF2-40B4-BE49-F238E27FC236}">
                <a16:creationId xmlns:a16="http://schemas.microsoft.com/office/drawing/2014/main" id="{FF10796A-BD39-4CDF-A91E-AAF02227B134}"/>
              </a:ext>
            </a:extLst>
          </p:cNvPr>
          <p:cNvCxnSpPr>
            <a:cxnSpLocks/>
            <a:stCxn id="55" idx="3"/>
          </p:cNvCxnSpPr>
          <p:nvPr/>
        </p:nvCxnSpPr>
        <p:spPr>
          <a:xfrm>
            <a:off x="38525500" y="11885917"/>
            <a:ext cx="1708100" cy="9053843"/>
          </a:xfrm>
          <a:prstGeom prst="bentConnector2">
            <a:avLst/>
          </a:prstGeom>
          <a:ln w="57150">
            <a:solidFill>
              <a:srgbClr val="FF00FF"/>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60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FA02-BDB3-4F23-973D-DB38EDD5C2FB}"/>
              </a:ext>
            </a:extLst>
          </p:cNvPr>
          <p:cNvSpPr>
            <a:spLocks noGrp="1"/>
          </p:cNvSpPr>
          <p:nvPr>
            <p:ph type="title"/>
          </p:nvPr>
        </p:nvSpPr>
        <p:spPr/>
        <p:txBody>
          <a:bodyPr/>
          <a:lstStyle/>
          <a:p>
            <a:r>
              <a:rPr lang="en-US" dirty="0"/>
              <a:t>ARIANA Utility Box</a:t>
            </a:r>
          </a:p>
        </p:txBody>
      </p:sp>
      <p:sp>
        <p:nvSpPr>
          <p:cNvPr id="3" name="Text Placeholder 2">
            <a:extLst>
              <a:ext uri="{FF2B5EF4-FFF2-40B4-BE49-F238E27FC236}">
                <a16:creationId xmlns:a16="http://schemas.microsoft.com/office/drawing/2014/main" id="{6B5A819C-337B-4FCF-BE25-73BA9CDA12BB}"/>
              </a:ext>
            </a:extLst>
          </p:cNvPr>
          <p:cNvSpPr>
            <a:spLocks noGrp="1"/>
          </p:cNvSpPr>
          <p:nvPr>
            <p:ph type="body" sz="quarter" idx="10"/>
          </p:nvPr>
        </p:nvSpPr>
        <p:spPr/>
        <p:txBody>
          <a:bodyPr/>
          <a:lstStyle/>
          <a:p>
            <a:r>
              <a:rPr lang="fr-FR" dirty="0"/>
              <a:t>Tools to manage style and documents</a:t>
            </a:r>
            <a:endParaRPr lang="en-US" dirty="0"/>
          </a:p>
        </p:txBody>
      </p:sp>
    </p:spTree>
    <p:extLst>
      <p:ext uri="{BB962C8B-B14F-4D97-AF65-F5344CB8AC3E}">
        <p14:creationId xmlns:p14="http://schemas.microsoft.com/office/powerpoint/2010/main" val="1385297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86C306-E0DB-4339-8CD8-6C5E8BCB18B9}"/>
              </a:ext>
            </a:extLst>
          </p:cNvPr>
          <p:cNvSpPr txBox="1"/>
          <p:nvPr/>
        </p:nvSpPr>
        <p:spPr>
          <a:xfrm>
            <a:off x="3896233" y="7436291"/>
            <a:ext cx="9029225" cy="3785652"/>
          </a:xfrm>
          <a:prstGeom prst="rect">
            <a:avLst/>
          </a:prstGeom>
          <a:noFill/>
        </p:spPr>
        <p:txBody>
          <a:bodyPr wrap="square" rtlCol="0">
            <a:spAutoFit/>
          </a:bodyPr>
          <a:lstStyle/>
          <a:p>
            <a:pPr algn="ctr"/>
            <a:r>
              <a:rPr lang="en-GB" sz="4800" b="1" dirty="0"/>
              <a:t>Encode and edit custom properties of the document</a:t>
            </a:r>
          </a:p>
          <a:p>
            <a:pPr algn="just"/>
            <a:r>
              <a:rPr lang="en-GB" sz="4800" dirty="0"/>
              <a:t>This set of button allows identifying key name as document’s property and edit it.</a:t>
            </a:r>
          </a:p>
        </p:txBody>
      </p:sp>
      <p:sp>
        <p:nvSpPr>
          <p:cNvPr id="12" name="TextBox 11">
            <a:extLst>
              <a:ext uri="{FF2B5EF4-FFF2-40B4-BE49-F238E27FC236}">
                <a16:creationId xmlns:a16="http://schemas.microsoft.com/office/drawing/2014/main" id="{DB8F5AF5-C5D1-465B-9EB8-8FDD5EBE977E}"/>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Tools Menu Sets</a:t>
            </a:r>
          </a:p>
        </p:txBody>
      </p:sp>
      <p:sp>
        <p:nvSpPr>
          <p:cNvPr id="13" name="TextBox 12">
            <a:extLst>
              <a:ext uri="{FF2B5EF4-FFF2-40B4-BE49-F238E27FC236}">
                <a16:creationId xmlns:a16="http://schemas.microsoft.com/office/drawing/2014/main" id="{CF2785B3-1A20-4FD5-A7BE-BD55D68600D2}"/>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different sets of buttons of the audit report menu</a:t>
            </a:r>
          </a:p>
        </p:txBody>
      </p:sp>
      <p:pic>
        <p:nvPicPr>
          <p:cNvPr id="15" name="Picture 14">
            <a:extLst>
              <a:ext uri="{FF2B5EF4-FFF2-40B4-BE49-F238E27FC236}">
                <a16:creationId xmlns:a16="http://schemas.microsoft.com/office/drawing/2014/main" id="{E6CE1F57-3B0F-4261-94F2-BA4812940568}"/>
              </a:ext>
            </a:extLst>
          </p:cNvPr>
          <p:cNvPicPr>
            <a:picLocks noChangeAspect="1"/>
          </p:cNvPicPr>
          <p:nvPr/>
        </p:nvPicPr>
        <p:blipFill>
          <a:blip r:embed="rId2"/>
          <a:srcRect/>
          <a:stretch/>
        </p:blipFill>
        <p:spPr>
          <a:xfrm>
            <a:off x="6542061" y="2956565"/>
            <a:ext cx="3737571" cy="3478530"/>
          </a:xfrm>
          <a:prstGeom prst="rect">
            <a:avLst/>
          </a:prstGeom>
          <a:ln w="28575">
            <a:solidFill>
              <a:srgbClr val="F323CB"/>
            </a:solidFill>
          </a:ln>
        </p:spPr>
      </p:pic>
      <p:cxnSp>
        <p:nvCxnSpPr>
          <p:cNvPr id="17" name="Straight Connector 16">
            <a:extLst>
              <a:ext uri="{FF2B5EF4-FFF2-40B4-BE49-F238E27FC236}">
                <a16:creationId xmlns:a16="http://schemas.microsoft.com/office/drawing/2014/main" id="{E4CE5173-EFB9-4029-8D71-2488A79EBDBB}"/>
              </a:ext>
            </a:extLst>
          </p:cNvPr>
          <p:cNvCxnSpPr/>
          <p:nvPr/>
        </p:nvCxnSpPr>
        <p:spPr>
          <a:xfrm>
            <a:off x="3896233" y="6976436"/>
            <a:ext cx="902922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3ADB6BE-8F3C-4446-8A20-B9CD72CB1A17}"/>
              </a:ext>
            </a:extLst>
          </p:cNvPr>
          <p:cNvPicPr>
            <a:picLocks noChangeAspect="1"/>
          </p:cNvPicPr>
          <p:nvPr/>
        </p:nvPicPr>
        <p:blipFill>
          <a:blip r:embed="rId3"/>
          <a:srcRect/>
          <a:stretch/>
        </p:blipFill>
        <p:spPr>
          <a:xfrm>
            <a:off x="19035373" y="2956565"/>
            <a:ext cx="21545568" cy="3478524"/>
          </a:xfrm>
          <a:prstGeom prst="rect">
            <a:avLst/>
          </a:prstGeom>
          <a:ln w="38100">
            <a:solidFill>
              <a:srgbClr val="F323CB"/>
            </a:solidFill>
          </a:ln>
        </p:spPr>
      </p:pic>
      <p:cxnSp>
        <p:nvCxnSpPr>
          <p:cNvPr id="22" name="Straight Connector 21">
            <a:extLst>
              <a:ext uri="{FF2B5EF4-FFF2-40B4-BE49-F238E27FC236}">
                <a16:creationId xmlns:a16="http://schemas.microsoft.com/office/drawing/2014/main" id="{F04DC911-F576-4241-B2A5-AE8E1D1F63B0}"/>
              </a:ext>
            </a:extLst>
          </p:cNvPr>
          <p:cNvCxnSpPr>
            <a:cxnSpLocks/>
          </p:cNvCxnSpPr>
          <p:nvPr/>
        </p:nvCxnSpPr>
        <p:spPr>
          <a:xfrm>
            <a:off x="19036395" y="6927811"/>
            <a:ext cx="2154454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A0022F-DE1A-404D-8491-07EC3B296BA4}"/>
              </a:ext>
            </a:extLst>
          </p:cNvPr>
          <p:cNvSpPr txBox="1"/>
          <p:nvPr/>
        </p:nvSpPr>
        <p:spPr>
          <a:xfrm>
            <a:off x="19036395" y="7363604"/>
            <a:ext cx="21785034" cy="2308324"/>
          </a:xfrm>
          <a:prstGeom prst="rect">
            <a:avLst/>
          </a:prstGeom>
          <a:noFill/>
        </p:spPr>
        <p:txBody>
          <a:bodyPr wrap="square" rtlCol="0">
            <a:spAutoFit/>
          </a:bodyPr>
          <a:lstStyle/>
          <a:p>
            <a:pPr algn="ctr"/>
            <a:r>
              <a:rPr lang="en-GB" sz="4800" b="1" dirty="0"/>
              <a:t>Style Manager</a:t>
            </a:r>
          </a:p>
          <a:p>
            <a:pPr algn="just"/>
            <a:r>
              <a:rPr lang="en-GB" sz="4800" dirty="0"/>
              <a:t>This set of button allows manging styles according to ITR stylesheet and performing some style adjustment in case of specific document design.</a:t>
            </a:r>
          </a:p>
        </p:txBody>
      </p:sp>
      <p:pic>
        <p:nvPicPr>
          <p:cNvPr id="35" name="Picture 34">
            <a:extLst>
              <a:ext uri="{FF2B5EF4-FFF2-40B4-BE49-F238E27FC236}">
                <a16:creationId xmlns:a16="http://schemas.microsoft.com/office/drawing/2014/main" id="{E15047FD-BD16-4E33-BBB4-52ADB4D8CBAE}"/>
              </a:ext>
            </a:extLst>
          </p:cNvPr>
          <p:cNvPicPr>
            <a:picLocks noChangeAspect="1"/>
          </p:cNvPicPr>
          <p:nvPr/>
        </p:nvPicPr>
        <p:blipFill>
          <a:blip r:embed="rId4"/>
          <a:srcRect/>
          <a:stretch/>
        </p:blipFill>
        <p:spPr>
          <a:xfrm>
            <a:off x="3620876" y="13797401"/>
            <a:ext cx="9530008" cy="3518774"/>
          </a:xfrm>
          <a:prstGeom prst="rect">
            <a:avLst/>
          </a:prstGeom>
          <a:ln w="38100">
            <a:solidFill>
              <a:srgbClr val="F323CB"/>
            </a:solidFill>
          </a:ln>
        </p:spPr>
      </p:pic>
      <p:cxnSp>
        <p:nvCxnSpPr>
          <p:cNvPr id="36" name="Straight Connector 35">
            <a:extLst>
              <a:ext uri="{FF2B5EF4-FFF2-40B4-BE49-F238E27FC236}">
                <a16:creationId xmlns:a16="http://schemas.microsoft.com/office/drawing/2014/main" id="{4BC6A2CB-04FC-4295-BE41-9614433EF6AA}"/>
              </a:ext>
            </a:extLst>
          </p:cNvPr>
          <p:cNvCxnSpPr>
            <a:cxnSpLocks/>
          </p:cNvCxnSpPr>
          <p:nvPr/>
        </p:nvCxnSpPr>
        <p:spPr>
          <a:xfrm>
            <a:off x="2466123" y="17844152"/>
            <a:ext cx="1191843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DA8E742-424F-400E-ACAF-2A8F4B15EAC0}"/>
              </a:ext>
            </a:extLst>
          </p:cNvPr>
          <p:cNvSpPr txBox="1"/>
          <p:nvPr/>
        </p:nvSpPr>
        <p:spPr>
          <a:xfrm>
            <a:off x="2466124" y="18235461"/>
            <a:ext cx="11878974" cy="3046988"/>
          </a:xfrm>
          <a:prstGeom prst="rect">
            <a:avLst/>
          </a:prstGeom>
          <a:noFill/>
        </p:spPr>
        <p:txBody>
          <a:bodyPr wrap="square" rtlCol="0">
            <a:spAutoFit/>
          </a:bodyPr>
          <a:lstStyle/>
          <a:p>
            <a:pPr algn="ctr"/>
            <a:r>
              <a:rPr lang="en-GB" sz="4800" b="1" dirty="0"/>
              <a:t>Style Info</a:t>
            </a:r>
          </a:p>
          <a:p>
            <a:pPr algn="just"/>
            <a:r>
              <a:rPr lang="en-GB" sz="4800" dirty="0"/>
              <a:t>This set of button allows writing or displaying info on styles and on compatibility status of a document regarding ARIANA-Audit tools</a:t>
            </a:r>
          </a:p>
        </p:txBody>
      </p:sp>
      <p:pic>
        <p:nvPicPr>
          <p:cNvPr id="16" name="Picture 15">
            <a:extLst>
              <a:ext uri="{FF2B5EF4-FFF2-40B4-BE49-F238E27FC236}">
                <a16:creationId xmlns:a16="http://schemas.microsoft.com/office/drawing/2014/main" id="{84FBF920-A5DB-4522-943A-0206EE625F5C}"/>
              </a:ext>
            </a:extLst>
          </p:cNvPr>
          <p:cNvPicPr>
            <a:picLocks noChangeAspect="1"/>
          </p:cNvPicPr>
          <p:nvPr/>
        </p:nvPicPr>
        <p:blipFill>
          <a:blip r:embed="rId5"/>
          <a:srcRect/>
          <a:stretch/>
        </p:blipFill>
        <p:spPr>
          <a:xfrm>
            <a:off x="17464067" y="13837947"/>
            <a:ext cx="9126818" cy="3518774"/>
          </a:xfrm>
          <a:prstGeom prst="rect">
            <a:avLst/>
          </a:prstGeom>
          <a:ln w="38100">
            <a:solidFill>
              <a:srgbClr val="F323CB"/>
            </a:solidFill>
          </a:ln>
        </p:spPr>
      </p:pic>
      <p:cxnSp>
        <p:nvCxnSpPr>
          <p:cNvPr id="18" name="Straight Connector 17">
            <a:extLst>
              <a:ext uri="{FF2B5EF4-FFF2-40B4-BE49-F238E27FC236}">
                <a16:creationId xmlns:a16="http://schemas.microsoft.com/office/drawing/2014/main" id="{6366D649-FF7F-4FB7-9DDF-032448E8BFC2}"/>
              </a:ext>
            </a:extLst>
          </p:cNvPr>
          <p:cNvCxnSpPr>
            <a:cxnSpLocks/>
          </p:cNvCxnSpPr>
          <p:nvPr/>
        </p:nvCxnSpPr>
        <p:spPr>
          <a:xfrm>
            <a:off x="16107719" y="17884698"/>
            <a:ext cx="1191843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4B220E-14BD-424D-97E1-8219B66D31F6}"/>
              </a:ext>
            </a:extLst>
          </p:cNvPr>
          <p:cNvSpPr txBox="1"/>
          <p:nvPr/>
        </p:nvSpPr>
        <p:spPr>
          <a:xfrm>
            <a:off x="16107720" y="18276007"/>
            <a:ext cx="11878974" cy="3046988"/>
          </a:xfrm>
          <a:prstGeom prst="rect">
            <a:avLst/>
          </a:prstGeom>
          <a:noFill/>
        </p:spPr>
        <p:txBody>
          <a:bodyPr wrap="square" rtlCol="0">
            <a:spAutoFit/>
          </a:bodyPr>
          <a:lstStyle/>
          <a:p>
            <a:pPr algn="ctr"/>
            <a:r>
              <a:rPr lang="en-GB" sz="4800" b="1" dirty="0"/>
              <a:t>Homemade proofreading tool</a:t>
            </a:r>
          </a:p>
          <a:p>
            <a:pPr algn="just"/>
            <a:r>
              <a:rPr lang="en-GB" sz="4800" dirty="0"/>
              <a:t>This set of button allows tagging and displaying specific track changes marks in the document according to ITR convention.</a:t>
            </a:r>
          </a:p>
        </p:txBody>
      </p:sp>
      <p:pic>
        <p:nvPicPr>
          <p:cNvPr id="20" name="Picture 19">
            <a:extLst>
              <a:ext uri="{FF2B5EF4-FFF2-40B4-BE49-F238E27FC236}">
                <a16:creationId xmlns:a16="http://schemas.microsoft.com/office/drawing/2014/main" id="{F1089C1F-73CC-414A-9344-E47A5910E700}"/>
              </a:ext>
            </a:extLst>
          </p:cNvPr>
          <p:cNvPicPr>
            <a:picLocks noChangeAspect="1"/>
          </p:cNvPicPr>
          <p:nvPr/>
        </p:nvPicPr>
        <p:blipFill>
          <a:blip r:embed="rId6"/>
          <a:srcRect/>
          <a:stretch/>
        </p:blipFill>
        <p:spPr>
          <a:xfrm>
            <a:off x="30614010" y="13951792"/>
            <a:ext cx="9126818" cy="3291084"/>
          </a:xfrm>
          <a:prstGeom prst="rect">
            <a:avLst/>
          </a:prstGeom>
          <a:ln w="38100">
            <a:solidFill>
              <a:srgbClr val="F323CB"/>
            </a:solidFill>
          </a:ln>
        </p:spPr>
      </p:pic>
      <p:cxnSp>
        <p:nvCxnSpPr>
          <p:cNvPr id="24" name="Straight Connector 23">
            <a:extLst>
              <a:ext uri="{FF2B5EF4-FFF2-40B4-BE49-F238E27FC236}">
                <a16:creationId xmlns:a16="http://schemas.microsoft.com/office/drawing/2014/main" id="{86678976-F366-4173-A59F-882B55D4BA7A}"/>
              </a:ext>
            </a:extLst>
          </p:cNvPr>
          <p:cNvCxnSpPr>
            <a:cxnSpLocks/>
          </p:cNvCxnSpPr>
          <p:nvPr/>
        </p:nvCxnSpPr>
        <p:spPr>
          <a:xfrm>
            <a:off x="29257662" y="17884698"/>
            <a:ext cx="11918436" cy="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BEE74B-4A22-4627-82EE-701835D94A6D}"/>
              </a:ext>
            </a:extLst>
          </p:cNvPr>
          <p:cNvSpPr txBox="1"/>
          <p:nvPr/>
        </p:nvSpPr>
        <p:spPr>
          <a:xfrm>
            <a:off x="29257663" y="18276007"/>
            <a:ext cx="11878974" cy="2308324"/>
          </a:xfrm>
          <a:prstGeom prst="rect">
            <a:avLst/>
          </a:prstGeom>
          <a:noFill/>
        </p:spPr>
        <p:txBody>
          <a:bodyPr wrap="square" rtlCol="0">
            <a:spAutoFit/>
          </a:bodyPr>
          <a:lstStyle/>
          <a:p>
            <a:pPr algn="ctr"/>
            <a:r>
              <a:rPr lang="en-GB" sz="4800" b="1" dirty="0"/>
              <a:t>Specific tools</a:t>
            </a:r>
          </a:p>
          <a:p>
            <a:pPr algn="just"/>
            <a:r>
              <a:rPr lang="en-GB" sz="4800" dirty="0"/>
              <a:t>This set of button allows enabling some specific tools for ARIANA.</a:t>
            </a:r>
          </a:p>
        </p:txBody>
      </p:sp>
    </p:spTree>
    <p:extLst>
      <p:ext uri="{BB962C8B-B14F-4D97-AF65-F5344CB8AC3E}">
        <p14:creationId xmlns:p14="http://schemas.microsoft.com/office/powerpoint/2010/main" val="4152873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EE6E65A-DB9A-4903-9B7E-D2D8AA9AFCEF}"/>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9DB01469-FF26-4CD5-B323-4C9C483422A9}"/>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938337B9-D004-4787-96BE-703796C24A4E}"/>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commands used during the encoding of empty ARIANA audit report </a:t>
              </a:r>
            </a:p>
          </p:txBody>
        </p:sp>
        <p:sp>
          <p:nvSpPr>
            <p:cNvPr id="11" name="TextBox 10">
              <a:extLst>
                <a:ext uri="{FF2B5EF4-FFF2-40B4-BE49-F238E27FC236}">
                  <a16:creationId xmlns:a16="http://schemas.microsoft.com/office/drawing/2014/main" id="{2B46DB49-BE9C-4F5E-B32C-377CD54A4318}"/>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Ribbon Command</a:t>
              </a:r>
            </a:p>
          </p:txBody>
        </p:sp>
      </p:grpSp>
      <p:grpSp>
        <p:nvGrpSpPr>
          <p:cNvPr id="57" name="Group 56">
            <a:extLst>
              <a:ext uri="{FF2B5EF4-FFF2-40B4-BE49-F238E27FC236}">
                <a16:creationId xmlns:a16="http://schemas.microsoft.com/office/drawing/2014/main" id="{DAB3697B-D6CB-4E2A-85C9-9386B336F9F5}"/>
              </a:ext>
            </a:extLst>
          </p:cNvPr>
          <p:cNvGrpSpPr/>
          <p:nvPr/>
        </p:nvGrpSpPr>
        <p:grpSpPr>
          <a:xfrm>
            <a:off x="1525556" y="2028173"/>
            <a:ext cx="40252922" cy="2218923"/>
            <a:chOff x="1441818" y="13070359"/>
            <a:chExt cx="40252922" cy="2218923"/>
          </a:xfrm>
        </p:grpSpPr>
        <p:pic>
          <p:nvPicPr>
            <p:cNvPr id="58" name="Picture 57">
              <a:extLst>
                <a:ext uri="{FF2B5EF4-FFF2-40B4-BE49-F238E27FC236}">
                  <a16:creationId xmlns:a16="http://schemas.microsoft.com/office/drawing/2014/main" id="{4764D510-62E8-447E-A1FF-63C9E29B0F92}"/>
                </a:ext>
              </a:extLst>
            </p:cNvPr>
            <p:cNvPicPr>
              <a:picLocks noChangeAspect="1"/>
            </p:cNvPicPr>
            <p:nvPr/>
          </p:nvPicPr>
          <p:blipFill rotWithShape="1">
            <a:blip r:embed="rId2"/>
            <a:srcRect l="4023" t="3913" r="71514" b="44915"/>
            <a:stretch/>
          </p:blipFill>
          <p:spPr>
            <a:xfrm>
              <a:off x="1441818" y="13070359"/>
              <a:ext cx="1024314" cy="996280"/>
            </a:xfrm>
            <a:prstGeom prst="rect">
              <a:avLst/>
            </a:prstGeom>
            <a:ln>
              <a:solidFill>
                <a:schemeClr val="tx1"/>
              </a:solidFill>
            </a:ln>
          </p:spPr>
        </p:pic>
        <p:pic>
          <p:nvPicPr>
            <p:cNvPr id="59" name="Picture 58">
              <a:extLst>
                <a:ext uri="{FF2B5EF4-FFF2-40B4-BE49-F238E27FC236}">
                  <a16:creationId xmlns:a16="http://schemas.microsoft.com/office/drawing/2014/main" id="{B0551557-8379-47BC-99E4-9F8157D19BA5}"/>
                </a:ext>
              </a:extLst>
            </p:cNvPr>
            <p:cNvPicPr>
              <a:picLocks noChangeAspect="1"/>
            </p:cNvPicPr>
            <p:nvPr/>
          </p:nvPicPr>
          <p:blipFill rotWithShape="1">
            <a:blip r:embed="rId2"/>
            <a:srcRect l="30937" t="4872" r="44600" b="43956"/>
            <a:stretch/>
          </p:blipFill>
          <p:spPr>
            <a:xfrm>
              <a:off x="1441818" y="14287649"/>
              <a:ext cx="1024314" cy="996280"/>
            </a:xfrm>
            <a:prstGeom prst="rect">
              <a:avLst/>
            </a:prstGeom>
            <a:ln>
              <a:solidFill>
                <a:schemeClr val="tx1"/>
              </a:solidFill>
            </a:ln>
          </p:spPr>
        </p:pic>
        <p:sp>
          <p:nvSpPr>
            <p:cNvPr id="60" name="TextBox 59">
              <a:extLst>
                <a:ext uri="{FF2B5EF4-FFF2-40B4-BE49-F238E27FC236}">
                  <a16:creationId xmlns:a16="http://schemas.microsoft.com/office/drawing/2014/main" id="{17E58916-AFDF-43E9-B6CC-9183E2D4CDEC}"/>
                </a:ext>
              </a:extLst>
            </p:cNvPr>
            <p:cNvSpPr txBox="1"/>
            <p:nvPr/>
          </p:nvSpPr>
          <p:spPr>
            <a:xfrm>
              <a:off x="2849604" y="1315750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Word Doc: </a:t>
              </a:r>
              <a:r>
                <a:rPr lang="en-US" sz="4800" dirty="0"/>
                <a:t>This function allows creating a doc version without any comments and track changes (the older version is saved as backup)</a:t>
              </a:r>
            </a:p>
          </p:txBody>
        </p:sp>
        <p:sp>
          <p:nvSpPr>
            <p:cNvPr id="61" name="TextBox 60">
              <a:extLst>
                <a:ext uri="{FF2B5EF4-FFF2-40B4-BE49-F238E27FC236}">
                  <a16:creationId xmlns:a16="http://schemas.microsoft.com/office/drawing/2014/main" id="{BDB6C22E-DCC1-47F9-B995-9DE2848F8BD2}"/>
                </a:ext>
              </a:extLst>
            </p:cNvPr>
            <p:cNvSpPr txBox="1"/>
            <p:nvPr/>
          </p:nvSpPr>
          <p:spPr>
            <a:xfrm>
              <a:off x="2849604" y="14458285"/>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Pdf Doc: </a:t>
              </a:r>
              <a:r>
                <a:rPr lang="en-US" sz="4800" dirty="0"/>
                <a:t>This function allows creating a pdf version without any comments and track changes </a:t>
              </a:r>
            </a:p>
          </p:txBody>
        </p:sp>
      </p:grpSp>
      <p:sp>
        <p:nvSpPr>
          <p:cNvPr id="81" name="Rectangle 80">
            <a:extLst>
              <a:ext uri="{FF2B5EF4-FFF2-40B4-BE49-F238E27FC236}">
                <a16:creationId xmlns:a16="http://schemas.microsoft.com/office/drawing/2014/main" id="{5560E266-DF18-4BEB-B443-C7AB55CA4B18}"/>
              </a:ext>
            </a:extLst>
          </p:cNvPr>
          <p:cNvSpPr/>
          <p:nvPr/>
        </p:nvSpPr>
        <p:spPr>
          <a:xfrm>
            <a:off x="1038658" y="1257768"/>
            <a:ext cx="40714877" cy="380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0FFC208-A686-4DE0-AB7C-6B297455A9A9}"/>
              </a:ext>
            </a:extLst>
          </p:cNvPr>
          <p:cNvGrpSpPr/>
          <p:nvPr/>
        </p:nvGrpSpPr>
        <p:grpSpPr>
          <a:xfrm>
            <a:off x="1038658" y="5365461"/>
            <a:ext cx="40933537" cy="10669195"/>
            <a:chOff x="960892" y="1600200"/>
            <a:chExt cx="40933537" cy="10669195"/>
          </a:xfrm>
        </p:grpSpPr>
        <p:pic>
          <p:nvPicPr>
            <p:cNvPr id="39" name="Picture 38">
              <a:extLst>
                <a:ext uri="{FF2B5EF4-FFF2-40B4-BE49-F238E27FC236}">
                  <a16:creationId xmlns:a16="http://schemas.microsoft.com/office/drawing/2014/main" id="{621FF698-D5E8-4C3F-880C-F6BA4A5666B0}"/>
                </a:ext>
              </a:extLst>
            </p:cNvPr>
            <p:cNvPicPr>
              <a:picLocks noChangeAspect="1"/>
            </p:cNvPicPr>
            <p:nvPr/>
          </p:nvPicPr>
          <p:blipFill rotWithShape="1">
            <a:blip r:embed="rId3"/>
            <a:srcRect l="1234" t="304" r="90348" b="70030"/>
            <a:stretch/>
          </p:blipFill>
          <p:spPr>
            <a:xfrm>
              <a:off x="1367424" y="2095681"/>
              <a:ext cx="1018494" cy="996281"/>
            </a:xfrm>
            <a:prstGeom prst="rect">
              <a:avLst/>
            </a:prstGeom>
            <a:ln>
              <a:solidFill>
                <a:schemeClr val="tx1"/>
              </a:solidFill>
            </a:ln>
          </p:spPr>
        </p:pic>
        <p:sp>
          <p:nvSpPr>
            <p:cNvPr id="40" name="TextBox 39">
              <a:extLst>
                <a:ext uri="{FF2B5EF4-FFF2-40B4-BE49-F238E27FC236}">
                  <a16:creationId xmlns:a16="http://schemas.microsoft.com/office/drawing/2014/main" id="{CED64BAD-035E-449F-9A05-033D0E20AD5B}"/>
                </a:ext>
              </a:extLst>
            </p:cNvPr>
            <p:cNvSpPr txBox="1"/>
            <p:nvPr/>
          </p:nvSpPr>
          <p:spPr>
            <a:xfrm>
              <a:off x="2774199" y="2170342"/>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Remove-Unused-Style: </a:t>
              </a:r>
              <a:r>
                <a:rPr lang="en-US" sz="4800" dirty="0"/>
                <a:t>This function allows removing all custom style not used in a document</a:t>
              </a:r>
            </a:p>
          </p:txBody>
        </p:sp>
        <p:pic>
          <p:nvPicPr>
            <p:cNvPr id="41" name="Picture 40">
              <a:extLst>
                <a:ext uri="{FF2B5EF4-FFF2-40B4-BE49-F238E27FC236}">
                  <a16:creationId xmlns:a16="http://schemas.microsoft.com/office/drawing/2014/main" id="{312E495C-EF5F-4EF6-AECE-05F4F60BE489}"/>
                </a:ext>
              </a:extLst>
            </p:cNvPr>
            <p:cNvPicPr>
              <a:picLocks noChangeAspect="1"/>
            </p:cNvPicPr>
            <p:nvPr/>
          </p:nvPicPr>
          <p:blipFill rotWithShape="1">
            <a:blip r:embed="rId3"/>
            <a:srcRect l="1148" t="32352" r="90434" b="37982"/>
            <a:stretch/>
          </p:blipFill>
          <p:spPr>
            <a:xfrm>
              <a:off x="1367424" y="3311470"/>
              <a:ext cx="1018494" cy="996281"/>
            </a:xfrm>
            <a:prstGeom prst="rect">
              <a:avLst/>
            </a:prstGeom>
            <a:ln>
              <a:solidFill>
                <a:schemeClr val="tx1"/>
              </a:solidFill>
            </a:ln>
          </p:spPr>
        </p:pic>
        <p:sp>
          <p:nvSpPr>
            <p:cNvPr id="42" name="TextBox 41">
              <a:extLst>
                <a:ext uri="{FF2B5EF4-FFF2-40B4-BE49-F238E27FC236}">
                  <a16:creationId xmlns:a16="http://schemas.microsoft.com/office/drawing/2014/main" id="{89CA4414-0F61-4F03-BBB0-D23A756B7C17}"/>
                </a:ext>
              </a:extLst>
            </p:cNvPr>
            <p:cNvSpPr txBox="1"/>
            <p:nvPr/>
          </p:nvSpPr>
          <p:spPr>
            <a:xfrm>
              <a:off x="6350060" y="3386967"/>
              <a:ext cx="35544369"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Migration Step1: </a:t>
              </a:r>
              <a:r>
                <a:rPr lang="en-US" sz="4800" dirty="0"/>
                <a:t>These functions allow migrating the old documents styles to the new ones (user shall fulfill an Excel sheet in CNT_Q501 between)</a:t>
              </a:r>
            </a:p>
          </p:txBody>
        </p:sp>
        <p:pic>
          <p:nvPicPr>
            <p:cNvPr id="43" name="Picture 42">
              <a:extLst>
                <a:ext uri="{FF2B5EF4-FFF2-40B4-BE49-F238E27FC236}">
                  <a16:creationId xmlns:a16="http://schemas.microsoft.com/office/drawing/2014/main" id="{16D2F547-5FD8-4432-B1DA-3E13E68E1E80}"/>
                </a:ext>
              </a:extLst>
            </p:cNvPr>
            <p:cNvPicPr>
              <a:picLocks noChangeAspect="1"/>
            </p:cNvPicPr>
            <p:nvPr/>
          </p:nvPicPr>
          <p:blipFill rotWithShape="1">
            <a:blip r:embed="rId3"/>
            <a:srcRect l="1320" t="62472" r="90262" b="7862"/>
            <a:stretch/>
          </p:blipFill>
          <p:spPr>
            <a:xfrm>
              <a:off x="4772937" y="3311470"/>
              <a:ext cx="1018494" cy="996281"/>
            </a:xfrm>
            <a:prstGeom prst="rect">
              <a:avLst/>
            </a:prstGeom>
            <a:ln>
              <a:solidFill>
                <a:schemeClr val="tx1"/>
              </a:solidFill>
            </a:ln>
          </p:spPr>
        </p:pic>
        <p:sp>
          <p:nvSpPr>
            <p:cNvPr id="44" name="TextBox 43">
              <a:extLst>
                <a:ext uri="{FF2B5EF4-FFF2-40B4-BE49-F238E27FC236}">
                  <a16:creationId xmlns:a16="http://schemas.microsoft.com/office/drawing/2014/main" id="{F447EEE4-2D1E-4BBF-9252-DC57B532638B}"/>
                </a:ext>
              </a:extLst>
            </p:cNvPr>
            <p:cNvSpPr txBox="1"/>
            <p:nvPr/>
          </p:nvSpPr>
          <p:spPr>
            <a:xfrm>
              <a:off x="2774199" y="4603592"/>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ISMS Style-Link : </a:t>
              </a:r>
              <a:r>
                <a:rPr lang="en-US" sz="4800" dirty="0"/>
                <a:t>This function allows making similar the styles of the document with ITR ISMS style </a:t>
              </a:r>
            </a:p>
          </p:txBody>
        </p:sp>
        <p:pic>
          <p:nvPicPr>
            <p:cNvPr id="45" name="Picture 44">
              <a:extLst>
                <a:ext uri="{FF2B5EF4-FFF2-40B4-BE49-F238E27FC236}">
                  <a16:creationId xmlns:a16="http://schemas.microsoft.com/office/drawing/2014/main" id="{BB829EA4-E4C5-46FF-A1B7-9BF4AB7F306D}"/>
                </a:ext>
              </a:extLst>
            </p:cNvPr>
            <p:cNvPicPr>
              <a:picLocks noChangeAspect="1"/>
            </p:cNvPicPr>
            <p:nvPr/>
          </p:nvPicPr>
          <p:blipFill rotWithShape="1">
            <a:blip r:embed="rId3"/>
            <a:srcRect l="57221" t="30693" r="34361" b="39641"/>
            <a:stretch/>
          </p:blipFill>
          <p:spPr>
            <a:xfrm>
              <a:off x="1367424" y="5747554"/>
              <a:ext cx="1018494" cy="996281"/>
            </a:xfrm>
            <a:prstGeom prst="rect">
              <a:avLst/>
            </a:prstGeom>
            <a:ln>
              <a:solidFill>
                <a:schemeClr val="tx1"/>
              </a:solidFill>
            </a:ln>
          </p:spPr>
        </p:pic>
        <p:sp>
          <p:nvSpPr>
            <p:cNvPr id="46" name="TextBox 45">
              <a:extLst>
                <a:ext uri="{FF2B5EF4-FFF2-40B4-BE49-F238E27FC236}">
                  <a16:creationId xmlns:a16="http://schemas.microsoft.com/office/drawing/2014/main" id="{ADD0373E-C5F0-4C9F-A1D7-CC9D5762B029}"/>
                </a:ext>
              </a:extLst>
            </p:cNvPr>
            <p:cNvSpPr txBox="1"/>
            <p:nvPr/>
          </p:nvSpPr>
          <p:spPr>
            <a:xfrm>
              <a:off x="2780019" y="5820217"/>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StyleSheet</a:t>
              </a:r>
              <a:r>
                <a:rPr lang="en-US" sz="4800" dirty="0">
                  <a:solidFill>
                    <a:schemeClr val="accent1"/>
                  </a:solidFill>
                  <a:latin typeface="Bahnschrift Condensed" panose="020B0502040204020203" pitchFamily="34" charset="0"/>
                </a:rPr>
                <a:t>-Link : </a:t>
              </a:r>
              <a:r>
                <a:rPr lang="en-US" sz="4800" dirty="0"/>
                <a:t>This function allows making similar the styles of the document with ITR style (specific report ARIANA style included) </a:t>
              </a:r>
            </a:p>
          </p:txBody>
        </p:sp>
        <p:pic>
          <p:nvPicPr>
            <p:cNvPr id="47" name="Picture 46">
              <a:extLst>
                <a:ext uri="{FF2B5EF4-FFF2-40B4-BE49-F238E27FC236}">
                  <a16:creationId xmlns:a16="http://schemas.microsoft.com/office/drawing/2014/main" id="{52E2C8F5-92A5-42D6-BE2A-FB8544CAFB95}"/>
                </a:ext>
              </a:extLst>
            </p:cNvPr>
            <p:cNvPicPr>
              <a:picLocks noChangeAspect="1"/>
            </p:cNvPicPr>
            <p:nvPr/>
          </p:nvPicPr>
          <p:blipFill rotWithShape="1">
            <a:blip r:embed="rId3"/>
            <a:srcRect l="57364" t="63664" r="34218" b="6670"/>
            <a:stretch/>
          </p:blipFill>
          <p:spPr>
            <a:xfrm>
              <a:off x="1367424" y="6964845"/>
              <a:ext cx="1018494" cy="996281"/>
            </a:xfrm>
            <a:prstGeom prst="rect">
              <a:avLst/>
            </a:prstGeom>
            <a:ln>
              <a:solidFill>
                <a:schemeClr val="tx1"/>
              </a:solidFill>
            </a:ln>
          </p:spPr>
        </p:pic>
        <p:sp>
          <p:nvSpPr>
            <p:cNvPr id="48" name="TextBox 47">
              <a:extLst>
                <a:ext uri="{FF2B5EF4-FFF2-40B4-BE49-F238E27FC236}">
                  <a16:creationId xmlns:a16="http://schemas.microsoft.com/office/drawing/2014/main" id="{F3B73823-A6A5-4B79-9F5C-6DC11E1F4F36}"/>
                </a:ext>
              </a:extLst>
            </p:cNvPr>
            <p:cNvSpPr txBox="1"/>
            <p:nvPr/>
          </p:nvSpPr>
          <p:spPr>
            <a:xfrm>
              <a:off x="2780019" y="7036842"/>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FreeReportStyle</a:t>
              </a:r>
              <a:r>
                <a:rPr lang="en-US" sz="4800" dirty="0">
                  <a:solidFill>
                    <a:schemeClr val="accent1"/>
                  </a:solidFill>
                  <a:latin typeface="Bahnschrift Condensed" panose="020B0502040204020203" pitchFamily="34" charset="0"/>
                </a:rPr>
                <a:t> : </a:t>
              </a:r>
              <a:r>
                <a:rPr lang="en-US" sz="4800" dirty="0"/>
                <a:t>This function allows removing ITR specific ARIANA style</a:t>
              </a:r>
            </a:p>
          </p:txBody>
        </p:sp>
        <p:pic>
          <p:nvPicPr>
            <p:cNvPr id="49" name="Picture 48">
              <a:extLst>
                <a:ext uri="{FF2B5EF4-FFF2-40B4-BE49-F238E27FC236}">
                  <a16:creationId xmlns:a16="http://schemas.microsoft.com/office/drawing/2014/main" id="{AB31AE3C-AD4F-4465-A2E5-C73F6CD0DEDD}"/>
                </a:ext>
              </a:extLst>
            </p:cNvPr>
            <p:cNvPicPr>
              <a:picLocks noChangeAspect="1"/>
            </p:cNvPicPr>
            <p:nvPr/>
          </p:nvPicPr>
          <p:blipFill rotWithShape="1">
            <a:blip r:embed="rId4"/>
            <a:srcRect l="4803" t="695" r="80646" b="67689"/>
            <a:stretch/>
          </p:blipFill>
          <p:spPr>
            <a:xfrm>
              <a:off x="1361605" y="8182136"/>
              <a:ext cx="1030132" cy="996280"/>
            </a:xfrm>
            <a:prstGeom prst="rect">
              <a:avLst/>
            </a:prstGeom>
            <a:ln>
              <a:solidFill>
                <a:schemeClr val="tx1"/>
              </a:solidFill>
            </a:ln>
          </p:spPr>
        </p:pic>
        <p:pic>
          <p:nvPicPr>
            <p:cNvPr id="50" name="Picture 49">
              <a:extLst>
                <a:ext uri="{FF2B5EF4-FFF2-40B4-BE49-F238E27FC236}">
                  <a16:creationId xmlns:a16="http://schemas.microsoft.com/office/drawing/2014/main" id="{18667590-7F50-42AA-AEF1-4F05BCFC3255}"/>
                </a:ext>
              </a:extLst>
            </p:cNvPr>
            <p:cNvPicPr>
              <a:picLocks noChangeAspect="1"/>
            </p:cNvPicPr>
            <p:nvPr/>
          </p:nvPicPr>
          <p:blipFill rotWithShape="1">
            <a:blip r:embed="rId4"/>
            <a:srcRect l="4608" t="33303" r="80841" b="35081"/>
            <a:stretch/>
          </p:blipFill>
          <p:spPr>
            <a:xfrm>
              <a:off x="1361605" y="9399426"/>
              <a:ext cx="1030132" cy="996280"/>
            </a:xfrm>
            <a:prstGeom prst="rect">
              <a:avLst/>
            </a:prstGeom>
            <a:ln>
              <a:solidFill>
                <a:schemeClr val="tx1"/>
              </a:solidFill>
            </a:ln>
          </p:spPr>
        </p:pic>
        <p:sp>
          <p:nvSpPr>
            <p:cNvPr id="51" name="TextBox 50">
              <a:extLst>
                <a:ext uri="{FF2B5EF4-FFF2-40B4-BE49-F238E27FC236}">
                  <a16:creationId xmlns:a16="http://schemas.microsoft.com/office/drawing/2014/main" id="{0D37A190-059E-43B2-B1FD-45D6DB2C7E19}"/>
                </a:ext>
              </a:extLst>
            </p:cNvPr>
            <p:cNvSpPr txBox="1"/>
            <p:nvPr/>
          </p:nvSpPr>
          <p:spPr>
            <a:xfrm>
              <a:off x="2772300" y="8253467"/>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Detection-</a:t>
              </a:r>
              <a:r>
                <a:rPr lang="en-US" sz="4800" dirty="0" err="1">
                  <a:solidFill>
                    <a:schemeClr val="accent1"/>
                  </a:solidFill>
                  <a:latin typeface="Bahnschrift Condensed" panose="020B0502040204020203" pitchFamily="34" charset="0"/>
                </a:rPr>
                <a:t>NormalStyle</a:t>
              </a:r>
              <a:r>
                <a:rPr lang="en-US" sz="4800" dirty="0">
                  <a:solidFill>
                    <a:schemeClr val="accent1"/>
                  </a:solidFill>
                  <a:latin typeface="Bahnschrift Condensed" panose="020B0502040204020203" pitchFamily="34" charset="0"/>
                </a:rPr>
                <a:t>: </a:t>
              </a:r>
              <a:r>
                <a:rPr lang="en-US" sz="4800" dirty="0"/>
                <a:t>This function allows listing the Name of all style directly linked to style “Normal”</a:t>
              </a:r>
            </a:p>
          </p:txBody>
        </p:sp>
        <p:sp>
          <p:nvSpPr>
            <p:cNvPr id="52" name="TextBox 51">
              <a:extLst>
                <a:ext uri="{FF2B5EF4-FFF2-40B4-BE49-F238E27FC236}">
                  <a16:creationId xmlns:a16="http://schemas.microsoft.com/office/drawing/2014/main" id="{F141C353-1350-4F24-BE36-09EF421F494E}"/>
                </a:ext>
              </a:extLst>
            </p:cNvPr>
            <p:cNvSpPr txBox="1"/>
            <p:nvPr/>
          </p:nvSpPr>
          <p:spPr>
            <a:xfrm>
              <a:off x="2780019" y="9470092"/>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Reduction-Font: </a:t>
              </a:r>
              <a:r>
                <a:rPr lang="en-US" sz="4800" dirty="0"/>
                <a:t>This function allows reducing or increasing the size of Font and paragraph space in existing paragraph in case of Normal Font Change</a:t>
              </a:r>
            </a:p>
          </p:txBody>
        </p:sp>
        <p:sp>
          <p:nvSpPr>
            <p:cNvPr id="53" name="Rectangle 52">
              <a:extLst>
                <a:ext uri="{FF2B5EF4-FFF2-40B4-BE49-F238E27FC236}">
                  <a16:creationId xmlns:a16="http://schemas.microsoft.com/office/drawing/2014/main" id="{AECCACA4-E707-4B61-9249-7678B0DEE87B}"/>
                </a:ext>
              </a:extLst>
            </p:cNvPr>
            <p:cNvSpPr/>
            <p:nvPr/>
          </p:nvSpPr>
          <p:spPr>
            <a:xfrm>
              <a:off x="36219981" y="9481771"/>
              <a:ext cx="5030132" cy="707886"/>
            </a:xfrm>
            <a:prstGeom prst="rect">
              <a:avLst/>
            </a:prstGeom>
            <a:noFill/>
          </p:spPr>
          <p:txBody>
            <a:bodyPr wrap="square" rtlCol="0">
              <a:spAutoFit/>
            </a:bodyPr>
            <a:lstStyle/>
            <a:p>
              <a:pPr algn="r"/>
              <a:r>
                <a:rPr lang="en-US" sz="4000" i="1" dirty="0">
                  <a:solidFill>
                    <a:schemeClr val="accent1"/>
                  </a:solidFill>
                  <a:latin typeface="Bahnschrift Condensed" panose="020B0502040204020203" pitchFamily="34" charset="0"/>
                </a:rPr>
                <a:t>  (</a:t>
              </a:r>
              <a:r>
                <a:rPr lang="en-US" sz="4000" i="1" dirty="0" err="1">
                  <a:solidFill>
                    <a:schemeClr val="accent1"/>
                  </a:solidFill>
                  <a:latin typeface="Bahnschrift Condensed" panose="020B0502040204020203" pitchFamily="34" charset="0"/>
                </a:rPr>
                <a:t>BetaVersion</a:t>
              </a:r>
              <a:r>
                <a:rPr lang="en-US" sz="4000" i="1" dirty="0">
                  <a:solidFill>
                    <a:schemeClr val="accent1"/>
                  </a:solidFill>
                  <a:latin typeface="Bahnschrift Condensed" panose="020B0502040204020203" pitchFamily="34" charset="0"/>
                </a:rPr>
                <a:t>)</a:t>
              </a:r>
            </a:p>
          </p:txBody>
        </p:sp>
        <p:pic>
          <p:nvPicPr>
            <p:cNvPr id="54" name="Picture 53">
              <a:extLst>
                <a:ext uri="{FF2B5EF4-FFF2-40B4-BE49-F238E27FC236}">
                  <a16:creationId xmlns:a16="http://schemas.microsoft.com/office/drawing/2014/main" id="{35B47157-1448-4150-807F-60CAA22F0CA6}"/>
                </a:ext>
              </a:extLst>
            </p:cNvPr>
            <p:cNvPicPr>
              <a:picLocks noChangeAspect="1"/>
            </p:cNvPicPr>
            <p:nvPr/>
          </p:nvPicPr>
          <p:blipFill rotWithShape="1">
            <a:blip r:embed="rId5"/>
            <a:srcRect l="16776" t="6103" r="17191" b="2662"/>
            <a:stretch/>
          </p:blipFill>
          <p:spPr>
            <a:xfrm>
              <a:off x="3070180" y="3340529"/>
              <a:ext cx="1018494" cy="938163"/>
            </a:xfrm>
            <a:prstGeom prst="rect">
              <a:avLst/>
            </a:prstGeom>
          </p:spPr>
        </p:pic>
        <p:sp>
          <p:nvSpPr>
            <p:cNvPr id="55" name="TextBox 54">
              <a:extLst>
                <a:ext uri="{FF2B5EF4-FFF2-40B4-BE49-F238E27FC236}">
                  <a16:creationId xmlns:a16="http://schemas.microsoft.com/office/drawing/2014/main" id="{EB10879E-0A02-4556-A7A6-BA6D006404E2}"/>
                </a:ext>
              </a:extLst>
            </p:cNvPr>
            <p:cNvSpPr txBox="1"/>
            <p:nvPr/>
          </p:nvSpPr>
          <p:spPr>
            <a:xfrm>
              <a:off x="4263884" y="3530641"/>
              <a:ext cx="341290" cy="584775"/>
            </a:xfrm>
            <a:prstGeom prst="rect">
              <a:avLst/>
            </a:prstGeom>
            <a:noFill/>
          </p:spPr>
          <p:txBody>
            <a:bodyPr wrap="square" rtlCol="0">
              <a:spAutoFit/>
            </a:bodyPr>
            <a:lstStyle/>
            <a:p>
              <a:r>
                <a:rPr lang="fr-FR" sz="3200" dirty="0"/>
                <a:t>+</a:t>
              </a:r>
              <a:endParaRPr lang="en-US" sz="3200" dirty="0"/>
            </a:p>
          </p:txBody>
        </p:sp>
        <p:sp>
          <p:nvSpPr>
            <p:cNvPr id="56" name="TextBox 55">
              <a:extLst>
                <a:ext uri="{FF2B5EF4-FFF2-40B4-BE49-F238E27FC236}">
                  <a16:creationId xmlns:a16="http://schemas.microsoft.com/office/drawing/2014/main" id="{F517F326-15FF-4585-9380-56A4426EAB10}"/>
                </a:ext>
              </a:extLst>
            </p:cNvPr>
            <p:cNvSpPr txBox="1"/>
            <p:nvPr/>
          </p:nvSpPr>
          <p:spPr>
            <a:xfrm>
              <a:off x="2592524" y="3517222"/>
              <a:ext cx="341290" cy="584775"/>
            </a:xfrm>
            <a:prstGeom prst="rect">
              <a:avLst/>
            </a:prstGeom>
            <a:noFill/>
          </p:spPr>
          <p:txBody>
            <a:bodyPr wrap="square" rtlCol="0">
              <a:spAutoFit/>
            </a:bodyPr>
            <a:lstStyle/>
            <a:p>
              <a:r>
                <a:rPr lang="fr-FR" sz="3200" dirty="0"/>
                <a:t>+</a:t>
              </a:r>
              <a:endParaRPr lang="en-US" sz="3200" dirty="0"/>
            </a:p>
          </p:txBody>
        </p:sp>
        <p:sp>
          <p:nvSpPr>
            <p:cNvPr id="65" name="Rectangle 64">
              <a:extLst>
                <a:ext uri="{FF2B5EF4-FFF2-40B4-BE49-F238E27FC236}">
                  <a16:creationId xmlns:a16="http://schemas.microsoft.com/office/drawing/2014/main" id="{0D3D47E4-EB78-4F05-9268-DE51CF7CA647}"/>
                </a:ext>
              </a:extLst>
            </p:cNvPr>
            <p:cNvSpPr/>
            <p:nvPr/>
          </p:nvSpPr>
          <p:spPr>
            <a:xfrm>
              <a:off x="960892" y="1600200"/>
              <a:ext cx="40714877" cy="106691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017A7C3D-2532-4F49-B3D3-58AB6BEA6084}"/>
                </a:ext>
              </a:extLst>
            </p:cNvPr>
            <p:cNvPicPr>
              <a:picLocks noChangeAspect="1"/>
            </p:cNvPicPr>
            <p:nvPr/>
          </p:nvPicPr>
          <p:blipFill rotWithShape="1">
            <a:blip r:embed="rId6"/>
            <a:srcRect l="84372" t="24261" r="14775" b="59051"/>
            <a:stretch/>
          </p:blipFill>
          <p:spPr>
            <a:xfrm>
              <a:off x="1369927" y="4452757"/>
              <a:ext cx="1039267" cy="1079418"/>
            </a:xfrm>
            <a:prstGeom prst="rect">
              <a:avLst/>
            </a:prstGeom>
            <a:ln>
              <a:solidFill>
                <a:schemeClr val="tx1"/>
              </a:solidFill>
            </a:ln>
          </p:spPr>
        </p:pic>
      </p:grpSp>
      <p:pic>
        <p:nvPicPr>
          <p:cNvPr id="68" name="Picture 67">
            <a:extLst>
              <a:ext uri="{FF2B5EF4-FFF2-40B4-BE49-F238E27FC236}">
                <a16:creationId xmlns:a16="http://schemas.microsoft.com/office/drawing/2014/main" id="{29E43909-0514-4B1E-AF65-F2BC823502C0}"/>
              </a:ext>
            </a:extLst>
          </p:cNvPr>
          <p:cNvPicPr>
            <a:picLocks noChangeAspect="1"/>
          </p:cNvPicPr>
          <p:nvPr/>
        </p:nvPicPr>
        <p:blipFill rotWithShape="1">
          <a:blip r:embed="rId6"/>
          <a:srcRect l="85281" t="60971" r="13866" b="22341"/>
          <a:stretch/>
        </p:blipFill>
        <p:spPr>
          <a:xfrm>
            <a:off x="1439371" y="14575206"/>
            <a:ext cx="1039267" cy="1079418"/>
          </a:xfrm>
          <a:prstGeom prst="rect">
            <a:avLst/>
          </a:prstGeom>
          <a:ln>
            <a:solidFill>
              <a:schemeClr val="tx1"/>
            </a:solidFill>
          </a:ln>
        </p:spPr>
      </p:pic>
      <p:sp>
        <p:nvSpPr>
          <p:cNvPr id="69" name="TextBox 68">
            <a:extLst>
              <a:ext uri="{FF2B5EF4-FFF2-40B4-BE49-F238E27FC236}">
                <a16:creationId xmlns:a16="http://schemas.microsoft.com/office/drawing/2014/main" id="{714FC0FA-E545-4673-B7D8-E6350D06BD96}"/>
              </a:ext>
            </a:extLst>
          </p:cNvPr>
          <p:cNvSpPr txBox="1"/>
          <p:nvPr/>
        </p:nvSpPr>
        <p:spPr>
          <a:xfrm>
            <a:off x="2837511" y="14710689"/>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LineSpacing</a:t>
            </a:r>
            <a:r>
              <a:rPr lang="en-US" sz="4800" dirty="0">
                <a:solidFill>
                  <a:schemeClr val="accent1"/>
                </a:solidFill>
                <a:latin typeface="Bahnschrift Condensed" panose="020B0502040204020203" pitchFamily="34" charset="0"/>
              </a:rPr>
              <a:t>: </a:t>
            </a:r>
            <a:r>
              <a:rPr lang="en-US" sz="4800" dirty="0"/>
              <a:t>This function allows reducing the line spacing according to the exact spacing stated in Body Of Text Paragraphs</a:t>
            </a:r>
          </a:p>
        </p:txBody>
      </p:sp>
      <p:grpSp>
        <p:nvGrpSpPr>
          <p:cNvPr id="3" name="Group 2">
            <a:extLst>
              <a:ext uri="{FF2B5EF4-FFF2-40B4-BE49-F238E27FC236}">
                <a16:creationId xmlns:a16="http://schemas.microsoft.com/office/drawing/2014/main" id="{79319043-A487-4199-89B8-E3AA474B31A8}"/>
              </a:ext>
            </a:extLst>
          </p:cNvPr>
          <p:cNvGrpSpPr/>
          <p:nvPr/>
        </p:nvGrpSpPr>
        <p:grpSpPr>
          <a:xfrm>
            <a:off x="1218552" y="16754652"/>
            <a:ext cx="40534983" cy="5645073"/>
            <a:chOff x="1133990" y="9612239"/>
            <a:chExt cx="40534983" cy="5645073"/>
          </a:xfrm>
        </p:grpSpPr>
        <p:pic>
          <p:nvPicPr>
            <p:cNvPr id="70" name="Picture 69">
              <a:extLst>
                <a:ext uri="{FF2B5EF4-FFF2-40B4-BE49-F238E27FC236}">
                  <a16:creationId xmlns:a16="http://schemas.microsoft.com/office/drawing/2014/main" id="{B7F09406-3450-4249-932E-D280D3D17684}"/>
                </a:ext>
              </a:extLst>
            </p:cNvPr>
            <p:cNvPicPr>
              <a:picLocks noChangeAspect="1"/>
            </p:cNvPicPr>
            <p:nvPr/>
          </p:nvPicPr>
          <p:blipFill rotWithShape="1">
            <a:blip r:embed="rId7"/>
            <a:srcRect l="1970" t="62972" r="84467" b="11708"/>
            <a:stretch/>
          </p:blipFill>
          <p:spPr>
            <a:xfrm>
              <a:off x="1428092" y="9833700"/>
              <a:ext cx="1030132" cy="996280"/>
            </a:xfrm>
            <a:prstGeom prst="rect">
              <a:avLst/>
            </a:prstGeom>
            <a:ln>
              <a:solidFill>
                <a:schemeClr val="tx1"/>
              </a:solidFill>
            </a:ln>
          </p:spPr>
        </p:pic>
        <p:pic>
          <p:nvPicPr>
            <p:cNvPr id="73" name="Picture 72">
              <a:extLst>
                <a:ext uri="{FF2B5EF4-FFF2-40B4-BE49-F238E27FC236}">
                  <a16:creationId xmlns:a16="http://schemas.microsoft.com/office/drawing/2014/main" id="{09D1F81B-CAE0-4158-A578-181FC2551EA0}"/>
                </a:ext>
              </a:extLst>
            </p:cNvPr>
            <p:cNvPicPr>
              <a:picLocks noChangeAspect="1"/>
            </p:cNvPicPr>
            <p:nvPr/>
          </p:nvPicPr>
          <p:blipFill rotWithShape="1">
            <a:blip r:embed="rId7"/>
            <a:srcRect l="69931" t="9641" r="16506" b="65039"/>
            <a:stretch/>
          </p:blipFill>
          <p:spPr>
            <a:xfrm>
              <a:off x="1416454" y="11147439"/>
              <a:ext cx="1030132" cy="996280"/>
            </a:xfrm>
            <a:prstGeom prst="rect">
              <a:avLst/>
            </a:prstGeom>
            <a:ln>
              <a:solidFill>
                <a:schemeClr val="tx1"/>
              </a:solidFill>
            </a:ln>
          </p:spPr>
        </p:pic>
        <p:pic>
          <p:nvPicPr>
            <p:cNvPr id="74" name="Picture 73">
              <a:extLst>
                <a:ext uri="{FF2B5EF4-FFF2-40B4-BE49-F238E27FC236}">
                  <a16:creationId xmlns:a16="http://schemas.microsoft.com/office/drawing/2014/main" id="{3F0094BA-0F45-421B-BFF2-7F20B2F0CBFF}"/>
                </a:ext>
              </a:extLst>
            </p:cNvPr>
            <p:cNvPicPr>
              <a:picLocks noChangeAspect="1"/>
            </p:cNvPicPr>
            <p:nvPr/>
          </p:nvPicPr>
          <p:blipFill rotWithShape="1">
            <a:blip r:embed="rId7"/>
            <a:srcRect l="69113" t="37211" r="17324" b="37469"/>
            <a:stretch/>
          </p:blipFill>
          <p:spPr>
            <a:xfrm>
              <a:off x="1416454" y="12545568"/>
              <a:ext cx="1030132" cy="996280"/>
            </a:xfrm>
            <a:prstGeom prst="rect">
              <a:avLst/>
            </a:prstGeom>
            <a:ln>
              <a:solidFill>
                <a:schemeClr val="tx1"/>
              </a:solidFill>
            </a:ln>
          </p:spPr>
        </p:pic>
        <p:sp>
          <p:nvSpPr>
            <p:cNvPr id="75" name="TextBox 74">
              <a:extLst>
                <a:ext uri="{FF2B5EF4-FFF2-40B4-BE49-F238E27FC236}">
                  <a16:creationId xmlns:a16="http://schemas.microsoft.com/office/drawing/2014/main" id="{178201D4-A25E-45E7-9DCB-040776402932}"/>
                </a:ext>
              </a:extLst>
            </p:cNvPr>
            <p:cNvSpPr txBox="1"/>
            <p:nvPr/>
          </p:nvSpPr>
          <p:spPr>
            <a:xfrm>
              <a:off x="2823837" y="9920544"/>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ListOfStyle</a:t>
              </a:r>
              <a:r>
                <a:rPr lang="en-US" sz="4800" dirty="0">
                  <a:solidFill>
                    <a:schemeClr val="accent1"/>
                  </a:solidFill>
                  <a:latin typeface="Bahnschrift Condensed" panose="020B0502040204020203" pitchFamily="34" charset="0"/>
                </a:rPr>
                <a:t>: </a:t>
              </a:r>
              <a:r>
                <a:rPr lang="en-US" sz="4800" dirty="0"/>
                <a:t>This function allows listing in a table Custom or </a:t>
              </a:r>
              <a:r>
                <a:rPr lang="en-US" sz="4800" dirty="0" err="1"/>
                <a:t>BuildIn</a:t>
              </a:r>
              <a:r>
                <a:rPr lang="en-US" sz="4800" dirty="0"/>
                <a:t> styles used in the document </a:t>
              </a:r>
            </a:p>
          </p:txBody>
        </p:sp>
        <p:sp>
          <p:nvSpPr>
            <p:cNvPr id="83" name="TextBox 82">
              <a:extLst>
                <a:ext uri="{FF2B5EF4-FFF2-40B4-BE49-F238E27FC236}">
                  <a16:creationId xmlns:a16="http://schemas.microsoft.com/office/drawing/2014/main" id="{FEFABBF7-6F8C-490F-8D86-05E7D6197565}"/>
                </a:ext>
              </a:extLst>
            </p:cNvPr>
            <p:cNvSpPr txBox="1"/>
            <p:nvPr/>
          </p:nvSpPr>
          <p:spPr>
            <a:xfrm>
              <a:off x="2823837" y="11185734"/>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ColorStyleList</a:t>
              </a:r>
              <a:r>
                <a:rPr lang="en-US" sz="4800" dirty="0">
                  <a:solidFill>
                    <a:schemeClr val="accent1"/>
                  </a:solidFill>
                  <a:latin typeface="Bahnschrift Condensed" panose="020B0502040204020203" pitchFamily="34" charset="0"/>
                </a:rPr>
                <a:t>: </a:t>
              </a:r>
              <a:r>
                <a:rPr lang="en-US" sz="4800" dirty="0"/>
                <a:t>This function allows listing the styles directly linked to color palette (and relative linked styles)</a:t>
              </a:r>
            </a:p>
          </p:txBody>
        </p:sp>
        <p:sp>
          <p:nvSpPr>
            <p:cNvPr id="84" name="TextBox 83">
              <a:extLst>
                <a:ext uri="{FF2B5EF4-FFF2-40B4-BE49-F238E27FC236}">
                  <a16:creationId xmlns:a16="http://schemas.microsoft.com/office/drawing/2014/main" id="{74F48828-4277-44C9-9B9B-A70CC23852E5}"/>
                </a:ext>
              </a:extLst>
            </p:cNvPr>
            <p:cNvSpPr txBox="1"/>
            <p:nvPr/>
          </p:nvSpPr>
          <p:spPr>
            <a:xfrm>
              <a:off x="2823837" y="12627009"/>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Stat: </a:t>
              </a:r>
              <a:r>
                <a:rPr lang="en-US" sz="4800" dirty="0"/>
                <a:t>This function creates a short summary of the compliance of the document with ITR Stylesheet and ITR-ISMS style</a:t>
              </a:r>
            </a:p>
          </p:txBody>
        </p:sp>
        <p:sp>
          <p:nvSpPr>
            <p:cNvPr id="85" name="TextBox 84">
              <a:extLst>
                <a:ext uri="{FF2B5EF4-FFF2-40B4-BE49-F238E27FC236}">
                  <a16:creationId xmlns:a16="http://schemas.microsoft.com/office/drawing/2014/main" id="{99C29826-CD6A-4AAA-9047-DABAD03B34AC}"/>
                </a:ext>
              </a:extLst>
            </p:cNvPr>
            <p:cNvSpPr txBox="1"/>
            <p:nvPr/>
          </p:nvSpPr>
          <p:spPr>
            <a:xfrm>
              <a:off x="2823837" y="13846641"/>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Compatibility: </a:t>
              </a:r>
              <a:r>
                <a:rPr lang="en-US" sz="4800" dirty="0"/>
                <a:t>This function creates enable a compatibility window to check if the document properties allow using ARIANA Tool</a:t>
              </a:r>
            </a:p>
          </p:txBody>
        </p:sp>
        <p:pic>
          <p:nvPicPr>
            <p:cNvPr id="86" name="Picture 85">
              <a:extLst>
                <a:ext uri="{FF2B5EF4-FFF2-40B4-BE49-F238E27FC236}">
                  <a16:creationId xmlns:a16="http://schemas.microsoft.com/office/drawing/2014/main" id="{5BDE6736-EE40-4827-8F41-FED0148349EC}"/>
                </a:ext>
              </a:extLst>
            </p:cNvPr>
            <p:cNvPicPr>
              <a:picLocks noChangeAspect="1"/>
            </p:cNvPicPr>
            <p:nvPr/>
          </p:nvPicPr>
          <p:blipFill>
            <a:blip r:embed="rId8"/>
            <a:stretch>
              <a:fillRect/>
            </a:stretch>
          </p:blipFill>
          <p:spPr>
            <a:xfrm>
              <a:off x="1440740" y="13730854"/>
              <a:ext cx="935997" cy="972000"/>
            </a:xfrm>
            <a:prstGeom prst="rect">
              <a:avLst/>
            </a:prstGeom>
            <a:ln>
              <a:solidFill>
                <a:schemeClr val="tx1"/>
              </a:solidFill>
            </a:ln>
          </p:spPr>
        </p:pic>
        <p:sp>
          <p:nvSpPr>
            <p:cNvPr id="87" name="Rectangle 86">
              <a:extLst>
                <a:ext uri="{FF2B5EF4-FFF2-40B4-BE49-F238E27FC236}">
                  <a16:creationId xmlns:a16="http://schemas.microsoft.com/office/drawing/2014/main" id="{E886C729-D298-41C0-89DF-EC92D7E075DD}"/>
                </a:ext>
              </a:extLst>
            </p:cNvPr>
            <p:cNvSpPr/>
            <p:nvPr/>
          </p:nvSpPr>
          <p:spPr>
            <a:xfrm>
              <a:off x="1133990" y="9612239"/>
              <a:ext cx="40499269" cy="5645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1707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8BCE2E-B79A-4704-9844-9A4397244BB5}"/>
              </a:ext>
            </a:extLst>
          </p:cNvPr>
          <p:cNvGrpSpPr/>
          <p:nvPr/>
        </p:nvGrpSpPr>
        <p:grpSpPr>
          <a:xfrm>
            <a:off x="805030" y="26201619"/>
            <a:ext cx="35561963" cy="3240124"/>
            <a:chOff x="805030" y="26201619"/>
            <a:chExt cx="35561963" cy="3240124"/>
          </a:xfrm>
        </p:grpSpPr>
        <p:sp>
          <p:nvSpPr>
            <p:cNvPr id="4" name="TextBox 3">
              <a:extLst>
                <a:ext uri="{FF2B5EF4-FFF2-40B4-BE49-F238E27FC236}">
                  <a16:creationId xmlns:a16="http://schemas.microsoft.com/office/drawing/2014/main" id="{BE8CC0CE-5397-4CCE-B7BE-EC051A1CDC91}"/>
                </a:ext>
              </a:extLst>
            </p:cNvPr>
            <p:cNvSpPr txBox="1"/>
            <p:nvPr/>
          </p:nvSpPr>
          <p:spPr>
            <a:xfrm>
              <a:off x="12858197" y="28213079"/>
              <a:ext cx="3474720" cy="769441"/>
            </a:xfrm>
            <a:prstGeom prst="rect">
              <a:avLst/>
            </a:prstGeom>
            <a:solidFill>
              <a:schemeClr val="accent5">
                <a:lumMod val="20000"/>
                <a:lumOff val="80000"/>
              </a:schemeClr>
            </a:solidFill>
          </p:spPr>
          <p:txBody>
            <a:bodyPr wrap="square" rtlCol="0">
              <a:spAutoFit/>
            </a:bodyPr>
            <a:lstStyle/>
            <a:p>
              <a:pPr algn="ctr"/>
              <a:r>
                <a:rPr lang="fr-FR" sz="4400" dirty="0">
                  <a:latin typeface="Bahnschrift Light Condensed" panose="020B0502040204020203" pitchFamily="34" charset="0"/>
                </a:rPr>
                <a:t>INTERNAL</a:t>
              </a:r>
              <a:endParaRPr lang="en-US" sz="4400" dirty="0">
                <a:latin typeface="Bahnschrift Light Condensed" panose="020B0502040204020203" pitchFamily="34" charset="0"/>
              </a:endParaRPr>
            </a:p>
          </p:txBody>
        </p:sp>
        <p:sp>
          <p:nvSpPr>
            <p:cNvPr id="10" name="TextBox 9">
              <a:extLst>
                <a:ext uri="{FF2B5EF4-FFF2-40B4-BE49-F238E27FC236}">
                  <a16:creationId xmlns:a16="http://schemas.microsoft.com/office/drawing/2014/main" id="{07A2B3C1-C8A6-4AB0-B53D-8E823F1B9C37}"/>
                </a:ext>
              </a:extLst>
            </p:cNvPr>
            <p:cNvSpPr txBox="1"/>
            <p:nvPr/>
          </p:nvSpPr>
          <p:spPr>
            <a:xfrm>
              <a:off x="25551954" y="26201619"/>
              <a:ext cx="10815039" cy="1446550"/>
            </a:xfrm>
            <a:prstGeom prst="rect">
              <a:avLst/>
            </a:prstGeom>
            <a:noFill/>
          </p:spPr>
          <p:txBody>
            <a:bodyPr wrap="square" rtlCol="0">
              <a:spAutoFit/>
            </a:bodyPr>
            <a:lstStyle/>
            <a:p>
              <a:r>
                <a:rPr lang="en-US" sz="4400" dirty="0">
                  <a:latin typeface="Bahnschrift Light Condensed" panose="020B0502040204020203" pitchFamily="34" charset="0"/>
                </a:rPr>
                <a:t>This document describes the additional function of edition and style management included in ARIANA</a:t>
              </a:r>
            </a:p>
          </p:txBody>
        </p:sp>
        <p:sp>
          <p:nvSpPr>
            <p:cNvPr id="11" name="TextBox 10">
              <a:extLst>
                <a:ext uri="{FF2B5EF4-FFF2-40B4-BE49-F238E27FC236}">
                  <a16:creationId xmlns:a16="http://schemas.microsoft.com/office/drawing/2014/main" id="{45408AB6-41FE-4D68-A585-E95C415AE72F}"/>
                </a:ext>
              </a:extLst>
            </p:cNvPr>
            <p:cNvSpPr txBox="1"/>
            <p:nvPr/>
          </p:nvSpPr>
          <p:spPr>
            <a:xfrm>
              <a:off x="805030" y="27502751"/>
              <a:ext cx="11244669"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Ribbon Command</a:t>
              </a:r>
            </a:p>
          </p:txBody>
        </p:sp>
      </p:grpSp>
      <p:pic>
        <p:nvPicPr>
          <p:cNvPr id="116" name="Picture 115">
            <a:extLst>
              <a:ext uri="{FF2B5EF4-FFF2-40B4-BE49-F238E27FC236}">
                <a16:creationId xmlns:a16="http://schemas.microsoft.com/office/drawing/2014/main" id="{9B726A38-F232-4D8F-80E9-A44CCE63032E}"/>
              </a:ext>
            </a:extLst>
          </p:cNvPr>
          <p:cNvPicPr>
            <a:picLocks noChangeAspect="1"/>
          </p:cNvPicPr>
          <p:nvPr/>
        </p:nvPicPr>
        <p:blipFill rotWithShape="1">
          <a:blip r:embed="rId2"/>
          <a:srcRect l="6082" t="64714" r="74923" b="7222"/>
          <a:stretch/>
        </p:blipFill>
        <p:spPr>
          <a:xfrm>
            <a:off x="1555463" y="13178707"/>
            <a:ext cx="1024314" cy="996282"/>
          </a:xfrm>
          <a:prstGeom prst="rect">
            <a:avLst/>
          </a:prstGeom>
          <a:ln>
            <a:solidFill>
              <a:schemeClr val="tx1"/>
            </a:solidFill>
          </a:ln>
        </p:spPr>
      </p:pic>
      <p:sp>
        <p:nvSpPr>
          <p:cNvPr id="49" name="Rectangle 48">
            <a:extLst>
              <a:ext uri="{FF2B5EF4-FFF2-40B4-BE49-F238E27FC236}">
                <a16:creationId xmlns:a16="http://schemas.microsoft.com/office/drawing/2014/main" id="{FA6FB171-52E3-4AFC-8436-9367B56A5B6A}"/>
              </a:ext>
            </a:extLst>
          </p:cNvPr>
          <p:cNvSpPr/>
          <p:nvPr/>
        </p:nvSpPr>
        <p:spPr>
          <a:xfrm>
            <a:off x="1084960" y="10245655"/>
            <a:ext cx="40499269" cy="8523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3FD5A13E-345C-4981-8019-31F18E1D41D5}"/>
              </a:ext>
            </a:extLst>
          </p:cNvPr>
          <p:cNvPicPr>
            <a:picLocks noChangeAspect="1"/>
          </p:cNvPicPr>
          <p:nvPr/>
        </p:nvPicPr>
        <p:blipFill rotWithShape="1">
          <a:blip r:embed="rId2"/>
          <a:srcRect l="5898" t="5879" r="75107" b="66057"/>
          <a:stretch/>
        </p:blipFill>
        <p:spPr>
          <a:xfrm>
            <a:off x="1534576" y="10683351"/>
            <a:ext cx="1024314" cy="996282"/>
          </a:xfrm>
          <a:prstGeom prst="rect">
            <a:avLst/>
          </a:prstGeom>
          <a:ln>
            <a:solidFill>
              <a:schemeClr val="tx1"/>
            </a:solidFill>
          </a:ln>
        </p:spPr>
      </p:pic>
      <p:pic>
        <p:nvPicPr>
          <p:cNvPr id="115" name="Picture 114">
            <a:extLst>
              <a:ext uri="{FF2B5EF4-FFF2-40B4-BE49-F238E27FC236}">
                <a16:creationId xmlns:a16="http://schemas.microsoft.com/office/drawing/2014/main" id="{A4CDA63C-9985-4B4F-9B0E-9394FCA5658F}"/>
              </a:ext>
            </a:extLst>
          </p:cNvPr>
          <p:cNvPicPr>
            <a:picLocks noChangeAspect="1"/>
          </p:cNvPicPr>
          <p:nvPr/>
        </p:nvPicPr>
        <p:blipFill rotWithShape="1">
          <a:blip r:embed="rId2"/>
          <a:srcRect l="6082" t="35947" r="74923" b="35989"/>
          <a:stretch/>
        </p:blipFill>
        <p:spPr>
          <a:xfrm>
            <a:off x="1534576" y="11848700"/>
            <a:ext cx="1024314" cy="996282"/>
          </a:xfrm>
          <a:prstGeom prst="rect">
            <a:avLst/>
          </a:prstGeom>
          <a:ln>
            <a:solidFill>
              <a:schemeClr val="tx1"/>
            </a:solidFill>
          </a:ln>
        </p:spPr>
      </p:pic>
      <p:sp>
        <p:nvSpPr>
          <p:cNvPr id="117" name="TextBox 116">
            <a:extLst>
              <a:ext uri="{FF2B5EF4-FFF2-40B4-BE49-F238E27FC236}">
                <a16:creationId xmlns:a16="http://schemas.microsoft.com/office/drawing/2014/main" id="{36AFD1E3-C365-4A07-BED2-B82FEFF25382}"/>
              </a:ext>
            </a:extLst>
          </p:cNvPr>
          <p:cNvSpPr txBox="1"/>
          <p:nvPr/>
        </p:nvSpPr>
        <p:spPr>
          <a:xfrm>
            <a:off x="2950079" y="1073075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LOG_INIT: </a:t>
            </a:r>
            <a:r>
              <a:rPr lang="en-US" sz="4800" dirty="0"/>
              <a:t>This allows launching the logging function in ARIANA console and in ARIANA logfile (see CNT_Q501)</a:t>
            </a:r>
          </a:p>
        </p:txBody>
      </p:sp>
      <p:sp>
        <p:nvSpPr>
          <p:cNvPr id="118" name="TextBox 117">
            <a:extLst>
              <a:ext uri="{FF2B5EF4-FFF2-40B4-BE49-F238E27FC236}">
                <a16:creationId xmlns:a16="http://schemas.microsoft.com/office/drawing/2014/main" id="{18E464BB-9D6E-476A-928F-BD4C0761EC41}"/>
              </a:ext>
            </a:extLst>
          </p:cNvPr>
          <p:cNvSpPr txBox="1"/>
          <p:nvPr/>
        </p:nvSpPr>
        <p:spPr>
          <a:xfrm>
            <a:off x="2950079" y="11879434"/>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LOG_EXIT: </a:t>
            </a:r>
            <a:r>
              <a:rPr lang="en-US" sz="4800" dirty="0"/>
              <a:t>This allows stopping logging</a:t>
            </a:r>
          </a:p>
        </p:txBody>
      </p:sp>
      <p:sp>
        <p:nvSpPr>
          <p:cNvPr id="119" name="TextBox 118">
            <a:extLst>
              <a:ext uri="{FF2B5EF4-FFF2-40B4-BE49-F238E27FC236}">
                <a16:creationId xmlns:a16="http://schemas.microsoft.com/office/drawing/2014/main" id="{2E2E80A9-99AE-4A63-9741-4607994D0946}"/>
              </a:ext>
            </a:extLst>
          </p:cNvPr>
          <p:cNvSpPr txBox="1"/>
          <p:nvPr/>
        </p:nvSpPr>
        <p:spPr>
          <a:xfrm>
            <a:off x="2970966" y="1326906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Reset Profile: </a:t>
            </a:r>
            <a:r>
              <a:rPr lang="en-US" sz="4800" dirty="0"/>
              <a:t>This allows to reset  the document variable (custom property) to CNT_Q501 by default and updating the document accordingly</a:t>
            </a:r>
          </a:p>
        </p:txBody>
      </p:sp>
      <p:pic>
        <p:nvPicPr>
          <p:cNvPr id="106" name="Picture 105">
            <a:extLst>
              <a:ext uri="{FF2B5EF4-FFF2-40B4-BE49-F238E27FC236}">
                <a16:creationId xmlns:a16="http://schemas.microsoft.com/office/drawing/2014/main" id="{900D8AD6-6DDA-499C-B3E3-4BBDBEFD872B}"/>
              </a:ext>
            </a:extLst>
          </p:cNvPr>
          <p:cNvPicPr>
            <a:picLocks noChangeAspect="1"/>
          </p:cNvPicPr>
          <p:nvPr/>
        </p:nvPicPr>
        <p:blipFill rotWithShape="1">
          <a:blip r:embed="rId3"/>
          <a:srcRect l="4803" t="64935" r="80646" b="3449"/>
          <a:stretch/>
        </p:blipFill>
        <p:spPr>
          <a:xfrm>
            <a:off x="1555463" y="17330684"/>
            <a:ext cx="1030132" cy="996280"/>
          </a:xfrm>
          <a:prstGeom prst="rect">
            <a:avLst/>
          </a:prstGeom>
          <a:ln>
            <a:solidFill>
              <a:schemeClr val="tx1"/>
            </a:solidFill>
          </a:ln>
        </p:spPr>
      </p:pic>
      <p:sp>
        <p:nvSpPr>
          <p:cNvPr id="109" name="TextBox 108">
            <a:extLst>
              <a:ext uri="{FF2B5EF4-FFF2-40B4-BE49-F238E27FC236}">
                <a16:creationId xmlns:a16="http://schemas.microsoft.com/office/drawing/2014/main" id="{7BE83E0D-44CE-41AD-B615-0F4445EF330D}"/>
              </a:ext>
            </a:extLst>
          </p:cNvPr>
          <p:cNvSpPr txBox="1"/>
          <p:nvPr/>
        </p:nvSpPr>
        <p:spPr>
          <a:xfrm>
            <a:off x="2973877" y="17400689"/>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Labelling Image: </a:t>
            </a:r>
            <a:r>
              <a:rPr lang="en-US" sz="4800" dirty="0"/>
              <a:t>This function allows labelling the image included in the document (necessary to update automatically embodied Excel graph)</a:t>
            </a:r>
          </a:p>
        </p:txBody>
      </p:sp>
      <p:pic>
        <p:nvPicPr>
          <p:cNvPr id="7" name="Picture 6">
            <a:extLst>
              <a:ext uri="{FF2B5EF4-FFF2-40B4-BE49-F238E27FC236}">
                <a16:creationId xmlns:a16="http://schemas.microsoft.com/office/drawing/2014/main" id="{FBF26867-99CC-442F-8F85-867CFD8D421E}"/>
              </a:ext>
            </a:extLst>
          </p:cNvPr>
          <p:cNvPicPr>
            <a:picLocks noChangeAspect="1"/>
          </p:cNvPicPr>
          <p:nvPr/>
        </p:nvPicPr>
        <p:blipFill rotWithShape="1">
          <a:blip r:embed="rId4"/>
          <a:srcRect t="5115" r="78436" b="16025"/>
          <a:stretch/>
        </p:blipFill>
        <p:spPr>
          <a:xfrm>
            <a:off x="1555463" y="15934031"/>
            <a:ext cx="1030132" cy="996282"/>
          </a:xfrm>
          <a:prstGeom prst="rect">
            <a:avLst/>
          </a:prstGeom>
          <a:ln w="9525">
            <a:solidFill>
              <a:schemeClr val="tx1"/>
            </a:solidFill>
          </a:ln>
        </p:spPr>
      </p:pic>
      <p:sp>
        <p:nvSpPr>
          <p:cNvPr id="8" name="TextBox 7">
            <a:extLst>
              <a:ext uri="{FF2B5EF4-FFF2-40B4-BE49-F238E27FC236}">
                <a16:creationId xmlns:a16="http://schemas.microsoft.com/office/drawing/2014/main" id="{588BE300-8B17-49E3-BA8D-3518100CA739}"/>
              </a:ext>
            </a:extLst>
          </p:cNvPr>
          <p:cNvSpPr txBox="1"/>
          <p:nvPr/>
        </p:nvSpPr>
        <p:spPr>
          <a:xfrm>
            <a:off x="2947892" y="16061748"/>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ExportDocProp</a:t>
            </a:r>
            <a:r>
              <a:rPr lang="en-US" sz="4800" dirty="0">
                <a:solidFill>
                  <a:schemeClr val="accent1"/>
                </a:solidFill>
                <a:latin typeface="Bahnschrift Condensed" panose="020B0502040204020203" pitchFamily="34" charset="0"/>
              </a:rPr>
              <a:t>: </a:t>
            </a:r>
            <a:r>
              <a:rPr lang="en-US" sz="4800" dirty="0"/>
              <a:t>This allows either to list at the end of the document the custom properties of the doc or to store them in the CNT_Q501 default list.</a:t>
            </a:r>
          </a:p>
        </p:txBody>
      </p:sp>
      <p:grpSp>
        <p:nvGrpSpPr>
          <p:cNvPr id="50" name="Group 49">
            <a:extLst>
              <a:ext uri="{FF2B5EF4-FFF2-40B4-BE49-F238E27FC236}">
                <a16:creationId xmlns:a16="http://schemas.microsoft.com/office/drawing/2014/main" id="{8FB6A7F7-14D6-45D3-9522-8F03866E7CEF}"/>
              </a:ext>
            </a:extLst>
          </p:cNvPr>
          <p:cNvGrpSpPr/>
          <p:nvPr/>
        </p:nvGrpSpPr>
        <p:grpSpPr>
          <a:xfrm>
            <a:off x="1469149" y="2232523"/>
            <a:ext cx="40252922" cy="5865440"/>
            <a:chOff x="45678415" y="4780376"/>
            <a:chExt cx="40252922" cy="5865440"/>
          </a:xfrm>
        </p:grpSpPr>
        <p:sp>
          <p:nvSpPr>
            <p:cNvPr id="53" name="TextBox 52">
              <a:extLst>
                <a:ext uri="{FF2B5EF4-FFF2-40B4-BE49-F238E27FC236}">
                  <a16:creationId xmlns:a16="http://schemas.microsoft.com/office/drawing/2014/main" id="{F379F486-D27F-440A-B795-E43D173CE795}"/>
                </a:ext>
              </a:extLst>
            </p:cNvPr>
            <p:cNvSpPr txBox="1"/>
            <p:nvPr/>
          </p:nvSpPr>
          <p:spPr>
            <a:xfrm>
              <a:off x="47086201" y="4937310"/>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Highlighted Txt Tracking: </a:t>
              </a:r>
              <a:r>
                <a:rPr lang="en-US" sz="4800" dirty="0"/>
                <a:t>This editor allows tracking highlighted expressions to complete, correct or valid them via a dedicated interface</a:t>
              </a:r>
            </a:p>
          </p:txBody>
        </p:sp>
        <p:pic>
          <p:nvPicPr>
            <p:cNvPr id="55" name="Picture 54">
              <a:extLst>
                <a:ext uri="{FF2B5EF4-FFF2-40B4-BE49-F238E27FC236}">
                  <a16:creationId xmlns:a16="http://schemas.microsoft.com/office/drawing/2014/main" id="{7C176A64-6B56-4FCB-830A-736F025AF11B}"/>
                </a:ext>
              </a:extLst>
            </p:cNvPr>
            <p:cNvPicPr>
              <a:picLocks noChangeAspect="1"/>
            </p:cNvPicPr>
            <p:nvPr/>
          </p:nvPicPr>
          <p:blipFill rotWithShape="1">
            <a:blip r:embed="rId5"/>
            <a:srcRect l="7815" t="891" r="77787" b="50000"/>
            <a:stretch/>
          </p:blipFill>
          <p:spPr>
            <a:xfrm>
              <a:off x="45678415" y="4780376"/>
              <a:ext cx="1024314" cy="996280"/>
            </a:xfrm>
            <a:prstGeom prst="rect">
              <a:avLst/>
            </a:prstGeom>
            <a:ln>
              <a:solidFill>
                <a:schemeClr val="tx1"/>
              </a:solidFill>
            </a:ln>
          </p:spPr>
        </p:pic>
        <p:sp>
          <p:nvSpPr>
            <p:cNvPr id="56" name="TextBox 55">
              <a:extLst>
                <a:ext uri="{FF2B5EF4-FFF2-40B4-BE49-F238E27FC236}">
                  <a16:creationId xmlns:a16="http://schemas.microsoft.com/office/drawing/2014/main" id="{B1C635ED-A392-4EC6-BD19-576A12C987E3}"/>
                </a:ext>
              </a:extLst>
            </p:cNvPr>
            <p:cNvSpPr txBox="1"/>
            <p:nvPr/>
          </p:nvSpPr>
          <p:spPr>
            <a:xfrm>
              <a:off x="47086201" y="6157118"/>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Valid : </a:t>
              </a:r>
              <a:r>
                <a:rPr lang="en-US" sz="4800" dirty="0"/>
                <a:t>This function allows highlighting expressions to show that they shall be validated</a:t>
              </a:r>
            </a:p>
          </p:txBody>
        </p:sp>
        <p:pic>
          <p:nvPicPr>
            <p:cNvPr id="57" name="Picture 56">
              <a:extLst>
                <a:ext uri="{FF2B5EF4-FFF2-40B4-BE49-F238E27FC236}">
                  <a16:creationId xmlns:a16="http://schemas.microsoft.com/office/drawing/2014/main" id="{E0DF667B-A5DE-4DAF-8F5A-AC7F192F1BAE}"/>
                </a:ext>
              </a:extLst>
            </p:cNvPr>
            <p:cNvPicPr>
              <a:picLocks noChangeAspect="1"/>
            </p:cNvPicPr>
            <p:nvPr/>
          </p:nvPicPr>
          <p:blipFill rotWithShape="1">
            <a:blip r:embed="rId5"/>
            <a:srcRect l="29839" t="3120" r="55763" b="47771"/>
            <a:stretch/>
          </p:blipFill>
          <p:spPr>
            <a:xfrm>
              <a:off x="45678415" y="5997666"/>
              <a:ext cx="1024314" cy="996280"/>
            </a:xfrm>
            <a:prstGeom prst="rect">
              <a:avLst/>
            </a:prstGeom>
            <a:ln>
              <a:solidFill>
                <a:schemeClr val="tx1"/>
              </a:solidFill>
            </a:ln>
          </p:spPr>
        </p:pic>
        <p:sp>
          <p:nvSpPr>
            <p:cNvPr id="58" name="TextBox 57">
              <a:extLst>
                <a:ext uri="{FF2B5EF4-FFF2-40B4-BE49-F238E27FC236}">
                  <a16:creationId xmlns:a16="http://schemas.microsoft.com/office/drawing/2014/main" id="{D5A703F9-07C5-478D-B7C6-D65FDA4B40F7}"/>
                </a:ext>
              </a:extLst>
            </p:cNvPr>
            <p:cNvSpPr txBox="1"/>
            <p:nvPr/>
          </p:nvSpPr>
          <p:spPr>
            <a:xfrm>
              <a:off x="47086201" y="7341757"/>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Approve: </a:t>
              </a:r>
              <a:r>
                <a:rPr lang="en-US" sz="4800" dirty="0"/>
                <a:t>This function allows highlighting expressions to show that they shall be approved</a:t>
              </a:r>
            </a:p>
          </p:txBody>
        </p:sp>
        <p:pic>
          <p:nvPicPr>
            <p:cNvPr id="59" name="Picture 58">
              <a:extLst>
                <a:ext uri="{FF2B5EF4-FFF2-40B4-BE49-F238E27FC236}">
                  <a16:creationId xmlns:a16="http://schemas.microsoft.com/office/drawing/2014/main" id="{E3432146-69DE-474C-8F14-F951BC05B902}"/>
                </a:ext>
              </a:extLst>
            </p:cNvPr>
            <p:cNvPicPr>
              <a:picLocks noChangeAspect="1"/>
            </p:cNvPicPr>
            <p:nvPr/>
          </p:nvPicPr>
          <p:blipFill rotWithShape="1">
            <a:blip r:embed="rId5"/>
            <a:srcRect l="47487" t="3120" r="38115" b="47771"/>
            <a:stretch/>
          </p:blipFill>
          <p:spPr>
            <a:xfrm>
              <a:off x="45678415" y="7214956"/>
              <a:ext cx="1024314" cy="996280"/>
            </a:xfrm>
            <a:prstGeom prst="rect">
              <a:avLst/>
            </a:prstGeom>
            <a:ln>
              <a:solidFill>
                <a:schemeClr val="tx1"/>
              </a:solidFill>
            </a:ln>
          </p:spPr>
        </p:pic>
        <p:sp>
          <p:nvSpPr>
            <p:cNvPr id="60" name="TextBox 59">
              <a:extLst>
                <a:ext uri="{FF2B5EF4-FFF2-40B4-BE49-F238E27FC236}">
                  <a16:creationId xmlns:a16="http://schemas.microsoft.com/office/drawing/2014/main" id="{BB8D602E-3B49-4DF3-B422-9C62654FBCC8}"/>
                </a:ext>
              </a:extLst>
            </p:cNvPr>
            <p:cNvSpPr txBox="1"/>
            <p:nvPr/>
          </p:nvSpPr>
          <p:spPr>
            <a:xfrm>
              <a:off x="47086201" y="863190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Fulfil : </a:t>
              </a:r>
              <a:r>
                <a:rPr lang="en-US" sz="4800" dirty="0"/>
                <a:t>This function allows highlighting expressions to show that they shall be completed</a:t>
              </a:r>
            </a:p>
          </p:txBody>
        </p:sp>
        <p:pic>
          <p:nvPicPr>
            <p:cNvPr id="61" name="Picture 60">
              <a:extLst>
                <a:ext uri="{FF2B5EF4-FFF2-40B4-BE49-F238E27FC236}">
                  <a16:creationId xmlns:a16="http://schemas.microsoft.com/office/drawing/2014/main" id="{4947A546-84E2-4D95-8917-B77928505929}"/>
                </a:ext>
              </a:extLst>
            </p:cNvPr>
            <p:cNvPicPr>
              <a:picLocks noChangeAspect="1"/>
            </p:cNvPicPr>
            <p:nvPr/>
          </p:nvPicPr>
          <p:blipFill rotWithShape="1">
            <a:blip r:embed="rId5"/>
            <a:srcRect l="65666" t="2917" r="19936" b="47974"/>
            <a:stretch/>
          </p:blipFill>
          <p:spPr>
            <a:xfrm>
              <a:off x="45678415" y="8432246"/>
              <a:ext cx="1024314" cy="996280"/>
            </a:xfrm>
            <a:prstGeom prst="rect">
              <a:avLst/>
            </a:prstGeom>
            <a:ln>
              <a:solidFill>
                <a:schemeClr val="tx1"/>
              </a:solidFill>
            </a:ln>
          </p:spPr>
        </p:pic>
        <p:sp>
          <p:nvSpPr>
            <p:cNvPr id="62" name="TextBox 61">
              <a:extLst>
                <a:ext uri="{FF2B5EF4-FFF2-40B4-BE49-F238E27FC236}">
                  <a16:creationId xmlns:a16="http://schemas.microsoft.com/office/drawing/2014/main" id="{F3B4F799-28F6-4380-BDB5-9961F7FB75E7}"/>
                </a:ext>
              </a:extLst>
            </p:cNvPr>
            <p:cNvSpPr txBox="1"/>
            <p:nvPr/>
          </p:nvSpPr>
          <p:spPr>
            <a:xfrm>
              <a:off x="47086201" y="9781373"/>
              <a:ext cx="38845136" cy="830997"/>
            </a:xfrm>
            <a:prstGeom prst="rect">
              <a:avLst/>
            </a:prstGeom>
            <a:noFill/>
          </p:spPr>
          <p:txBody>
            <a:bodyPr wrap="square" rtlCol="0">
              <a:spAutoFit/>
            </a:bodyPr>
            <a:lstStyle/>
            <a:p>
              <a:r>
                <a:rPr lang="en-US" sz="4800" dirty="0">
                  <a:solidFill>
                    <a:schemeClr val="accent1"/>
                  </a:solidFill>
                  <a:latin typeface="Bahnschrift Condensed" panose="020B0502040204020203" pitchFamily="34" charset="0"/>
                </a:rPr>
                <a:t>Revise : </a:t>
              </a:r>
              <a:r>
                <a:rPr lang="en-US" sz="4800" dirty="0"/>
                <a:t>This function allows highlighting expressions to show that they shall be revised</a:t>
              </a:r>
            </a:p>
          </p:txBody>
        </p:sp>
        <p:pic>
          <p:nvPicPr>
            <p:cNvPr id="63" name="Picture 62">
              <a:extLst>
                <a:ext uri="{FF2B5EF4-FFF2-40B4-BE49-F238E27FC236}">
                  <a16:creationId xmlns:a16="http://schemas.microsoft.com/office/drawing/2014/main" id="{7ABD099F-BBF1-4003-A366-4BF21160B38F}"/>
                </a:ext>
              </a:extLst>
            </p:cNvPr>
            <p:cNvPicPr>
              <a:picLocks noChangeAspect="1"/>
            </p:cNvPicPr>
            <p:nvPr/>
          </p:nvPicPr>
          <p:blipFill rotWithShape="1">
            <a:blip r:embed="rId5"/>
            <a:srcRect l="82071" t="891" r="3531" b="50000"/>
            <a:stretch/>
          </p:blipFill>
          <p:spPr>
            <a:xfrm>
              <a:off x="45678415" y="9649536"/>
              <a:ext cx="1024314" cy="996280"/>
            </a:xfrm>
            <a:prstGeom prst="rect">
              <a:avLst/>
            </a:prstGeom>
            <a:ln>
              <a:solidFill>
                <a:schemeClr val="tx1"/>
              </a:solidFill>
            </a:ln>
          </p:spPr>
        </p:pic>
      </p:grpSp>
      <p:sp>
        <p:nvSpPr>
          <p:cNvPr id="64" name="Rectangle 63">
            <a:extLst>
              <a:ext uri="{FF2B5EF4-FFF2-40B4-BE49-F238E27FC236}">
                <a16:creationId xmlns:a16="http://schemas.microsoft.com/office/drawing/2014/main" id="{3E348674-DD58-441C-B240-6A32D90BE590}"/>
              </a:ext>
            </a:extLst>
          </p:cNvPr>
          <p:cNvSpPr/>
          <p:nvPr/>
        </p:nvSpPr>
        <p:spPr>
          <a:xfrm>
            <a:off x="1084960" y="1442632"/>
            <a:ext cx="40714877" cy="7619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5B3E3BD9-9BEE-4B18-A74E-29BA724CA3D4}"/>
              </a:ext>
            </a:extLst>
          </p:cNvPr>
          <p:cNvPicPr>
            <a:picLocks noChangeAspect="1"/>
          </p:cNvPicPr>
          <p:nvPr/>
        </p:nvPicPr>
        <p:blipFill rotWithShape="1">
          <a:blip r:embed="rId6"/>
          <a:srcRect t="3434" b="3434"/>
          <a:stretch/>
        </p:blipFill>
        <p:spPr>
          <a:xfrm>
            <a:off x="1581448" y="14519592"/>
            <a:ext cx="1030132" cy="996282"/>
          </a:xfrm>
          <a:prstGeom prst="rect">
            <a:avLst/>
          </a:prstGeom>
          <a:ln w="9525">
            <a:solidFill>
              <a:schemeClr val="tx1"/>
            </a:solidFill>
          </a:ln>
        </p:spPr>
      </p:pic>
      <p:sp>
        <p:nvSpPr>
          <p:cNvPr id="72" name="TextBox 71">
            <a:extLst>
              <a:ext uri="{FF2B5EF4-FFF2-40B4-BE49-F238E27FC236}">
                <a16:creationId xmlns:a16="http://schemas.microsoft.com/office/drawing/2014/main" id="{6A533D94-1BAF-49C3-960F-D33977E3925B}"/>
              </a:ext>
            </a:extLst>
          </p:cNvPr>
          <p:cNvSpPr txBox="1"/>
          <p:nvPr/>
        </p:nvSpPr>
        <p:spPr>
          <a:xfrm>
            <a:off x="2973877" y="14647309"/>
            <a:ext cx="38845136" cy="830997"/>
          </a:xfrm>
          <a:prstGeom prst="rect">
            <a:avLst/>
          </a:prstGeom>
          <a:noFill/>
        </p:spPr>
        <p:txBody>
          <a:bodyPr wrap="square" rtlCol="0">
            <a:spAutoFit/>
          </a:bodyPr>
          <a:lstStyle/>
          <a:p>
            <a:r>
              <a:rPr lang="en-US" sz="4800" dirty="0" err="1">
                <a:solidFill>
                  <a:schemeClr val="accent1"/>
                </a:solidFill>
                <a:latin typeface="Bahnschrift Condensed" panose="020B0502040204020203" pitchFamily="34" charset="0"/>
              </a:rPr>
              <a:t>ActiveView</a:t>
            </a:r>
            <a:r>
              <a:rPr lang="en-US" sz="4800" dirty="0">
                <a:solidFill>
                  <a:schemeClr val="accent1"/>
                </a:solidFill>
                <a:latin typeface="Bahnschrift Condensed" panose="020B0502040204020203" pitchFamily="34" charset="0"/>
              </a:rPr>
              <a:t>: </a:t>
            </a:r>
            <a:r>
              <a:rPr lang="en-US" sz="4800" dirty="0"/>
              <a:t>This allows displaying the document content during ARIANA treatment (for debugging)</a:t>
            </a:r>
          </a:p>
        </p:txBody>
      </p:sp>
    </p:spTree>
    <p:extLst>
      <p:ext uri="{BB962C8B-B14F-4D97-AF65-F5344CB8AC3E}">
        <p14:creationId xmlns:p14="http://schemas.microsoft.com/office/powerpoint/2010/main" val="345124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ED2E6A8-07F3-4D6C-A136-1394654B4C84}"/>
              </a:ext>
            </a:extLst>
          </p:cNvPr>
          <p:cNvSpPr txBox="1"/>
          <p:nvPr/>
        </p:nvSpPr>
        <p:spPr>
          <a:xfrm>
            <a:off x="21730447" y="2810876"/>
            <a:ext cx="19939205" cy="1015663"/>
          </a:xfrm>
          <a:prstGeom prst="rect">
            <a:avLst/>
          </a:prstGeom>
          <a:solidFill>
            <a:srgbClr val="FFC000"/>
          </a:solidFill>
        </p:spPr>
        <p:txBody>
          <a:bodyPr wrap="square">
            <a:spAutoFit/>
          </a:bodyPr>
          <a:lstStyle>
            <a:defPPr>
              <a:defRPr lang="en-US"/>
            </a:defPPr>
            <a:lvl1pPr algn="ctr">
              <a:defRPr sz="6000" b="1">
                <a:latin typeface="Abadi MT Std Light" panose="020B0302020104020204" pitchFamily="34" charset="0"/>
              </a:defRPr>
            </a:lvl1pPr>
          </a:lstStyle>
          <a:p>
            <a:r>
              <a:rPr lang="en-US" dirty="0"/>
              <a:t>Enabling Excel ARIANA-Tools Ribbon</a:t>
            </a:r>
          </a:p>
        </p:txBody>
      </p:sp>
      <p:cxnSp>
        <p:nvCxnSpPr>
          <p:cNvPr id="28" name="Straight Connector 27">
            <a:extLst>
              <a:ext uri="{FF2B5EF4-FFF2-40B4-BE49-F238E27FC236}">
                <a16:creationId xmlns:a16="http://schemas.microsoft.com/office/drawing/2014/main" id="{7CA32C0E-4EA6-4DAB-AEA7-37EFCDB15716}"/>
              </a:ext>
            </a:extLst>
          </p:cNvPr>
          <p:cNvCxnSpPr>
            <a:cxnSpLocks/>
          </p:cNvCxnSpPr>
          <p:nvPr/>
        </p:nvCxnSpPr>
        <p:spPr>
          <a:xfrm>
            <a:off x="21383625" y="2749496"/>
            <a:ext cx="0" cy="22046880"/>
          </a:xfrm>
          <a:prstGeom prst="line">
            <a:avLst/>
          </a:prstGeom>
          <a:ln w="155575">
            <a:solidFill>
              <a:srgbClr val="F323CB"/>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B0D9111-E1DF-4ABC-AF59-7B85273267F7}"/>
              </a:ext>
            </a:extLst>
          </p:cNvPr>
          <p:cNvSpPr txBox="1"/>
          <p:nvPr/>
        </p:nvSpPr>
        <p:spPr>
          <a:xfrm>
            <a:off x="21730447" y="4212099"/>
            <a:ext cx="19939205" cy="3320845"/>
          </a:xfrm>
          <a:prstGeom prst="rect">
            <a:avLst/>
          </a:prstGeom>
          <a:noFill/>
        </p:spPr>
        <p:txBody>
          <a:bodyPr wrap="square" rtlCol="0">
            <a:spAutoFit/>
          </a:bodyPr>
          <a:lstStyle/>
          <a:p>
            <a:pPr marL="685800" indent="-685800">
              <a:lnSpc>
                <a:spcPts val="5000"/>
              </a:lnSpc>
              <a:buClr>
                <a:srgbClr val="FFC000"/>
              </a:buClr>
              <a:buFont typeface="Wingdings" panose="05000000000000000000" pitchFamily="2" charset="2"/>
              <a:buChar char="§"/>
            </a:pPr>
            <a:r>
              <a:rPr lang="en-GB" sz="5400" dirty="0"/>
              <a:t>Open Microsoft Excel Program</a:t>
            </a:r>
          </a:p>
          <a:p>
            <a:pPr marL="685800" indent="-685800">
              <a:lnSpc>
                <a:spcPts val="5000"/>
              </a:lnSpc>
              <a:buClr>
                <a:srgbClr val="FFC000"/>
              </a:buClr>
              <a:buFont typeface="Wingdings" panose="05000000000000000000" pitchFamily="2" charset="2"/>
              <a:buChar char="§"/>
            </a:pPr>
            <a:endParaRPr lang="en-GB" sz="5400" dirty="0"/>
          </a:p>
          <a:p>
            <a:pPr marL="685800" indent="-685800">
              <a:lnSpc>
                <a:spcPts val="5000"/>
              </a:lnSpc>
              <a:buClr>
                <a:srgbClr val="FFC000"/>
              </a:buClr>
              <a:buFont typeface="Wingdings" panose="05000000000000000000" pitchFamily="2" charset="2"/>
              <a:buChar char="§"/>
            </a:pPr>
            <a:r>
              <a:rPr lang="en-GB" sz="5400" dirty="0"/>
              <a:t>Open the Excel Menu “File Options” and go to the menu “Add-ins”. Choose on bottom of the menu </a:t>
            </a:r>
            <a:r>
              <a:rPr lang="en-GB" sz="5400" dirty="0">
                <a:solidFill>
                  <a:srgbClr val="FF00FF"/>
                </a:solidFill>
              </a:rPr>
              <a:t>Manage “Excel Add-ins” </a:t>
            </a:r>
            <a:r>
              <a:rPr lang="en-GB" sz="5400" dirty="0"/>
              <a:t>and click on the button “</a:t>
            </a:r>
            <a:r>
              <a:rPr lang="en-GB" sz="5400" dirty="0">
                <a:solidFill>
                  <a:srgbClr val="FF00FF"/>
                </a:solidFill>
              </a:rPr>
              <a:t>Go</a:t>
            </a:r>
            <a:r>
              <a:rPr lang="en-GB" sz="5400" dirty="0"/>
              <a:t>” </a:t>
            </a:r>
          </a:p>
        </p:txBody>
      </p:sp>
      <p:pic>
        <p:nvPicPr>
          <p:cNvPr id="34" name="Picture 33">
            <a:extLst>
              <a:ext uri="{FF2B5EF4-FFF2-40B4-BE49-F238E27FC236}">
                <a16:creationId xmlns:a16="http://schemas.microsoft.com/office/drawing/2014/main" id="{DD399949-5695-49F7-B6EF-A811A877F74D}"/>
              </a:ext>
            </a:extLst>
          </p:cNvPr>
          <p:cNvPicPr>
            <a:picLocks noChangeAspect="1"/>
          </p:cNvPicPr>
          <p:nvPr/>
        </p:nvPicPr>
        <p:blipFill rotWithShape="1">
          <a:blip r:embed="rId3"/>
          <a:srcRect t="1" b="48232"/>
          <a:stretch/>
        </p:blipFill>
        <p:spPr>
          <a:xfrm>
            <a:off x="22725239" y="7486088"/>
            <a:ext cx="17242714" cy="7340829"/>
          </a:xfrm>
          <a:prstGeom prst="rect">
            <a:avLst/>
          </a:prstGeom>
          <a:ln w="28575">
            <a:solidFill>
              <a:srgbClr val="FF00FF"/>
            </a:solidFill>
          </a:ln>
        </p:spPr>
      </p:pic>
      <p:pic>
        <p:nvPicPr>
          <p:cNvPr id="36" name="Picture 35">
            <a:extLst>
              <a:ext uri="{FF2B5EF4-FFF2-40B4-BE49-F238E27FC236}">
                <a16:creationId xmlns:a16="http://schemas.microsoft.com/office/drawing/2014/main" id="{10E11FFD-1D54-4EE5-9E30-C34AC93074CD}"/>
              </a:ext>
            </a:extLst>
          </p:cNvPr>
          <p:cNvPicPr>
            <a:picLocks noChangeAspect="1"/>
          </p:cNvPicPr>
          <p:nvPr/>
        </p:nvPicPr>
        <p:blipFill rotWithShape="1">
          <a:blip r:embed="rId3"/>
          <a:srcRect l="2180" t="84803" r="37877" b="5502"/>
          <a:stretch/>
        </p:blipFill>
        <p:spPr>
          <a:xfrm>
            <a:off x="27055482" y="15004761"/>
            <a:ext cx="13693705" cy="1821519"/>
          </a:xfrm>
          <a:prstGeom prst="rect">
            <a:avLst/>
          </a:prstGeom>
          <a:ln w="28575">
            <a:solidFill>
              <a:srgbClr val="FF00FF"/>
            </a:solidFill>
          </a:ln>
        </p:spPr>
      </p:pic>
      <p:sp>
        <p:nvSpPr>
          <p:cNvPr id="35" name="Rectangle: Rounded Corners 34">
            <a:extLst>
              <a:ext uri="{FF2B5EF4-FFF2-40B4-BE49-F238E27FC236}">
                <a16:creationId xmlns:a16="http://schemas.microsoft.com/office/drawing/2014/main" id="{1BF8049C-4DCB-48A8-AD62-B9C552156511}"/>
              </a:ext>
            </a:extLst>
          </p:cNvPr>
          <p:cNvSpPr/>
          <p:nvPr/>
        </p:nvSpPr>
        <p:spPr>
          <a:xfrm>
            <a:off x="31284515" y="15646073"/>
            <a:ext cx="8683437" cy="1021976"/>
          </a:xfrm>
          <a:prstGeom prst="roundRect">
            <a:avLst/>
          </a:prstGeom>
          <a:no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159CBDF8-4337-44C5-A51E-8B4023C54F15}"/>
              </a:ext>
            </a:extLst>
          </p:cNvPr>
          <p:cNvPicPr>
            <a:picLocks noChangeAspect="1"/>
          </p:cNvPicPr>
          <p:nvPr/>
        </p:nvPicPr>
        <p:blipFill>
          <a:blip r:embed="rId4"/>
          <a:stretch>
            <a:fillRect/>
          </a:stretch>
        </p:blipFill>
        <p:spPr>
          <a:xfrm>
            <a:off x="32806346" y="18508203"/>
            <a:ext cx="8495468" cy="5354538"/>
          </a:xfrm>
          <a:prstGeom prst="rect">
            <a:avLst/>
          </a:prstGeom>
          <a:ln w="38100">
            <a:solidFill>
              <a:srgbClr val="FF00FF"/>
            </a:solidFill>
          </a:ln>
        </p:spPr>
      </p:pic>
      <p:sp>
        <p:nvSpPr>
          <p:cNvPr id="43" name="Rectangle: Rounded Corners 42">
            <a:extLst>
              <a:ext uri="{FF2B5EF4-FFF2-40B4-BE49-F238E27FC236}">
                <a16:creationId xmlns:a16="http://schemas.microsoft.com/office/drawing/2014/main" id="{56757CA7-C2F7-4976-837F-5DF50CB52AA2}"/>
              </a:ext>
            </a:extLst>
          </p:cNvPr>
          <p:cNvSpPr/>
          <p:nvPr/>
        </p:nvSpPr>
        <p:spPr>
          <a:xfrm>
            <a:off x="32456820" y="20847991"/>
            <a:ext cx="5511894" cy="674961"/>
          </a:xfrm>
          <a:prstGeom prst="roundRect">
            <a:avLst/>
          </a:prstGeom>
          <a:noFill/>
          <a:ln w="76200">
            <a:solidFill>
              <a:srgbClr val="72FF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4051F5B-3CE4-4C9B-AE09-6A0C343CD610}"/>
              </a:ext>
            </a:extLst>
          </p:cNvPr>
          <p:cNvSpPr txBox="1"/>
          <p:nvPr/>
        </p:nvSpPr>
        <p:spPr>
          <a:xfrm>
            <a:off x="1032641" y="995532"/>
            <a:ext cx="40637011" cy="1446550"/>
          </a:xfrm>
          <a:prstGeom prst="rect">
            <a:avLst/>
          </a:prstGeom>
          <a:solidFill>
            <a:srgbClr val="0070C0"/>
          </a:solidFill>
        </p:spPr>
        <p:txBody>
          <a:bodyPr wrap="square" rtlCol="0">
            <a:spAutoFit/>
          </a:bodyPr>
          <a:lstStyle/>
          <a:p>
            <a:pPr algn="ctr"/>
            <a:r>
              <a:rPr lang="fr-FR" sz="8800" dirty="0">
                <a:ln>
                  <a:solidFill>
                    <a:schemeClr val="tx1"/>
                  </a:solidFill>
                </a:ln>
                <a:solidFill>
                  <a:schemeClr val="bg1"/>
                </a:solidFill>
                <a:latin typeface="Bahnschrift SemiBold" panose="020B0502040204020203" pitchFamily="34" charset="0"/>
              </a:rPr>
              <a:t>ENABLING ARIANA MENUS IN YOUR LAPTOP</a:t>
            </a:r>
            <a:endParaRPr lang="en-US" sz="8800" dirty="0">
              <a:ln>
                <a:solidFill>
                  <a:schemeClr val="tx1"/>
                </a:solidFill>
              </a:ln>
              <a:solidFill>
                <a:schemeClr val="bg1"/>
              </a:solidFill>
              <a:latin typeface="Bahnschrift SemiBold" panose="020B0502040204020203" pitchFamily="34" charset="0"/>
            </a:endParaRPr>
          </a:p>
        </p:txBody>
      </p:sp>
      <p:cxnSp>
        <p:nvCxnSpPr>
          <p:cNvPr id="33" name="Straight Connector 32">
            <a:extLst>
              <a:ext uri="{FF2B5EF4-FFF2-40B4-BE49-F238E27FC236}">
                <a16:creationId xmlns:a16="http://schemas.microsoft.com/office/drawing/2014/main" id="{E0C959A4-F274-46A4-89FE-EDF6690C320E}"/>
              </a:ext>
            </a:extLst>
          </p:cNvPr>
          <p:cNvCxnSpPr>
            <a:cxnSpLocks/>
          </p:cNvCxnSpPr>
          <p:nvPr/>
        </p:nvCxnSpPr>
        <p:spPr>
          <a:xfrm>
            <a:off x="39967953" y="14778281"/>
            <a:ext cx="781234" cy="226480"/>
          </a:xfrm>
          <a:prstGeom prst="line">
            <a:avLst/>
          </a:prstGeom>
          <a:ln w="76200">
            <a:solidFill>
              <a:srgbClr val="FF00FF"/>
            </a:solidFill>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F8DE7D46-CDFA-468F-B4E1-AD41ACB96767}"/>
              </a:ext>
            </a:extLst>
          </p:cNvPr>
          <p:cNvSpPr/>
          <p:nvPr/>
        </p:nvSpPr>
        <p:spPr>
          <a:xfrm>
            <a:off x="22698637" y="14792981"/>
            <a:ext cx="4356846" cy="2033300"/>
          </a:xfrm>
          <a:custGeom>
            <a:avLst/>
            <a:gdLst>
              <a:gd name="connsiteX0" fmla="*/ 0 w 4383741"/>
              <a:gd name="connsiteY0" fmla="*/ 26894 h 2070847"/>
              <a:gd name="connsiteX1" fmla="*/ 4383741 w 4383741"/>
              <a:gd name="connsiteY1" fmla="*/ 215153 h 2070847"/>
              <a:gd name="connsiteX2" fmla="*/ 4356847 w 4383741"/>
              <a:gd name="connsiteY2" fmla="*/ 2070847 h 2070847"/>
              <a:gd name="connsiteX3" fmla="*/ 80683 w 4383741"/>
              <a:gd name="connsiteY3" fmla="*/ 0 h 2070847"/>
            </a:gdLst>
            <a:ahLst/>
            <a:cxnLst>
              <a:cxn ang="0">
                <a:pos x="connsiteX0" y="connsiteY0"/>
              </a:cxn>
              <a:cxn ang="0">
                <a:pos x="connsiteX1" y="connsiteY1"/>
              </a:cxn>
              <a:cxn ang="0">
                <a:pos x="connsiteX2" y="connsiteY2"/>
              </a:cxn>
              <a:cxn ang="0">
                <a:pos x="connsiteX3" y="connsiteY3"/>
              </a:cxn>
            </a:cxnLst>
            <a:rect l="l" t="t" r="r" b="b"/>
            <a:pathLst>
              <a:path w="4383741" h="2070847">
                <a:moveTo>
                  <a:pt x="0" y="26894"/>
                </a:moveTo>
                <a:lnTo>
                  <a:pt x="4383741" y="215153"/>
                </a:lnTo>
                <a:lnTo>
                  <a:pt x="4356847" y="2070847"/>
                </a:lnTo>
                <a:lnTo>
                  <a:pt x="80683" y="0"/>
                </a:lnTo>
              </a:path>
            </a:pathLst>
          </a:custGeom>
          <a:pattFill prst="ltUpDiag">
            <a:fgClr>
              <a:srgbClr val="FF00FF"/>
            </a:fgClr>
            <a:bgClr>
              <a:schemeClr val="bg1"/>
            </a:bgClr>
          </a:patt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F477D88-7631-47F5-87BC-7C60FA8CCC53}"/>
              </a:ext>
            </a:extLst>
          </p:cNvPr>
          <p:cNvSpPr txBox="1"/>
          <p:nvPr/>
        </p:nvSpPr>
        <p:spPr>
          <a:xfrm>
            <a:off x="21727088" y="18613814"/>
            <a:ext cx="10465172" cy="2038443"/>
          </a:xfrm>
          <a:prstGeom prst="rect">
            <a:avLst/>
          </a:prstGeom>
          <a:noFill/>
        </p:spPr>
        <p:txBody>
          <a:bodyPr wrap="square" rtlCol="0">
            <a:spAutoFit/>
          </a:bodyPr>
          <a:lstStyle/>
          <a:p>
            <a:pPr marL="685800" indent="-685800" algn="just">
              <a:lnSpc>
                <a:spcPts val="5000"/>
              </a:lnSpc>
              <a:buClr>
                <a:srgbClr val="FFC000"/>
              </a:buClr>
              <a:buFont typeface="Wingdings" panose="05000000000000000000" pitchFamily="2" charset="2"/>
              <a:buChar char="§"/>
            </a:pPr>
            <a:r>
              <a:rPr lang="en-GB" sz="5400" dirty="0"/>
              <a:t>Enable Ariana-T by checking the box and close the menus by clicking on “OK” button.</a:t>
            </a:r>
          </a:p>
        </p:txBody>
      </p:sp>
      <p:sp>
        <p:nvSpPr>
          <p:cNvPr id="29" name="Rectangle: Rounded Corners 28">
            <a:extLst>
              <a:ext uri="{FF2B5EF4-FFF2-40B4-BE49-F238E27FC236}">
                <a16:creationId xmlns:a16="http://schemas.microsoft.com/office/drawing/2014/main" id="{5CF3E038-E852-4864-92D2-F868F282C366}"/>
              </a:ext>
            </a:extLst>
          </p:cNvPr>
          <p:cNvSpPr/>
          <p:nvPr/>
        </p:nvSpPr>
        <p:spPr>
          <a:xfrm>
            <a:off x="22489857" y="13904259"/>
            <a:ext cx="3459394" cy="710878"/>
          </a:xfrm>
          <a:prstGeom prst="roundRect">
            <a:avLst/>
          </a:prstGeom>
          <a:no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27C239C-04CE-443A-AEB5-E280883FF855}"/>
              </a:ext>
            </a:extLst>
          </p:cNvPr>
          <p:cNvSpPr txBox="1"/>
          <p:nvPr/>
        </p:nvSpPr>
        <p:spPr>
          <a:xfrm>
            <a:off x="1010008" y="2818528"/>
            <a:ext cx="19939205" cy="1015663"/>
          </a:xfrm>
          <a:prstGeom prst="rect">
            <a:avLst/>
          </a:prstGeom>
          <a:solidFill>
            <a:srgbClr val="FFC000"/>
          </a:solidFill>
        </p:spPr>
        <p:txBody>
          <a:bodyPr wrap="square">
            <a:spAutoFit/>
          </a:bodyPr>
          <a:lstStyle>
            <a:defPPr>
              <a:defRPr lang="en-US"/>
            </a:defPPr>
            <a:lvl1pPr algn="ctr">
              <a:defRPr sz="6000" b="1">
                <a:latin typeface="Abadi MT Std Light" panose="020B0302020104020204" pitchFamily="34" charset="0"/>
              </a:defRPr>
            </a:lvl1pPr>
          </a:lstStyle>
          <a:p>
            <a:r>
              <a:rPr lang="en-US" dirty="0"/>
              <a:t>Enabling Word ARIANA-Tools Ribbon</a:t>
            </a:r>
          </a:p>
        </p:txBody>
      </p:sp>
      <p:sp>
        <p:nvSpPr>
          <p:cNvPr id="46" name="TextBox 45">
            <a:extLst>
              <a:ext uri="{FF2B5EF4-FFF2-40B4-BE49-F238E27FC236}">
                <a16:creationId xmlns:a16="http://schemas.microsoft.com/office/drawing/2014/main" id="{17F83AA0-2E17-4A34-A739-EBDFDD86B189}"/>
              </a:ext>
            </a:extLst>
          </p:cNvPr>
          <p:cNvSpPr txBox="1"/>
          <p:nvPr/>
        </p:nvSpPr>
        <p:spPr>
          <a:xfrm>
            <a:off x="1010008" y="4219751"/>
            <a:ext cx="20026794" cy="3320845"/>
          </a:xfrm>
          <a:prstGeom prst="rect">
            <a:avLst/>
          </a:prstGeom>
          <a:noFill/>
        </p:spPr>
        <p:txBody>
          <a:bodyPr wrap="square" rtlCol="0">
            <a:spAutoFit/>
          </a:bodyPr>
          <a:lstStyle/>
          <a:p>
            <a:pPr marL="685800" indent="-685800">
              <a:lnSpc>
                <a:spcPts val="5000"/>
              </a:lnSpc>
              <a:buClr>
                <a:srgbClr val="FFC000"/>
              </a:buClr>
              <a:buFont typeface="Wingdings" panose="05000000000000000000" pitchFamily="2" charset="2"/>
              <a:buChar char="§"/>
            </a:pPr>
            <a:r>
              <a:rPr lang="en-GB" sz="5400" dirty="0"/>
              <a:t>Open Microsoft Word Program</a:t>
            </a:r>
          </a:p>
          <a:p>
            <a:pPr marL="685800" indent="-685800">
              <a:lnSpc>
                <a:spcPts val="5000"/>
              </a:lnSpc>
              <a:buClr>
                <a:srgbClr val="FFC000"/>
              </a:buClr>
              <a:buFont typeface="Wingdings" panose="05000000000000000000" pitchFamily="2" charset="2"/>
              <a:buChar char="§"/>
            </a:pPr>
            <a:endParaRPr lang="en-GB" sz="5400" dirty="0"/>
          </a:p>
          <a:p>
            <a:pPr marL="685800" indent="-685800">
              <a:lnSpc>
                <a:spcPts val="5000"/>
              </a:lnSpc>
              <a:buClr>
                <a:srgbClr val="FFC000"/>
              </a:buClr>
              <a:buFont typeface="Wingdings" panose="05000000000000000000" pitchFamily="2" charset="2"/>
              <a:buChar char="§"/>
            </a:pPr>
            <a:r>
              <a:rPr lang="en-GB" sz="5400" dirty="0"/>
              <a:t>Open the Word Menu “File -&gt; Options” and go to the menu “Customize Ribbon”. Choose on bottom of the menu </a:t>
            </a:r>
            <a:r>
              <a:rPr lang="en-GB" sz="5400" dirty="0">
                <a:solidFill>
                  <a:srgbClr val="FF00FF"/>
                </a:solidFill>
              </a:rPr>
              <a:t>Import customization file</a:t>
            </a:r>
            <a:r>
              <a:rPr lang="en-GB" sz="5400" dirty="0"/>
              <a:t>. </a:t>
            </a:r>
          </a:p>
        </p:txBody>
      </p:sp>
      <p:pic>
        <p:nvPicPr>
          <p:cNvPr id="26" name="Picture 25">
            <a:extLst>
              <a:ext uri="{FF2B5EF4-FFF2-40B4-BE49-F238E27FC236}">
                <a16:creationId xmlns:a16="http://schemas.microsoft.com/office/drawing/2014/main" id="{0F32F8A3-1E3F-4D6D-821B-C1CC7BED80FB}"/>
              </a:ext>
            </a:extLst>
          </p:cNvPr>
          <p:cNvPicPr>
            <a:picLocks noChangeAspect="1"/>
          </p:cNvPicPr>
          <p:nvPr/>
        </p:nvPicPr>
        <p:blipFill rotWithShape="1">
          <a:blip r:embed="rId5"/>
          <a:srcRect b="62177"/>
          <a:stretch/>
        </p:blipFill>
        <p:spPr>
          <a:xfrm>
            <a:off x="1743709" y="7486088"/>
            <a:ext cx="18533685" cy="5916494"/>
          </a:xfrm>
          <a:prstGeom prst="rect">
            <a:avLst/>
          </a:prstGeom>
        </p:spPr>
      </p:pic>
      <p:pic>
        <p:nvPicPr>
          <p:cNvPr id="39" name="Picture 38">
            <a:extLst>
              <a:ext uri="{FF2B5EF4-FFF2-40B4-BE49-F238E27FC236}">
                <a16:creationId xmlns:a16="http://schemas.microsoft.com/office/drawing/2014/main" id="{AA561375-8388-4743-8B54-8566BB34CE44}"/>
              </a:ext>
            </a:extLst>
          </p:cNvPr>
          <p:cNvPicPr>
            <a:picLocks noChangeAspect="1"/>
          </p:cNvPicPr>
          <p:nvPr/>
        </p:nvPicPr>
        <p:blipFill>
          <a:blip r:embed="rId6"/>
          <a:srcRect/>
          <a:stretch/>
        </p:blipFill>
        <p:spPr>
          <a:xfrm>
            <a:off x="1692249" y="19158673"/>
            <a:ext cx="17662499" cy="1222319"/>
          </a:xfrm>
          <a:prstGeom prst="rect">
            <a:avLst/>
          </a:prstGeom>
          <a:ln>
            <a:solidFill>
              <a:schemeClr val="tx1"/>
            </a:solidFill>
          </a:ln>
        </p:spPr>
      </p:pic>
      <p:pic>
        <p:nvPicPr>
          <p:cNvPr id="47" name="Picture 46">
            <a:extLst>
              <a:ext uri="{FF2B5EF4-FFF2-40B4-BE49-F238E27FC236}">
                <a16:creationId xmlns:a16="http://schemas.microsoft.com/office/drawing/2014/main" id="{61FBC9D5-4822-4746-94E8-22F4D0FA31BC}"/>
              </a:ext>
            </a:extLst>
          </p:cNvPr>
          <p:cNvPicPr>
            <a:picLocks noChangeAspect="1"/>
          </p:cNvPicPr>
          <p:nvPr/>
        </p:nvPicPr>
        <p:blipFill rotWithShape="1">
          <a:blip r:embed="rId5"/>
          <a:srcRect l="-167" t="77712" r="167" b="1058"/>
          <a:stretch/>
        </p:blipFill>
        <p:spPr>
          <a:xfrm>
            <a:off x="1712767" y="13716991"/>
            <a:ext cx="18533685" cy="3320845"/>
          </a:xfrm>
          <a:prstGeom prst="rect">
            <a:avLst/>
          </a:prstGeom>
        </p:spPr>
      </p:pic>
      <p:sp>
        <p:nvSpPr>
          <p:cNvPr id="48" name="Rectangle: Rounded Corners 47">
            <a:extLst>
              <a:ext uri="{FF2B5EF4-FFF2-40B4-BE49-F238E27FC236}">
                <a16:creationId xmlns:a16="http://schemas.microsoft.com/office/drawing/2014/main" id="{3BF074CF-4A04-4605-A503-8476CE46FB95}"/>
              </a:ext>
            </a:extLst>
          </p:cNvPr>
          <p:cNvSpPr/>
          <p:nvPr/>
        </p:nvSpPr>
        <p:spPr>
          <a:xfrm>
            <a:off x="1692249" y="12523031"/>
            <a:ext cx="3459394" cy="710878"/>
          </a:xfrm>
          <a:prstGeom prst="roundRect">
            <a:avLst/>
          </a:prstGeom>
          <a:no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CA0B1EC-3AFE-4983-A86A-34FA90521560}"/>
              </a:ext>
            </a:extLst>
          </p:cNvPr>
          <p:cNvSpPr/>
          <p:nvPr/>
        </p:nvSpPr>
        <p:spPr>
          <a:xfrm>
            <a:off x="16200912" y="15675634"/>
            <a:ext cx="3459394" cy="710878"/>
          </a:xfrm>
          <a:prstGeom prst="roundRect">
            <a:avLst/>
          </a:prstGeom>
          <a:noFill/>
          <a:ln w="57150">
            <a:solidFill>
              <a:srgbClr val="72FF1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EFF33812-D377-49CB-BEC5-801BD951B125}"/>
              </a:ext>
            </a:extLst>
          </p:cNvPr>
          <p:cNvSpPr txBox="1"/>
          <p:nvPr/>
        </p:nvSpPr>
        <p:spPr>
          <a:xfrm>
            <a:off x="1032640" y="17550217"/>
            <a:ext cx="19916571" cy="756041"/>
          </a:xfrm>
          <a:prstGeom prst="rect">
            <a:avLst/>
          </a:prstGeom>
          <a:noFill/>
        </p:spPr>
        <p:txBody>
          <a:bodyPr wrap="square" rtlCol="0">
            <a:spAutoFit/>
          </a:bodyPr>
          <a:lstStyle/>
          <a:p>
            <a:pPr marL="685800" indent="-685800" algn="just">
              <a:lnSpc>
                <a:spcPts val="5000"/>
              </a:lnSpc>
              <a:buClr>
                <a:srgbClr val="FFC000"/>
              </a:buClr>
              <a:buFont typeface="Wingdings" panose="05000000000000000000" pitchFamily="2" charset="2"/>
              <a:buChar char="§"/>
            </a:pPr>
            <a:r>
              <a:rPr lang="en-GB" sz="5400" dirty="0"/>
              <a:t>Choose in the folder “</a:t>
            </a:r>
            <a:r>
              <a:rPr lang="en-GB" sz="5400" dirty="0" err="1"/>
              <a:t>SetUp</a:t>
            </a:r>
            <a:r>
              <a:rPr lang="en-GB" sz="5400" dirty="0"/>
              <a:t>” of the ITR-</a:t>
            </a:r>
            <a:r>
              <a:rPr lang="en-GB" sz="5400" dirty="0" err="1"/>
              <a:t>PACKAGEv</a:t>
            </a:r>
            <a:r>
              <a:rPr lang="en-GB" sz="5400" dirty="0" err="1">
                <a:solidFill>
                  <a:srgbClr val="00B050"/>
                </a:solidFill>
              </a:rPr>
              <a:t>xx</a:t>
            </a:r>
            <a:r>
              <a:rPr lang="en-GB" sz="5400" dirty="0"/>
              <a:t>\Templates\ </a:t>
            </a:r>
          </a:p>
        </p:txBody>
      </p:sp>
      <p:pic>
        <p:nvPicPr>
          <p:cNvPr id="51" name="Picture 50">
            <a:extLst>
              <a:ext uri="{FF2B5EF4-FFF2-40B4-BE49-F238E27FC236}">
                <a16:creationId xmlns:a16="http://schemas.microsoft.com/office/drawing/2014/main" id="{629F3F56-0E34-4F0E-A8A4-AF0AD8B043D9}"/>
              </a:ext>
            </a:extLst>
          </p:cNvPr>
          <p:cNvPicPr>
            <a:picLocks noChangeAspect="1"/>
          </p:cNvPicPr>
          <p:nvPr/>
        </p:nvPicPr>
        <p:blipFill rotWithShape="1">
          <a:blip r:embed="rId5"/>
          <a:srcRect l="61828" t="69167" r="6973" b="21613"/>
          <a:stretch/>
        </p:blipFill>
        <p:spPr>
          <a:xfrm>
            <a:off x="11915452" y="21674325"/>
            <a:ext cx="8331000" cy="2077940"/>
          </a:xfrm>
          <a:prstGeom prst="rect">
            <a:avLst/>
          </a:prstGeom>
        </p:spPr>
      </p:pic>
      <p:sp>
        <p:nvSpPr>
          <p:cNvPr id="52" name="TextBox 51">
            <a:extLst>
              <a:ext uri="{FF2B5EF4-FFF2-40B4-BE49-F238E27FC236}">
                <a16:creationId xmlns:a16="http://schemas.microsoft.com/office/drawing/2014/main" id="{2B905A6B-CC01-4FF2-A28F-A60164B9B5C5}"/>
              </a:ext>
            </a:extLst>
          </p:cNvPr>
          <p:cNvSpPr txBox="1"/>
          <p:nvPr/>
        </p:nvSpPr>
        <p:spPr>
          <a:xfrm>
            <a:off x="1010009" y="21674325"/>
            <a:ext cx="10558622" cy="2679644"/>
          </a:xfrm>
          <a:prstGeom prst="rect">
            <a:avLst/>
          </a:prstGeom>
          <a:noFill/>
        </p:spPr>
        <p:txBody>
          <a:bodyPr wrap="square" rtlCol="0">
            <a:spAutoFit/>
          </a:bodyPr>
          <a:lstStyle/>
          <a:p>
            <a:pPr marL="685800" indent="-685800" algn="just">
              <a:lnSpc>
                <a:spcPts val="5000"/>
              </a:lnSpc>
              <a:buClr>
                <a:srgbClr val="FFC000"/>
              </a:buClr>
              <a:buFont typeface="Wingdings" panose="05000000000000000000" pitchFamily="2" charset="2"/>
              <a:buChar char="§"/>
            </a:pPr>
            <a:r>
              <a:rPr lang="en-GB" sz="5400" dirty="0"/>
              <a:t>After importation the Custom Ribbons on right will be installed. And the Word menu will look as below.</a:t>
            </a:r>
          </a:p>
        </p:txBody>
      </p:sp>
      <p:sp>
        <p:nvSpPr>
          <p:cNvPr id="53" name="TextBox 52">
            <a:extLst>
              <a:ext uri="{FF2B5EF4-FFF2-40B4-BE49-F238E27FC236}">
                <a16:creationId xmlns:a16="http://schemas.microsoft.com/office/drawing/2014/main" id="{A206AAC5-354B-4AAB-8BB6-961142EF3207}"/>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Set-up</a:t>
            </a:r>
          </a:p>
        </p:txBody>
      </p:sp>
      <p:sp>
        <p:nvSpPr>
          <p:cNvPr id="54" name="TextBox 53">
            <a:extLst>
              <a:ext uri="{FF2B5EF4-FFF2-40B4-BE49-F238E27FC236}">
                <a16:creationId xmlns:a16="http://schemas.microsoft.com/office/drawing/2014/main" id="{BB10524B-5967-4FB6-9EB2-E7F7904A24E1}"/>
              </a:ext>
            </a:extLst>
          </p:cNvPr>
          <p:cNvSpPr txBox="1"/>
          <p:nvPr/>
        </p:nvSpPr>
        <p:spPr>
          <a:xfrm>
            <a:off x="25551954" y="26201619"/>
            <a:ext cx="10815039" cy="707886"/>
          </a:xfrm>
          <a:prstGeom prst="rect">
            <a:avLst/>
          </a:prstGeom>
          <a:noFill/>
        </p:spPr>
        <p:txBody>
          <a:bodyPr wrap="square" rtlCol="0">
            <a:spAutoFit/>
          </a:bodyPr>
          <a:lstStyle/>
          <a:p>
            <a:r>
              <a:rPr lang="en-US" sz="4000" dirty="0">
                <a:latin typeface="Bahnschrift Light Condensed" panose="020B0502040204020203" pitchFamily="34" charset="0"/>
              </a:rPr>
              <a:t>How to set up the Menu in Excel and Word</a:t>
            </a:r>
          </a:p>
        </p:txBody>
      </p:sp>
      <p:pic>
        <p:nvPicPr>
          <p:cNvPr id="7" name="Picture 6">
            <a:extLst>
              <a:ext uri="{FF2B5EF4-FFF2-40B4-BE49-F238E27FC236}">
                <a16:creationId xmlns:a16="http://schemas.microsoft.com/office/drawing/2014/main" id="{5347FB0F-777D-C7A2-09AD-0D7EDCD312F0}"/>
              </a:ext>
            </a:extLst>
          </p:cNvPr>
          <p:cNvPicPr>
            <a:picLocks noChangeAspect="1"/>
          </p:cNvPicPr>
          <p:nvPr/>
        </p:nvPicPr>
        <p:blipFill>
          <a:blip r:embed="rId7"/>
          <a:stretch>
            <a:fillRect/>
          </a:stretch>
        </p:blipFill>
        <p:spPr>
          <a:xfrm>
            <a:off x="836597" y="24325225"/>
            <a:ext cx="20373616" cy="639718"/>
          </a:xfrm>
          <a:prstGeom prst="rect">
            <a:avLst/>
          </a:prstGeom>
        </p:spPr>
      </p:pic>
    </p:spTree>
    <p:extLst>
      <p:ext uri="{BB962C8B-B14F-4D97-AF65-F5344CB8AC3E}">
        <p14:creationId xmlns:p14="http://schemas.microsoft.com/office/powerpoint/2010/main" val="3349836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9866-014D-4B5F-ACE2-19D6B4B229F6}"/>
              </a:ext>
            </a:extLst>
          </p:cNvPr>
          <p:cNvSpPr>
            <a:spLocks noGrp="1"/>
          </p:cNvSpPr>
          <p:nvPr>
            <p:ph type="title"/>
          </p:nvPr>
        </p:nvSpPr>
        <p:spPr>
          <a:xfrm>
            <a:off x="14140544" y="19422155"/>
            <a:ext cx="26517600" cy="5542189"/>
          </a:xfrm>
        </p:spPr>
        <p:txBody>
          <a:bodyPr/>
          <a:lstStyle/>
          <a:p>
            <a:r>
              <a:rPr lang="en-US" dirty="0"/>
              <a:t>ARIANA-AUDIT Tool</a:t>
            </a:r>
          </a:p>
        </p:txBody>
      </p:sp>
      <p:sp>
        <p:nvSpPr>
          <p:cNvPr id="12" name="Text Placeholder 11">
            <a:extLst>
              <a:ext uri="{FF2B5EF4-FFF2-40B4-BE49-F238E27FC236}">
                <a16:creationId xmlns:a16="http://schemas.microsoft.com/office/drawing/2014/main" id="{1527AD8C-8977-48FF-A847-677D565A46E8}"/>
              </a:ext>
            </a:extLst>
          </p:cNvPr>
          <p:cNvSpPr>
            <a:spLocks noGrp="1"/>
          </p:cNvSpPr>
          <p:nvPr>
            <p:ph type="body" sz="quarter" idx="10"/>
          </p:nvPr>
        </p:nvSpPr>
        <p:spPr>
          <a:xfrm>
            <a:off x="0" y="25488220"/>
            <a:ext cx="42767250" cy="1992539"/>
          </a:xfrm>
        </p:spPr>
        <p:txBody>
          <a:bodyPr/>
          <a:lstStyle/>
          <a:p>
            <a:r>
              <a:rPr lang="en-US" dirty="0"/>
              <a:t>Create your audit report from scratch</a:t>
            </a:r>
          </a:p>
        </p:txBody>
      </p:sp>
    </p:spTree>
    <p:extLst>
      <p:ext uri="{BB962C8B-B14F-4D97-AF65-F5344CB8AC3E}">
        <p14:creationId xmlns:p14="http://schemas.microsoft.com/office/powerpoint/2010/main" val="209382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row: Down 37">
            <a:extLst>
              <a:ext uri="{FF2B5EF4-FFF2-40B4-BE49-F238E27FC236}">
                <a16:creationId xmlns:a16="http://schemas.microsoft.com/office/drawing/2014/main" id="{B43D61FA-3754-4B43-BD23-68DD20FA428A}"/>
              </a:ext>
            </a:extLst>
          </p:cNvPr>
          <p:cNvSpPr/>
          <p:nvPr/>
        </p:nvSpPr>
        <p:spPr>
          <a:xfrm>
            <a:off x="-43046" y="3221352"/>
            <a:ext cx="3298470" cy="20653415"/>
          </a:xfrm>
          <a:prstGeom prst="downArrow">
            <a:avLst>
              <a:gd name="adj1" fmla="val 50000"/>
              <a:gd name="adj2" fmla="val 59560"/>
            </a:avLst>
          </a:prstGeom>
        </p:spPr>
        <p:style>
          <a:lnRef idx="1">
            <a:schemeClr val="accent5"/>
          </a:lnRef>
          <a:fillRef idx="2">
            <a:schemeClr val="accent5"/>
          </a:fillRef>
          <a:effectRef idx="1">
            <a:schemeClr val="accent5"/>
          </a:effectRef>
          <a:fontRef idx="minor">
            <a:schemeClr val="dk1"/>
          </a:fontRef>
        </p:style>
        <p:txBody>
          <a:bodyPr vert="vert270" lIns="0" tIns="0" rIns="0" bIns="0" rtlCol="0" anchor="ctr"/>
          <a:lstStyle/>
          <a:p>
            <a:pPr algn="ctr"/>
            <a:r>
              <a:rPr lang="en-US" sz="6600" b="1" dirty="0">
                <a:latin typeface="Abadi Extra Light" panose="020B0204020104020204" pitchFamily="34" charset="0"/>
              </a:rPr>
              <a:t>CREATION OF COMLIANCE AUDIT REPORT</a:t>
            </a:r>
          </a:p>
        </p:txBody>
      </p:sp>
      <p:sp>
        <p:nvSpPr>
          <p:cNvPr id="2" name="TextBox 1">
            <a:extLst>
              <a:ext uri="{FF2B5EF4-FFF2-40B4-BE49-F238E27FC236}">
                <a16:creationId xmlns:a16="http://schemas.microsoft.com/office/drawing/2014/main" id="{20898258-F50E-4471-9D08-E8BFB1F531B9}"/>
              </a:ext>
            </a:extLst>
          </p:cNvPr>
          <p:cNvSpPr txBox="1"/>
          <p:nvPr/>
        </p:nvSpPr>
        <p:spPr>
          <a:xfrm>
            <a:off x="731521" y="27467489"/>
            <a:ext cx="11495314" cy="1938992"/>
          </a:xfrm>
          <a:prstGeom prst="rect">
            <a:avLst/>
          </a:prstGeom>
          <a:noFill/>
        </p:spPr>
        <p:txBody>
          <a:bodyPr wrap="square" rtlCol="0">
            <a:spAutoFit/>
          </a:bodyPr>
          <a:lstStyle/>
          <a:p>
            <a:pPr algn="ctr"/>
            <a:r>
              <a:rPr lang="en-US" sz="6000" dirty="0">
                <a:solidFill>
                  <a:srgbClr val="C00000"/>
                </a:solidFill>
                <a:latin typeface="Bahnschrift Light Condensed" panose="020B0502040204020203" pitchFamily="34" charset="0"/>
              </a:rPr>
              <a:t>ARIANA Guide</a:t>
            </a:r>
            <a:br>
              <a:rPr lang="en-US" sz="6000" dirty="0">
                <a:solidFill>
                  <a:srgbClr val="C00000"/>
                </a:solidFill>
                <a:latin typeface="Bahnschrift Light Condensed" panose="020B0502040204020203" pitchFamily="34" charset="0"/>
              </a:rPr>
            </a:br>
            <a:r>
              <a:rPr lang="en-US" sz="6000" dirty="0">
                <a:solidFill>
                  <a:srgbClr val="C00000"/>
                </a:solidFill>
                <a:latin typeface="Bahnschrift Light Condensed" panose="020B0502040204020203" pitchFamily="34" charset="0"/>
              </a:rPr>
              <a:t> Methodology to create a report</a:t>
            </a:r>
          </a:p>
        </p:txBody>
      </p:sp>
      <p:sp>
        <p:nvSpPr>
          <p:cNvPr id="3" name="Rectangle: Rounded Corners 2">
            <a:extLst>
              <a:ext uri="{FF2B5EF4-FFF2-40B4-BE49-F238E27FC236}">
                <a16:creationId xmlns:a16="http://schemas.microsoft.com/office/drawing/2014/main" id="{249EE9A6-9003-4DBE-86B4-90974099E1F1}"/>
              </a:ext>
            </a:extLst>
          </p:cNvPr>
          <p:cNvSpPr/>
          <p:nvPr/>
        </p:nvSpPr>
        <p:spPr>
          <a:xfrm>
            <a:off x="1567544" y="2192452"/>
            <a:ext cx="5133702" cy="23774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Create a new document and </a:t>
            </a:r>
            <a:r>
              <a:rPr lang="en-US" sz="4000" b="1" dirty="0">
                <a:solidFill>
                  <a:srgbClr val="FF0000"/>
                </a:solidFill>
                <a:latin typeface="Bahnschrift Light" panose="020B0502040204020203" pitchFamily="34" charset="0"/>
              </a:rPr>
              <a:t>save</a:t>
            </a:r>
            <a:r>
              <a:rPr lang="en-US" sz="4000" dirty="0">
                <a:latin typeface="Bahnschrift Light" panose="020B0502040204020203" pitchFamily="34" charset="0"/>
              </a:rPr>
              <a:t> it with specific name</a:t>
            </a:r>
          </a:p>
        </p:txBody>
      </p:sp>
      <p:sp>
        <p:nvSpPr>
          <p:cNvPr id="4" name="Flowchart: Decision 3">
            <a:extLst>
              <a:ext uri="{FF2B5EF4-FFF2-40B4-BE49-F238E27FC236}">
                <a16:creationId xmlns:a16="http://schemas.microsoft.com/office/drawing/2014/main" id="{218291B7-9482-4A30-81DF-CB74342E94F3}"/>
              </a:ext>
            </a:extLst>
          </p:cNvPr>
          <p:cNvSpPr/>
          <p:nvPr/>
        </p:nvSpPr>
        <p:spPr>
          <a:xfrm>
            <a:off x="9740468" y="2841172"/>
            <a:ext cx="1080000" cy="1080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4C762CA-DA79-4E1D-A091-F84CCF6B2556}"/>
              </a:ext>
            </a:extLst>
          </p:cNvPr>
          <p:cNvSpPr txBox="1"/>
          <p:nvPr/>
        </p:nvSpPr>
        <p:spPr>
          <a:xfrm>
            <a:off x="7145382" y="1605052"/>
            <a:ext cx="6270171" cy="1077218"/>
          </a:xfrm>
          <a:prstGeom prst="rect">
            <a:avLst/>
          </a:prstGeom>
          <a:noFill/>
        </p:spPr>
        <p:txBody>
          <a:bodyPr wrap="square" rtlCol="0">
            <a:spAutoFit/>
          </a:bodyPr>
          <a:lstStyle/>
          <a:p>
            <a:pPr algn="ctr"/>
            <a:r>
              <a:rPr lang="fr-FR" sz="3200" dirty="0">
                <a:solidFill>
                  <a:srgbClr val="0070C0"/>
                </a:solidFill>
                <a:latin typeface="Bahnschrift Light" panose="020B0502040204020203" pitchFamily="34" charset="0"/>
              </a:rPr>
              <a:t>Is document </a:t>
            </a:r>
            <a:r>
              <a:rPr lang="fr-FR" sz="3200" dirty="0" err="1">
                <a:solidFill>
                  <a:srgbClr val="0070C0"/>
                </a:solidFill>
                <a:latin typeface="Bahnschrift Light" panose="020B0502040204020203" pitchFamily="34" charset="0"/>
              </a:rPr>
              <a:t>based</a:t>
            </a:r>
            <a:r>
              <a:rPr lang="fr-FR" sz="3200" dirty="0">
                <a:solidFill>
                  <a:srgbClr val="0070C0"/>
                </a:solidFill>
                <a:latin typeface="Bahnschrift Light" panose="020B0502040204020203" pitchFamily="34" charset="0"/>
              </a:rPr>
              <a:t> on</a:t>
            </a:r>
            <a:br>
              <a:rPr lang="fr-FR" sz="3200" dirty="0">
                <a:solidFill>
                  <a:srgbClr val="0070C0"/>
                </a:solidFill>
                <a:latin typeface="Bahnschrift Light" panose="020B0502040204020203" pitchFamily="34" charset="0"/>
              </a:rPr>
            </a:br>
            <a:r>
              <a:rPr lang="fr-FR" sz="3200" dirty="0">
                <a:solidFill>
                  <a:srgbClr val="0070C0"/>
                </a:solidFill>
                <a:latin typeface="Bahnschrift Light" panose="020B0502040204020203" pitchFamily="34" charset="0"/>
              </a:rPr>
              <a:t>a </a:t>
            </a:r>
            <a:r>
              <a:rPr lang="fr-FR" sz="3200" dirty="0" err="1">
                <a:solidFill>
                  <a:srgbClr val="0070C0"/>
                </a:solidFill>
                <a:latin typeface="Bahnschrift Light" panose="020B0502040204020203" pitchFamily="34" charset="0"/>
              </a:rPr>
              <a:t>suitable</a:t>
            </a:r>
            <a:r>
              <a:rPr lang="fr-FR" sz="3200" dirty="0">
                <a:solidFill>
                  <a:srgbClr val="0070C0"/>
                </a:solidFill>
                <a:latin typeface="Bahnschrift Light" panose="020B0502040204020203" pitchFamily="34" charset="0"/>
              </a:rPr>
              <a:t> </a:t>
            </a:r>
            <a:r>
              <a:rPr lang="fr-FR" sz="3200" dirty="0" err="1">
                <a:solidFill>
                  <a:srgbClr val="0070C0"/>
                </a:solidFill>
                <a:latin typeface="Bahnschrift Light" panose="020B0502040204020203" pitchFamily="34" charset="0"/>
              </a:rPr>
              <a:t>template</a:t>
            </a:r>
            <a:endParaRPr lang="en-US" sz="3200" dirty="0">
              <a:solidFill>
                <a:srgbClr val="0070C0"/>
              </a:solidFill>
              <a:latin typeface="Bahnschrift Light" panose="020B0502040204020203" pitchFamily="34" charset="0"/>
            </a:endParaRPr>
          </a:p>
        </p:txBody>
      </p:sp>
      <p:cxnSp>
        <p:nvCxnSpPr>
          <p:cNvPr id="7" name="Straight Arrow Connector 6">
            <a:extLst>
              <a:ext uri="{FF2B5EF4-FFF2-40B4-BE49-F238E27FC236}">
                <a16:creationId xmlns:a16="http://schemas.microsoft.com/office/drawing/2014/main" id="{C80D1251-9DCD-4C17-8BA0-07986B51C162}"/>
              </a:ext>
            </a:extLst>
          </p:cNvPr>
          <p:cNvCxnSpPr>
            <a:cxnSpLocks/>
            <a:stCxn id="3" idx="3"/>
            <a:endCxn id="4" idx="1"/>
          </p:cNvCxnSpPr>
          <p:nvPr/>
        </p:nvCxnSpPr>
        <p:spPr>
          <a:xfrm>
            <a:off x="6701246" y="3381172"/>
            <a:ext cx="3039222" cy="0"/>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7632360-0CC5-4805-AE5C-88517CD9F2A5}"/>
              </a:ext>
            </a:extLst>
          </p:cNvPr>
          <p:cNvPicPr>
            <a:picLocks noChangeAspect="1"/>
          </p:cNvPicPr>
          <p:nvPr/>
        </p:nvPicPr>
        <p:blipFill rotWithShape="1">
          <a:blip r:embed="rId2"/>
          <a:srcRect l="6082" t="64714" r="74923" b="7222"/>
          <a:stretch/>
        </p:blipFill>
        <p:spPr>
          <a:xfrm>
            <a:off x="13140986" y="4514114"/>
            <a:ext cx="1024314" cy="996282"/>
          </a:xfrm>
          <a:prstGeom prst="rect">
            <a:avLst/>
          </a:prstGeom>
          <a:ln>
            <a:solidFill>
              <a:schemeClr val="tx1"/>
            </a:solidFill>
          </a:ln>
        </p:spPr>
      </p:pic>
      <p:sp>
        <p:nvSpPr>
          <p:cNvPr id="10" name="TextBox 9">
            <a:extLst>
              <a:ext uri="{FF2B5EF4-FFF2-40B4-BE49-F238E27FC236}">
                <a16:creationId xmlns:a16="http://schemas.microsoft.com/office/drawing/2014/main" id="{5F910620-71E3-4279-A08F-7187E48BED64}"/>
              </a:ext>
            </a:extLst>
          </p:cNvPr>
          <p:cNvSpPr txBox="1"/>
          <p:nvPr/>
        </p:nvSpPr>
        <p:spPr>
          <a:xfrm>
            <a:off x="11299971" y="5604132"/>
            <a:ext cx="5133702" cy="1077218"/>
          </a:xfrm>
          <a:prstGeom prst="rect">
            <a:avLst/>
          </a:prstGeom>
          <a:noFill/>
        </p:spPr>
        <p:txBody>
          <a:bodyPr wrap="square" rtlCol="0">
            <a:spAutoFit/>
          </a:bodyPr>
          <a:lstStyle/>
          <a:p>
            <a:r>
              <a:rPr lang="en-US" sz="3200" dirty="0">
                <a:solidFill>
                  <a:schemeClr val="accent1"/>
                </a:solidFill>
                <a:latin typeface="Bahnschrift Light" panose="020B0502040204020203" pitchFamily="34" charset="0"/>
              </a:rPr>
              <a:t>Reset Document Profile</a:t>
            </a:r>
          </a:p>
          <a:p>
            <a:r>
              <a:rPr lang="en-US" sz="3200" dirty="0">
                <a:solidFill>
                  <a:schemeClr val="accent1"/>
                </a:solidFill>
                <a:latin typeface="Bahnschrift Light" panose="020B0502040204020203" pitchFamily="34" charset="0"/>
              </a:rPr>
              <a:t>(see ARIANA </a:t>
            </a:r>
            <a:r>
              <a:rPr lang="en-US" sz="3200" dirty="0" err="1">
                <a:solidFill>
                  <a:schemeClr val="accent1"/>
                </a:solidFill>
                <a:latin typeface="Bahnschrift Light" panose="020B0502040204020203" pitchFamily="34" charset="0"/>
              </a:rPr>
              <a:t>ToolBox</a:t>
            </a:r>
            <a:r>
              <a:rPr lang="en-US" sz="3200" dirty="0">
                <a:solidFill>
                  <a:schemeClr val="accent1"/>
                </a:solidFill>
                <a:latin typeface="Bahnschrift Light" panose="020B0502040204020203" pitchFamily="34" charset="0"/>
              </a:rPr>
              <a:t>)</a:t>
            </a:r>
            <a:endParaRPr lang="en-US" sz="3200" dirty="0">
              <a:latin typeface="Bahnschrift Light" panose="020B0502040204020203" pitchFamily="34" charset="0"/>
            </a:endParaRPr>
          </a:p>
        </p:txBody>
      </p:sp>
      <p:sp>
        <p:nvSpPr>
          <p:cNvPr id="11" name="Flowchart: Decision 10">
            <a:extLst>
              <a:ext uri="{FF2B5EF4-FFF2-40B4-BE49-F238E27FC236}">
                <a16:creationId xmlns:a16="http://schemas.microsoft.com/office/drawing/2014/main" id="{A3361D8A-00F7-49A2-9AB1-4BE510784EE7}"/>
              </a:ext>
            </a:extLst>
          </p:cNvPr>
          <p:cNvSpPr/>
          <p:nvPr/>
        </p:nvSpPr>
        <p:spPr>
          <a:xfrm>
            <a:off x="20369592" y="2841172"/>
            <a:ext cx="1080000" cy="1080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4E7C93-21C2-4795-A91F-ADC0E1E43B81}"/>
              </a:ext>
            </a:extLst>
          </p:cNvPr>
          <p:cNvSpPr txBox="1"/>
          <p:nvPr/>
        </p:nvSpPr>
        <p:spPr>
          <a:xfrm>
            <a:off x="17786907" y="1642422"/>
            <a:ext cx="6270170" cy="1077218"/>
          </a:xfrm>
          <a:prstGeom prst="rect">
            <a:avLst/>
          </a:prstGeom>
          <a:noFill/>
        </p:spPr>
        <p:txBody>
          <a:bodyPr wrap="square" rtlCol="0">
            <a:spAutoFit/>
          </a:bodyPr>
          <a:lstStyle/>
          <a:p>
            <a:pPr algn="ctr"/>
            <a:r>
              <a:rPr lang="en-US" sz="3200" dirty="0">
                <a:solidFill>
                  <a:srgbClr val="0070C0"/>
                </a:solidFill>
                <a:latin typeface="Bahnschrift Light" panose="020B0502040204020203" pitchFamily="34" charset="0"/>
              </a:rPr>
              <a:t>Do you want to export Control included in a DB (Excel) ?</a:t>
            </a:r>
          </a:p>
        </p:txBody>
      </p:sp>
      <p:cxnSp>
        <p:nvCxnSpPr>
          <p:cNvPr id="13" name="Straight Arrow Connector 12">
            <a:extLst>
              <a:ext uri="{FF2B5EF4-FFF2-40B4-BE49-F238E27FC236}">
                <a16:creationId xmlns:a16="http://schemas.microsoft.com/office/drawing/2014/main" id="{D04D799F-5B96-4ECD-B92D-5D846E9F1525}"/>
              </a:ext>
            </a:extLst>
          </p:cNvPr>
          <p:cNvCxnSpPr>
            <a:cxnSpLocks/>
            <a:stCxn id="4" idx="3"/>
            <a:endCxn id="11" idx="1"/>
          </p:cNvCxnSpPr>
          <p:nvPr/>
        </p:nvCxnSpPr>
        <p:spPr>
          <a:xfrm>
            <a:off x="10820468" y="3381172"/>
            <a:ext cx="9549124" cy="0"/>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7C96A30-DBBB-4211-8F8C-65B4294F2AC2}"/>
              </a:ext>
            </a:extLst>
          </p:cNvPr>
          <p:cNvSpPr txBox="1"/>
          <p:nvPr/>
        </p:nvSpPr>
        <p:spPr>
          <a:xfrm>
            <a:off x="21595303" y="5178460"/>
            <a:ext cx="2298236" cy="584775"/>
          </a:xfrm>
          <a:prstGeom prst="rect">
            <a:avLst/>
          </a:prstGeom>
          <a:noFill/>
        </p:spPr>
        <p:txBody>
          <a:bodyPr wrap="square" rtlCol="0">
            <a:spAutoFit/>
          </a:bodyPr>
          <a:lstStyle/>
          <a:p>
            <a:pPr marL="2690813" indent="-2690813"/>
            <a:r>
              <a:rPr lang="en-US" sz="3200" dirty="0">
                <a:solidFill>
                  <a:schemeClr val="accent1"/>
                </a:solidFill>
                <a:latin typeface="Bahnschrift Light" panose="020B0502040204020203" pitchFamily="34" charset="0"/>
              </a:rPr>
              <a:t>Standard</a:t>
            </a:r>
            <a:endParaRPr lang="en-US" sz="3200" dirty="0">
              <a:latin typeface="Bahnschrift Light" panose="020B0502040204020203" pitchFamily="34" charset="0"/>
            </a:endParaRPr>
          </a:p>
        </p:txBody>
      </p:sp>
      <p:cxnSp>
        <p:nvCxnSpPr>
          <p:cNvPr id="19" name="Straight Arrow Connector 18">
            <a:extLst>
              <a:ext uri="{FF2B5EF4-FFF2-40B4-BE49-F238E27FC236}">
                <a16:creationId xmlns:a16="http://schemas.microsoft.com/office/drawing/2014/main" id="{2CD1C57F-5622-40E2-B3E1-007C096C3980}"/>
              </a:ext>
            </a:extLst>
          </p:cNvPr>
          <p:cNvCxnSpPr>
            <a:cxnSpLocks/>
            <a:stCxn id="4" idx="2"/>
            <a:endCxn id="9" idx="1"/>
          </p:cNvCxnSpPr>
          <p:nvPr/>
        </p:nvCxnSpPr>
        <p:spPr>
          <a:xfrm rot="16200000" flipH="1">
            <a:off x="11165186" y="3036454"/>
            <a:ext cx="1091083" cy="2860518"/>
          </a:xfrm>
          <a:prstGeom prst="bentConnector2">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3A4A5A-4F48-4FAB-9AC2-9D7C6A648A52}"/>
              </a:ext>
            </a:extLst>
          </p:cNvPr>
          <p:cNvCxnSpPr>
            <a:cxnSpLocks/>
            <a:stCxn id="9" idx="3"/>
            <a:endCxn id="11" idx="1"/>
          </p:cNvCxnSpPr>
          <p:nvPr/>
        </p:nvCxnSpPr>
        <p:spPr>
          <a:xfrm flipV="1">
            <a:off x="14165300" y="3381172"/>
            <a:ext cx="6204292" cy="1631083"/>
          </a:xfrm>
          <a:prstGeom prst="bentConnector3">
            <a:avLst>
              <a:gd name="adj1" fmla="val 50000"/>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960035F4-BC00-4610-ACA9-C2425B22D527}"/>
              </a:ext>
            </a:extLst>
          </p:cNvPr>
          <p:cNvSpPr/>
          <p:nvPr/>
        </p:nvSpPr>
        <p:spPr>
          <a:xfrm>
            <a:off x="20369592" y="10657796"/>
            <a:ext cx="1080000" cy="1080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47A129B-93A6-425F-A1B9-F74EF050C7D7}"/>
              </a:ext>
            </a:extLst>
          </p:cNvPr>
          <p:cNvSpPr txBox="1"/>
          <p:nvPr/>
        </p:nvSpPr>
        <p:spPr>
          <a:xfrm>
            <a:off x="13650409" y="10670421"/>
            <a:ext cx="6270170" cy="1077218"/>
          </a:xfrm>
          <a:prstGeom prst="rect">
            <a:avLst/>
          </a:prstGeom>
          <a:noFill/>
        </p:spPr>
        <p:txBody>
          <a:bodyPr wrap="square" rtlCol="0">
            <a:spAutoFit/>
          </a:bodyPr>
          <a:lstStyle/>
          <a:p>
            <a:pPr algn="ctr"/>
            <a:r>
              <a:rPr lang="en-US" sz="3200" dirty="0">
                <a:solidFill>
                  <a:srgbClr val="0070C0"/>
                </a:solidFill>
                <a:latin typeface="Bahnschrift Light" panose="020B0502040204020203" pitchFamily="34" charset="0"/>
              </a:rPr>
              <a:t>Your DB includes results of your evaluation ?</a:t>
            </a:r>
          </a:p>
        </p:txBody>
      </p:sp>
      <p:pic>
        <p:nvPicPr>
          <p:cNvPr id="29" name="Picture 28">
            <a:extLst>
              <a:ext uri="{FF2B5EF4-FFF2-40B4-BE49-F238E27FC236}">
                <a16:creationId xmlns:a16="http://schemas.microsoft.com/office/drawing/2014/main" id="{DB9A5FC6-9675-47B3-BDBD-A1BA0480B140}"/>
              </a:ext>
            </a:extLst>
          </p:cNvPr>
          <p:cNvPicPr>
            <a:picLocks noChangeAspect="1"/>
          </p:cNvPicPr>
          <p:nvPr/>
        </p:nvPicPr>
        <p:blipFill>
          <a:blip r:embed="rId3"/>
          <a:stretch>
            <a:fillRect/>
          </a:stretch>
        </p:blipFill>
        <p:spPr>
          <a:xfrm>
            <a:off x="23899039" y="6585378"/>
            <a:ext cx="5924004" cy="3552906"/>
          </a:xfrm>
          <a:prstGeom prst="rect">
            <a:avLst/>
          </a:prstGeom>
          <a:solidFill>
            <a:srgbClr val="80FFFF"/>
          </a:solidFill>
          <a:ln>
            <a:solidFill>
              <a:schemeClr val="tx1"/>
            </a:solidFill>
          </a:ln>
        </p:spPr>
      </p:pic>
      <p:sp>
        <p:nvSpPr>
          <p:cNvPr id="30" name="Rectangle: Rounded Corners 29">
            <a:extLst>
              <a:ext uri="{FF2B5EF4-FFF2-40B4-BE49-F238E27FC236}">
                <a16:creationId xmlns:a16="http://schemas.microsoft.com/office/drawing/2014/main" id="{445BFAEB-CEDB-437C-85A0-428717C0155B}"/>
              </a:ext>
            </a:extLst>
          </p:cNvPr>
          <p:cNvSpPr/>
          <p:nvPr/>
        </p:nvSpPr>
        <p:spPr>
          <a:xfrm>
            <a:off x="18342741" y="7100721"/>
            <a:ext cx="5133702" cy="23774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specific sets or the entire sets of controls </a:t>
            </a:r>
          </a:p>
        </p:txBody>
      </p:sp>
      <p:cxnSp>
        <p:nvCxnSpPr>
          <p:cNvPr id="31" name="Straight Arrow Connector 30">
            <a:extLst>
              <a:ext uri="{FF2B5EF4-FFF2-40B4-BE49-F238E27FC236}">
                <a16:creationId xmlns:a16="http://schemas.microsoft.com/office/drawing/2014/main" id="{E72183B9-29E8-4E2C-947D-37C6E7AF1BA9}"/>
              </a:ext>
            </a:extLst>
          </p:cNvPr>
          <p:cNvCxnSpPr>
            <a:cxnSpLocks/>
            <a:stCxn id="11" idx="2"/>
          </p:cNvCxnSpPr>
          <p:nvPr/>
        </p:nvCxnSpPr>
        <p:spPr>
          <a:xfrm>
            <a:off x="20909592" y="3921172"/>
            <a:ext cx="1" cy="1101655"/>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F73D67-1294-4A20-89E7-5CE7F61C51CB}"/>
              </a:ext>
            </a:extLst>
          </p:cNvPr>
          <p:cNvCxnSpPr>
            <a:cxnSpLocks/>
            <a:endCxn id="30" idx="0"/>
          </p:cNvCxnSpPr>
          <p:nvPr/>
        </p:nvCxnSpPr>
        <p:spPr>
          <a:xfrm flipH="1">
            <a:off x="20909592" y="6019108"/>
            <a:ext cx="1" cy="1081613"/>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8EE6E7-564C-4D2B-AC24-1FE63C852473}"/>
              </a:ext>
            </a:extLst>
          </p:cNvPr>
          <p:cNvCxnSpPr>
            <a:cxnSpLocks/>
            <a:stCxn id="30" idx="2"/>
            <a:endCxn id="27" idx="0"/>
          </p:cNvCxnSpPr>
          <p:nvPr/>
        </p:nvCxnSpPr>
        <p:spPr>
          <a:xfrm>
            <a:off x="20909592" y="9478161"/>
            <a:ext cx="0" cy="1179635"/>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4D8DB826-123D-499D-BF07-696770E2A974}"/>
              </a:ext>
            </a:extLst>
          </p:cNvPr>
          <p:cNvSpPr/>
          <p:nvPr/>
        </p:nvSpPr>
        <p:spPr>
          <a:xfrm>
            <a:off x="17925646" y="15358325"/>
            <a:ext cx="5967893" cy="23774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Use the computing tools to rate the controls and domain or set them manually</a:t>
            </a:r>
          </a:p>
        </p:txBody>
      </p:sp>
      <p:cxnSp>
        <p:nvCxnSpPr>
          <p:cNvPr id="42" name="Straight Arrow Connector 41">
            <a:extLst>
              <a:ext uri="{FF2B5EF4-FFF2-40B4-BE49-F238E27FC236}">
                <a16:creationId xmlns:a16="http://schemas.microsoft.com/office/drawing/2014/main" id="{033AD1D1-B261-4F03-8BD4-F6D17D0FDFDA}"/>
              </a:ext>
            </a:extLst>
          </p:cNvPr>
          <p:cNvCxnSpPr>
            <a:cxnSpLocks/>
            <a:stCxn id="27" idx="2"/>
            <a:endCxn id="40" idx="0"/>
          </p:cNvCxnSpPr>
          <p:nvPr/>
        </p:nvCxnSpPr>
        <p:spPr>
          <a:xfrm>
            <a:off x="20909592" y="11737796"/>
            <a:ext cx="1" cy="3620529"/>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556402E-D313-4290-BEE8-A6FD92B8E286}"/>
              </a:ext>
            </a:extLst>
          </p:cNvPr>
          <p:cNvSpPr/>
          <p:nvPr/>
        </p:nvSpPr>
        <p:spPr>
          <a:xfrm>
            <a:off x="17925646" y="18548900"/>
            <a:ext cx="5967893" cy="1350045"/>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the conclusion</a:t>
            </a:r>
          </a:p>
        </p:txBody>
      </p:sp>
      <p:sp>
        <p:nvSpPr>
          <p:cNvPr id="53" name="Rectangle: Rounded Corners 52">
            <a:extLst>
              <a:ext uri="{FF2B5EF4-FFF2-40B4-BE49-F238E27FC236}">
                <a16:creationId xmlns:a16="http://schemas.microsoft.com/office/drawing/2014/main" id="{6B926BFD-C80C-4DD8-8348-78D4C7595FC1}"/>
              </a:ext>
            </a:extLst>
          </p:cNvPr>
          <p:cNvSpPr/>
          <p:nvPr/>
        </p:nvSpPr>
        <p:spPr>
          <a:xfrm>
            <a:off x="17925646" y="20712080"/>
            <a:ext cx="5967893" cy="1350045"/>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the editorial convention</a:t>
            </a:r>
          </a:p>
        </p:txBody>
      </p:sp>
      <p:sp>
        <p:nvSpPr>
          <p:cNvPr id="54" name="Rectangle: Rounded Corners 53">
            <a:extLst>
              <a:ext uri="{FF2B5EF4-FFF2-40B4-BE49-F238E27FC236}">
                <a16:creationId xmlns:a16="http://schemas.microsoft.com/office/drawing/2014/main" id="{287055BE-F6C9-47A6-8265-C33E5AA5ED26}"/>
              </a:ext>
            </a:extLst>
          </p:cNvPr>
          <p:cNvSpPr/>
          <p:nvPr/>
        </p:nvSpPr>
        <p:spPr>
          <a:xfrm>
            <a:off x="17925646" y="22875261"/>
            <a:ext cx="5967893" cy="1350045"/>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the Summary</a:t>
            </a:r>
          </a:p>
        </p:txBody>
      </p:sp>
      <p:cxnSp>
        <p:nvCxnSpPr>
          <p:cNvPr id="55" name="Straight Arrow Connector 54">
            <a:extLst>
              <a:ext uri="{FF2B5EF4-FFF2-40B4-BE49-F238E27FC236}">
                <a16:creationId xmlns:a16="http://schemas.microsoft.com/office/drawing/2014/main" id="{FB6B35AC-A617-438E-B710-80CA77A4592D}"/>
              </a:ext>
            </a:extLst>
          </p:cNvPr>
          <p:cNvCxnSpPr>
            <a:cxnSpLocks/>
            <a:stCxn id="40" idx="2"/>
            <a:endCxn id="52" idx="0"/>
          </p:cNvCxnSpPr>
          <p:nvPr/>
        </p:nvCxnSpPr>
        <p:spPr>
          <a:xfrm>
            <a:off x="20909593" y="17735765"/>
            <a:ext cx="0" cy="813135"/>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E4B7F26-ED36-41A1-8ADA-3927E00021E4}"/>
              </a:ext>
            </a:extLst>
          </p:cNvPr>
          <p:cNvCxnSpPr>
            <a:cxnSpLocks/>
            <a:stCxn id="52" idx="2"/>
            <a:endCxn id="53" idx="0"/>
          </p:cNvCxnSpPr>
          <p:nvPr/>
        </p:nvCxnSpPr>
        <p:spPr>
          <a:xfrm>
            <a:off x="20909593" y="19898945"/>
            <a:ext cx="0" cy="813135"/>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42F4FAA-31EC-4658-9FF6-29D13681E9AE}"/>
              </a:ext>
            </a:extLst>
          </p:cNvPr>
          <p:cNvCxnSpPr>
            <a:cxnSpLocks/>
            <a:stCxn id="53" idx="2"/>
            <a:endCxn id="54" idx="0"/>
          </p:cNvCxnSpPr>
          <p:nvPr/>
        </p:nvCxnSpPr>
        <p:spPr>
          <a:xfrm>
            <a:off x="20909593" y="22062125"/>
            <a:ext cx="0" cy="813136"/>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FC79ED67-AD90-48A4-931E-AAA2B83E9052}"/>
              </a:ext>
            </a:extLst>
          </p:cNvPr>
          <p:cNvSpPr/>
          <p:nvPr/>
        </p:nvSpPr>
        <p:spPr>
          <a:xfrm>
            <a:off x="23893539" y="12039593"/>
            <a:ext cx="5967893" cy="187944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Evidence and Findings using Encoding Tool</a:t>
            </a:r>
          </a:p>
        </p:txBody>
      </p:sp>
      <p:cxnSp>
        <p:nvCxnSpPr>
          <p:cNvPr id="68" name="Straight Arrow Connector 21">
            <a:extLst>
              <a:ext uri="{FF2B5EF4-FFF2-40B4-BE49-F238E27FC236}">
                <a16:creationId xmlns:a16="http://schemas.microsoft.com/office/drawing/2014/main" id="{0A8D7008-65D5-45ED-A150-455637FA19A7}"/>
              </a:ext>
            </a:extLst>
          </p:cNvPr>
          <p:cNvCxnSpPr>
            <a:cxnSpLocks/>
            <a:stCxn id="27" idx="3"/>
            <a:endCxn id="67" idx="0"/>
          </p:cNvCxnSpPr>
          <p:nvPr/>
        </p:nvCxnSpPr>
        <p:spPr>
          <a:xfrm>
            <a:off x="21449592" y="11197796"/>
            <a:ext cx="5427894" cy="841797"/>
          </a:xfrm>
          <a:prstGeom prst="bentConnector2">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21">
            <a:extLst>
              <a:ext uri="{FF2B5EF4-FFF2-40B4-BE49-F238E27FC236}">
                <a16:creationId xmlns:a16="http://schemas.microsoft.com/office/drawing/2014/main" id="{5741E58A-AAF6-4084-86EE-DC013C00FE09}"/>
              </a:ext>
            </a:extLst>
          </p:cNvPr>
          <p:cNvCxnSpPr>
            <a:cxnSpLocks/>
            <a:stCxn id="67" idx="2"/>
            <a:endCxn id="40" idx="3"/>
          </p:cNvCxnSpPr>
          <p:nvPr/>
        </p:nvCxnSpPr>
        <p:spPr>
          <a:xfrm rot="5400000">
            <a:off x="24071512" y="13741070"/>
            <a:ext cx="2628003" cy="2983947"/>
          </a:xfrm>
          <a:prstGeom prst="bentConnector2">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89856E73-3B20-4B8E-B0E0-B50427C4D591}"/>
              </a:ext>
            </a:extLst>
          </p:cNvPr>
          <p:cNvSpPr/>
          <p:nvPr/>
        </p:nvSpPr>
        <p:spPr>
          <a:xfrm>
            <a:off x="27154973" y="2441447"/>
            <a:ext cx="5822640" cy="187944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Include Manually Table of Control and Domain Title</a:t>
            </a:r>
          </a:p>
        </p:txBody>
      </p:sp>
      <p:cxnSp>
        <p:nvCxnSpPr>
          <p:cNvPr id="104" name="Straight Arrow Connector 103">
            <a:extLst>
              <a:ext uri="{FF2B5EF4-FFF2-40B4-BE49-F238E27FC236}">
                <a16:creationId xmlns:a16="http://schemas.microsoft.com/office/drawing/2014/main" id="{D2F8D463-D9CD-4736-8D08-8AFA986297EB}"/>
              </a:ext>
            </a:extLst>
          </p:cNvPr>
          <p:cNvCxnSpPr>
            <a:cxnSpLocks/>
            <a:stCxn id="11" idx="3"/>
            <a:endCxn id="102" idx="1"/>
          </p:cNvCxnSpPr>
          <p:nvPr/>
        </p:nvCxnSpPr>
        <p:spPr>
          <a:xfrm>
            <a:off x="21449592" y="3381172"/>
            <a:ext cx="5705381" cy="0"/>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E55D1DE-79D2-4C9D-9332-E2232A5B2A2E}"/>
              </a:ext>
            </a:extLst>
          </p:cNvPr>
          <p:cNvCxnSpPr>
            <a:cxnSpLocks/>
            <a:stCxn id="102" idx="3"/>
            <a:endCxn id="67" idx="3"/>
          </p:cNvCxnSpPr>
          <p:nvPr/>
        </p:nvCxnSpPr>
        <p:spPr>
          <a:xfrm flipH="1">
            <a:off x="29861432" y="3381172"/>
            <a:ext cx="3116181" cy="9598146"/>
          </a:xfrm>
          <a:prstGeom prst="bentConnector3">
            <a:avLst>
              <a:gd name="adj1" fmla="val -21589"/>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52650168-4C3D-47F3-9137-915BE50E9DB7}"/>
              </a:ext>
            </a:extLst>
          </p:cNvPr>
          <p:cNvSpPr txBox="1"/>
          <p:nvPr/>
        </p:nvSpPr>
        <p:spPr>
          <a:xfrm>
            <a:off x="25551954" y="26201619"/>
            <a:ext cx="10815039" cy="1323439"/>
          </a:xfrm>
          <a:prstGeom prst="rect">
            <a:avLst/>
          </a:prstGeom>
          <a:noFill/>
        </p:spPr>
        <p:txBody>
          <a:bodyPr wrap="square" rtlCol="0">
            <a:spAutoFit/>
          </a:bodyPr>
          <a:lstStyle/>
          <a:p>
            <a:r>
              <a:rPr lang="en-US" sz="4000" dirty="0">
                <a:latin typeface="Bahnschrift Light Condensed" panose="020B0502040204020203" pitchFamily="34" charset="0"/>
              </a:rPr>
              <a:t>This document describes the methodology to create and fulfill a report</a:t>
            </a:r>
          </a:p>
        </p:txBody>
      </p:sp>
      <p:sp>
        <p:nvSpPr>
          <p:cNvPr id="157" name="TextBox 156">
            <a:extLst>
              <a:ext uri="{FF2B5EF4-FFF2-40B4-BE49-F238E27FC236}">
                <a16:creationId xmlns:a16="http://schemas.microsoft.com/office/drawing/2014/main" id="{DAD0E813-A06F-47B9-AC82-3BB4BB9D2204}"/>
              </a:ext>
            </a:extLst>
          </p:cNvPr>
          <p:cNvSpPr txBox="1"/>
          <p:nvPr/>
        </p:nvSpPr>
        <p:spPr>
          <a:xfrm>
            <a:off x="10909573" y="2662302"/>
            <a:ext cx="1071154" cy="707886"/>
          </a:xfrm>
          <a:prstGeom prst="rect">
            <a:avLst/>
          </a:prstGeom>
          <a:noFill/>
        </p:spPr>
        <p:txBody>
          <a:bodyPr wrap="square" rtlCol="0">
            <a:spAutoFit/>
          </a:bodyPr>
          <a:lstStyle/>
          <a:p>
            <a:r>
              <a:rPr lang="fr-FR" sz="4000" dirty="0">
                <a:latin typeface="Bahnschrift Light" panose="020B0502040204020203" pitchFamily="34" charset="0"/>
              </a:rPr>
              <a:t>Yes</a:t>
            </a:r>
            <a:endParaRPr lang="en-US" sz="4000" dirty="0">
              <a:latin typeface="Bahnschrift Light" panose="020B0502040204020203" pitchFamily="34" charset="0"/>
            </a:endParaRPr>
          </a:p>
        </p:txBody>
      </p:sp>
      <p:sp>
        <p:nvSpPr>
          <p:cNvPr id="158" name="TextBox 157">
            <a:extLst>
              <a:ext uri="{FF2B5EF4-FFF2-40B4-BE49-F238E27FC236}">
                <a16:creationId xmlns:a16="http://schemas.microsoft.com/office/drawing/2014/main" id="{1F7EFBD6-B09A-4324-9B47-08B39716DCC3}"/>
              </a:ext>
            </a:extLst>
          </p:cNvPr>
          <p:cNvSpPr txBox="1"/>
          <p:nvPr/>
        </p:nvSpPr>
        <p:spPr>
          <a:xfrm>
            <a:off x="19759635" y="3858150"/>
            <a:ext cx="1071154" cy="707886"/>
          </a:xfrm>
          <a:prstGeom prst="rect">
            <a:avLst/>
          </a:prstGeom>
          <a:noFill/>
        </p:spPr>
        <p:txBody>
          <a:bodyPr wrap="square" rtlCol="0">
            <a:spAutoFit/>
          </a:bodyPr>
          <a:lstStyle/>
          <a:p>
            <a:r>
              <a:rPr lang="fr-FR" sz="4000" dirty="0">
                <a:latin typeface="Bahnschrift Light" panose="020B0502040204020203" pitchFamily="34" charset="0"/>
              </a:rPr>
              <a:t>Yes</a:t>
            </a:r>
            <a:endParaRPr lang="en-US" sz="4000" dirty="0">
              <a:latin typeface="Bahnschrift Light" panose="020B0502040204020203" pitchFamily="34" charset="0"/>
            </a:endParaRPr>
          </a:p>
        </p:txBody>
      </p:sp>
      <p:sp>
        <p:nvSpPr>
          <p:cNvPr id="159" name="TextBox 158">
            <a:extLst>
              <a:ext uri="{FF2B5EF4-FFF2-40B4-BE49-F238E27FC236}">
                <a16:creationId xmlns:a16="http://schemas.microsoft.com/office/drawing/2014/main" id="{3BCEC705-FB6C-4C56-AC74-4C3CA41A36AA}"/>
              </a:ext>
            </a:extLst>
          </p:cNvPr>
          <p:cNvSpPr txBox="1"/>
          <p:nvPr/>
        </p:nvSpPr>
        <p:spPr>
          <a:xfrm>
            <a:off x="19863015" y="11615248"/>
            <a:ext cx="1071154" cy="707886"/>
          </a:xfrm>
          <a:prstGeom prst="rect">
            <a:avLst/>
          </a:prstGeom>
          <a:noFill/>
        </p:spPr>
        <p:txBody>
          <a:bodyPr wrap="square" rtlCol="0">
            <a:spAutoFit/>
          </a:bodyPr>
          <a:lstStyle/>
          <a:p>
            <a:r>
              <a:rPr lang="fr-FR" sz="4000" dirty="0">
                <a:latin typeface="Bahnschrift Light" panose="020B0502040204020203" pitchFamily="34" charset="0"/>
              </a:rPr>
              <a:t>Yes</a:t>
            </a:r>
            <a:endParaRPr lang="en-US" sz="4000" dirty="0">
              <a:latin typeface="Bahnschrift Light" panose="020B0502040204020203" pitchFamily="34" charset="0"/>
            </a:endParaRPr>
          </a:p>
        </p:txBody>
      </p:sp>
      <p:sp>
        <p:nvSpPr>
          <p:cNvPr id="160" name="TextBox 159">
            <a:extLst>
              <a:ext uri="{FF2B5EF4-FFF2-40B4-BE49-F238E27FC236}">
                <a16:creationId xmlns:a16="http://schemas.microsoft.com/office/drawing/2014/main" id="{21A2E0FB-144F-47AC-B3E2-5BC20FB65A84}"/>
              </a:ext>
            </a:extLst>
          </p:cNvPr>
          <p:cNvSpPr txBox="1"/>
          <p:nvPr/>
        </p:nvSpPr>
        <p:spPr>
          <a:xfrm>
            <a:off x="9455902" y="3782940"/>
            <a:ext cx="965667" cy="707886"/>
          </a:xfrm>
          <a:prstGeom prst="rect">
            <a:avLst/>
          </a:prstGeom>
          <a:noFill/>
        </p:spPr>
        <p:txBody>
          <a:bodyPr wrap="square" rtlCol="0">
            <a:spAutoFit/>
          </a:bodyPr>
          <a:lstStyle/>
          <a:p>
            <a:r>
              <a:rPr lang="fr-FR" sz="4000" dirty="0">
                <a:latin typeface="Bahnschrift Light" panose="020B0502040204020203" pitchFamily="34" charset="0"/>
              </a:rPr>
              <a:t>No</a:t>
            </a:r>
            <a:endParaRPr lang="en-US" sz="4000" dirty="0">
              <a:latin typeface="Bahnschrift Light" panose="020B0502040204020203" pitchFamily="34" charset="0"/>
            </a:endParaRPr>
          </a:p>
        </p:txBody>
      </p:sp>
      <p:sp>
        <p:nvSpPr>
          <p:cNvPr id="161" name="TextBox 160">
            <a:extLst>
              <a:ext uri="{FF2B5EF4-FFF2-40B4-BE49-F238E27FC236}">
                <a16:creationId xmlns:a16="http://schemas.microsoft.com/office/drawing/2014/main" id="{245B24F8-E152-4F87-83D3-C5FBFFBF09EB}"/>
              </a:ext>
            </a:extLst>
          </p:cNvPr>
          <p:cNvSpPr txBox="1"/>
          <p:nvPr/>
        </p:nvSpPr>
        <p:spPr>
          <a:xfrm>
            <a:off x="21525502" y="2629645"/>
            <a:ext cx="965667" cy="707886"/>
          </a:xfrm>
          <a:prstGeom prst="rect">
            <a:avLst/>
          </a:prstGeom>
          <a:noFill/>
        </p:spPr>
        <p:txBody>
          <a:bodyPr wrap="square" rtlCol="0">
            <a:spAutoFit/>
          </a:bodyPr>
          <a:lstStyle/>
          <a:p>
            <a:r>
              <a:rPr lang="fr-FR" sz="4000" dirty="0">
                <a:latin typeface="Bahnschrift Light" panose="020B0502040204020203" pitchFamily="34" charset="0"/>
              </a:rPr>
              <a:t>No</a:t>
            </a:r>
            <a:endParaRPr lang="en-US" sz="4000" dirty="0">
              <a:latin typeface="Bahnschrift Light" panose="020B0502040204020203" pitchFamily="34" charset="0"/>
            </a:endParaRPr>
          </a:p>
        </p:txBody>
      </p:sp>
      <p:sp>
        <p:nvSpPr>
          <p:cNvPr id="162" name="TextBox 161">
            <a:extLst>
              <a:ext uri="{FF2B5EF4-FFF2-40B4-BE49-F238E27FC236}">
                <a16:creationId xmlns:a16="http://schemas.microsoft.com/office/drawing/2014/main" id="{FC3F6CC3-EFF6-408D-BA9D-CE03A0D4C9BB}"/>
              </a:ext>
            </a:extLst>
          </p:cNvPr>
          <p:cNvSpPr txBox="1"/>
          <p:nvPr/>
        </p:nvSpPr>
        <p:spPr>
          <a:xfrm>
            <a:off x="21493064" y="10461704"/>
            <a:ext cx="965667" cy="707886"/>
          </a:xfrm>
          <a:prstGeom prst="rect">
            <a:avLst/>
          </a:prstGeom>
          <a:noFill/>
        </p:spPr>
        <p:txBody>
          <a:bodyPr wrap="square" rtlCol="0">
            <a:spAutoFit/>
          </a:bodyPr>
          <a:lstStyle/>
          <a:p>
            <a:r>
              <a:rPr lang="fr-FR" sz="4000" dirty="0">
                <a:latin typeface="Bahnschrift Light" panose="020B0502040204020203" pitchFamily="34" charset="0"/>
              </a:rPr>
              <a:t>No</a:t>
            </a:r>
            <a:endParaRPr lang="en-US" sz="4000" dirty="0">
              <a:latin typeface="Bahnschrift Light" panose="020B0502040204020203" pitchFamily="34" charset="0"/>
            </a:endParaRPr>
          </a:p>
        </p:txBody>
      </p:sp>
      <p:grpSp>
        <p:nvGrpSpPr>
          <p:cNvPr id="94" name="Group 93">
            <a:extLst>
              <a:ext uri="{FF2B5EF4-FFF2-40B4-BE49-F238E27FC236}">
                <a16:creationId xmlns:a16="http://schemas.microsoft.com/office/drawing/2014/main" id="{97D2CC8B-038C-43B8-BB22-0FE1E2D3AA96}"/>
              </a:ext>
            </a:extLst>
          </p:cNvPr>
          <p:cNvGrpSpPr/>
          <p:nvPr/>
        </p:nvGrpSpPr>
        <p:grpSpPr>
          <a:xfrm>
            <a:off x="20566790" y="5107885"/>
            <a:ext cx="734758" cy="769442"/>
            <a:chOff x="2731377" y="23209194"/>
            <a:chExt cx="734758" cy="769442"/>
          </a:xfrm>
        </p:grpSpPr>
        <p:pic>
          <p:nvPicPr>
            <p:cNvPr id="96" name="Picture 95">
              <a:extLst>
                <a:ext uri="{FF2B5EF4-FFF2-40B4-BE49-F238E27FC236}">
                  <a16:creationId xmlns:a16="http://schemas.microsoft.com/office/drawing/2014/main" id="{DBBF6196-FFB6-480E-8634-0B388172F97B}"/>
                </a:ext>
              </a:extLst>
            </p:cNvPr>
            <p:cNvPicPr>
              <a:picLocks noChangeAspect="1"/>
            </p:cNvPicPr>
            <p:nvPr/>
          </p:nvPicPr>
          <p:blipFill rotWithShape="1">
            <a:blip r:embed="rId4"/>
            <a:srcRect l="7720" t="24455" r="75008" b="60583"/>
            <a:stretch/>
          </p:blipFill>
          <p:spPr>
            <a:xfrm>
              <a:off x="2746134" y="23209194"/>
              <a:ext cx="720001" cy="769442"/>
            </a:xfrm>
            <a:prstGeom prst="rect">
              <a:avLst/>
            </a:prstGeom>
          </p:spPr>
        </p:pic>
        <p:sp>
          <p:nvSpPr>
            <p:cNvPr id="97" name="Rectangle 96">
              <a:extLst>
                <a:ext uri="{FF2B5EF4-FFF2-40B4-BE49-F238E27FC236}">
                  <a16:creationId xmlns:a16="http://schemas.microsoft.com/office/drawing/2014/main" id="{CA96DF46-2A6E-41E6-9317-9EA64320CD40}"/>
                </a:ext>
              </a:extLst>
            </p:cNvPr>
            <p:cNvSpPr/>
            <p:nvPr/>
          </p:nvSpPr>
          <p:spPr>
            <a:xfrm>
              <a:off x="2731377" y="23209194"/>
              <a:ext cx="720001" cy="7694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Rounded Corners 61">
            <a:extLst>
              <a:ext uri="{FF2B5EF4-FFF2-40B4-BE49-F238E27FC236}">
                <a16:creationId xmlns:a16="http://schemas.microsoft.com/office/drawing/2014/main" id="{381341F9-AF9B-42A1-BF59-3F5CC54E6A52}"/>
              </a:ext>
            </a:extLst>
          </p:cNvPr>
          <p:cNvSpPr/>
          <p:nvPr/>
        </p:nvSpPr>
        <p:spPr>
          <a:xfrm>
            <a:off x="2046922" y="7173111"/>
            <a:ext cx="5133702" cy="2377440"/>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Create a follow-up report</a:t>
            </a:r>
          </a:p>
        </p:txBody>
      </p:sp>
      <p:cxnSp>
        <p:nvCxnSpPr>
          <p:cNvPr id="63" name="Straight Arrow Connector 62">
            <a:extLst>
              <a:ext uri="{FF2B5EF4-FFF2-40B4-BE49-F238E27FC236}">
                <a16:creationId xmlns:a16="http://schemas.microsoft.com/office/drawing/2014/main" id="{89872752-7756-43A5-B45C-8339489A6937}"/>
              </a:ext>
            </a:extLst>
          </p:cNvPr>
          <p:cNvCxnSpPr>
            <a:cxnSpLocks/>
            <a:stCxn id="62" idx="3"/>
            <a:endCxn id="30" idx="1"/>
          </p:cNvCxnSpPr>
          <p:nvPr/>
        </p:nvCxnSpPr>
        <p:spPr>
          <a:xfrm flipV="1">
            <a:off x="7180624" y="8289441"/>
            <a:ext cx="11162117" cy="72390"/>
          </a:xfrm>
          <a:prstGeom prst="straightConnector1">
            <a:avLst/>
          </a:prstGeom>
          <a:ln w="50800">
            <a:solidFill>
              <a:srgbClr val="F323CB"/>
            </a:solidFill>
            <a:tailEnd type="triangle" w="lg" len="lg"/>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A32C9EF-B8B9-4652-8A61-136EFD780753}"/>
              </a:ext>
            </a:extLst>
          </p:cNvPr>
          <p:cNvPicPr>
            <a:picLocks noChangeAspect="1"/>
          </p:cNvPicPr>
          <p:nvPr/>
        </p:nvPicPr>
        <p:blipFill rotWithShape="1">
          <a:blip r:embed="rId5"/>
          <a:srcRect l="72244" b="23092"/>
          <a:stretch/>
        </p:blipFill>
        <p:spPr>
          <a:xfrm>
            <a:off x="12172229" y="7527602"/>
            <a:ext cx="1195179" cy="1612041"/>
          </a:xfrm>
          <a:prstGeom prst="rect">
            <a:avLst/>
          </a:prstGeom>
          <a:ln w="38100">
            <a:solidFill>
              <a:srgbClr val="F323CB"/>
            </a:solidFill>
          </a:ln>
        </p:spPr>
      </p:pic>
      <p:cxnSp>
        <p:nvCxnSpPr>
          <p:cNvPr id="69" name="Straight Arrow Connector 68">
            <a:extLst>
              <a:ext uri="{FF2B5EF4-FFF2-40B4-BE49-F238E27FC236}">
                <a16:creationId xmlns:a16="http://schemas.microsoft.com/office/drawing/2014/main" id="{6E96FB35-73DC-4E2C-9BED-0AC1CAEE20C1}"/>
              </a:ext>
            </a:extLst>
          </p:cNvPr>
          <p:cNvCxnSpPr>
            <a:cxnSpLocks/>
            <a:stCxn id="53" idx="1"/>
            <a:endCxn id="70" idx="2"/>
          </p:cNvCxnSpPr>
          <p:nvPr/>
        </p:nvCxnSpPr>
        <p:spPr>
          <a:xfrm rot="10800000" flipH="1" flipV="1">
            <a:off x="17925646" y="21387102"/>
            <a:ext cx="2623946" cy="3291339"/>
          </a:xfrm>
          <a:prstGeom prst="bentConnector3">
            <a:avLst>
              <a:gd name="adj1" fmla="val -74675"/>
            </a:avLst>
          </a:prstGeom>
          <a:ln w="50800">
            <a:solidFill>
              <a:srgbClr val="F323CB"/>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981E039-D1AD-448A-B731-649E125B4CA4}"/>
              </a:ext>
            </a:extLst>
          </p:cNvPr>
          <p:cNvSpPr/>
          <p:nvPr/>
        </p:nvSpPr>
        <p:spPr>
          <a:xfrm>
            <a:off x="20549592" y="24318442"/>
            <a:ext cx="720000" cy="720000"/>
          </a:xfrm>
          <a:prstGeom prst="ellipse">
            <a:avLst/>
          </a:prstGeom>
          <a:solidFill>
            <a:srgbClr val="72F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99DEE6E9-47AE-4416-B023-C604095341AC}"/>
              </a:ext>
            </a:extLst>
          </p:cNvPr>
          <p:cNvPicPr>
            <a:picLocks noChangeAspect="1"/>
          </p:cNvPicPr>
          <p:nvPr/>
        </p:nvPicPr>
        <p:blipFill rotWithShape="1">
          <a:blip r:embed="rId5"/>
          <a:srcRect l="72244" b="23092"/>
          <a:stretch/>
        </p:blipFill>
        <p:spPr>
          <a:xfrm>
            <a:off x="15437098" y="22400469"/>
            <a:ext cx="880591" cy="1187729"/>
          </a:xfrm>
          <a:prstGeom prst="rect">
            <a:avLst/>
          </a:prstGeom>
          <a:ln w="38100">
            <a:solidFill>
              <a:srgbClr val="F323CB"/>
            </a:solidFill>
          </a:ln>
        </p:spPr>
      </p:pic>
      <p:sp>
        <p:nvSpPr>
          <p:cNvPr id="76" name="TextBox 75">
            <a:extLst>
              <a:ext uri="{FF2B5EF4-FFF2-40B4-BE49-F238E27FC236}">
                <a16:creationId xmlns:a16="http://schemas.microsoft.com/office/drawing/2014/main" id="{6C3C558C-2777-4309-98A5-E0B1C3417D0C}"/>
              </a:ext>
            </a:extLst>
          </p:cNvPr>
          <p:cNvSpPr txBox="1"/>
          <p:nvPr/>
        </p:nvSpPr>
        <p:spPr>
          <a:xfrm>
            <a:off x="5551713" y="22648651"/>
            <a:ext cx="9886151" cy="646331"/>
          </a:xfrm>
          <a:prstGeom prst="rect">
            <a:avLst/>
          </a:prstGeom>
          <a:noFill/>
        </p:spPr>
        <p:txBody>
          <a:bodyPr wrap="square" rtlCol="0">
            <a:spAutoFit/>
          </a:bodyPr>
          <a:lstStyle/>
          <a:p>
            <a:pPr marL="7812088" indent="-7812088"/>
            <a:r>
              <a:rPr lang="en-US" sz="3600" dirty="0">
                <a:solidFill>
                  <a:srgbClr val="FF00FF"/>
                </a:solidFill>
                <a:latin typeface="Bahnschrift Light" panose="020B0502040204020203" pitchFamily="34" charset="0"/>
              </a:rPr>
              <a:t>Summary already included in follow-up report</a:t>
            </a:r>
            <a:endParaRPr lang="en-US" sz="3600" i="1" dirty="0">
              <a:solidFill>
                <a:srgbClr val="FF00FF"/>
              </a:solidFill>
              <a:latin typeface="Bahnschrift Light" panose="020B0502040204020203" pitchFamily="34" charset="0"/>
            </a:endParaRPr>
          </a:p>
        </p:txBody>
      </p:sp>
      <p:sp>
        <p:nvSpPr>
          <p:cNvPr id="73" name="Rectangle: Rounded Corners 72">
            <a:extLst>
              <a:ext uri="{FF2B5EF4-FFF2-40B4-BE49-F238E27FC236}">
                <a16:creationId xmlns:a16="http://schemas.microsoft.com/office/drawing/2014/main" id="{1BB23789-CDEF-4188-B34F-33AAA9AA1CAA}"/>
              </a:ext>
            </a:extLst>
          </p:cNvPr>
          <p:cNvSpPr/>
          <p:nvPr/>
        </p:nvSpPr>
        <p:spPr>
          <a:xfrm>
            <a:off x="25704228" y="22875260"/>
            <a:ext cx="8759521" cy="1879449"/>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Improve Criteria Controls and Guidance / Generate Formal Recommendations</a:t>
            </a:r>
          </a:p>
        </p:txBody>
      </p:sp>
      <p:cxnSp>
        <p:nvCxnSpPr>
          <p:cNvPr id="74" name="Straight Arrow Connector 113">
            <a:extLst>
              <a:ext uri="{FF2B5EF4-FFF2-40B4-BE49-F238E27FC236}">
                <a16:creationId xmlns:a16="http://schemas.microsoft.com/office/drawing/2014/main" id="{92FE52F3-C76C-4D55-9FC5-A24308EACD4A}"/>
              </a:ext>
            </a:extLst>
          </p:cNvPr>
          <p:cNvCxnSpPr>
            <a:cxnSpLocks/>
            <a:stCxn id="73" idx="3"/>
            <a:endCxn id="21" idx="3"/>
          </p:cNvCxnSpPr>
          <p:nvPr/>
        </p:nvCxnSpPr>
        <p:spPr>
          <a:xfrm flipH="1" flipV="1">
            <a:off x="25250359" y="5519199"/>
            <a:ext cx="9213390" cy="18295786"/>
          </a:xfrm>
          <a:prstGeom prst="bentConnector3">
            <a:avLst>
              <a:gd name="adj1" fmla="val -33423"/>
            </a:avLst>
          </a:prstGeom>
          <a:ln w="508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21" name="Graphic 20" descr="Database with solid fill">
            <a:extLst>
              <a:ext uri="{FF2B5EF4-FFF2-40B4-BE49-F238E27FC236}">
                <a16:creationId xmlns:a16="http://schemas.microsoft.com/office/drawing/2014/main" id="{EB152596-EA63-4423-9F29-9820FC7E5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70910" y="4579474"/>
            <a:ext cx="1879449" cy="1879449"/>
          </a:xfrm>
          <a:prstGeom prst="rect">
            <a:avLst/>
          </a:prstGeom>
        </p:spPr>
      </p:pic>
      <p:sp>
        <p:nvSpPr>
          <p:cNvPr id="25" name="Arrow: Right 24">
            <a:extLst>
              <a:ext uri="{FF2B5EF4-FFF2-40B4-BE49-F238E27FC236}">
                <a16:creationId xmlns:a16="http://schemas.microsoft.com/office/drawing/2014/main" id="{9475CDCB-7E09-4A18-8853-14FDF1E3A635}"/>
              </a:ext>
            </a:extLst>
          </p:cNvPr>
          <p:cNvSpPr/>
          <p:nvPr/>
        </p:nvSpPr>
        <p:spPr>
          <a:xfrm>
            <a:off x="24163539" y="23294982"/>
            <a:ext cx="1388415" cy="795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BCB6F4F5-9B5E-41E4-B04B-4D8CE70484FA}"/>
              </a:ext>
            </a:extLst>
          </p:cNvPr>
          <p:cNvPicPr>
            <a:picLocks noChangeAspect="1"/>
          </p:cNvPicPr>
          <p:nvPr/>
        </p:nvPicPr>
        <p:blipFill rotWithShape="1">
          <a:blip r:embed="rId8"/>
          <a:srcRect l="14284" t="-4451" r="82642" b="38513"/>
          <a:stretch/>
        </p:blipFill>
        <p:spPr>
          <a:xfrm>
            <a:off x="36498749" y="12784798"/>
            <a:ext cx="1733279" cy="1526524"/>
          </a:xfrm>
          <a:prstGeom prst="rect">
            <a:avLst/>
          </a:prstGeom>
        </p:spPr>
      </p:pic>
      <p:sp>
        <p:nvSpPr>
          <p:cNvPr id="84" name="Rectangle: Rounded Corners 83">
            <a:extLst>
              <a:ext uri="{FF2B5EF4-FFF2-40B4-BE49-F238E27FC236}">
                <a16:creationId xmlns:a16="http://schemas.microsoft.com/office/drawing/2014/main" id="{149CF0B6-657C-4A9D-940D-5FF87BD3340C}"/>
              </a:ext>
            </a:extLst>
          </p:cNvPr>
          <p:cNvSpPr/>
          <p:nvPr/>
        </p:nvSpPr>
        <p:spPr>
          <a:xfrm>
            <a:off x="34560455" y="14683302"/>
            <a:ext cx="5609866" cy="2577669"/>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latin typeface="Bahnschrift Light" panose="020B0502040204020203" pitchFamily="34" charset="0"/>
              </a:rPr>
              <a:t>Re-Import the Controls, Guidance and the Findings into ,DB </a:t>
            </a:r>
          </a:p>
        </p:txBody>
      </p:sp>
      <p:sp>
        <p:nvSpPr>
          <p:cNvPr id="89" name="Arrow: Down 88">
            <a:extLst>
              <a:ext uri="{FF2B5EF4-FFF2-40B4-BE49-F238E27FC236}">
                <a16:creationId xmlns:a16="http://schemas.microsoft.com/office/drawing/2014/main" id="{CD0EF6B4-6C7D-49EE-850A-472BEAB3A82D}"/>
              </a:ext>
            </a:extLst>
          </p:cNvPr>
          <p:cNvSpPr/>
          <p:nvPr/>
        </p:nvSpPr>
        <p:spPr>
          <a:xfrm flipV="1">
            <a:off x="39455250" y="4095269"/>
            <a:ext cx="3312000" cy="19557465"/>
          </a:xfrm>
          <a:prstGeom prst="downArrow">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a:r>
              <a:rPr lang="en-US" sz="6600" b="1" dirty="0">
                <a:latin typeface="Abadi Extra Light" panose="020B0204020104020204" pitchFamily="34" charset="0"/>
              </a:rPr>
              <a:t>IMPROVEMENT OF STANDARDS FRAMEWORK</a:t>
            </a:r>
          </a:p>
        </p:txBody>
      </p:sp>
    </p:spTree>
    <p:extLst>
      <p:ext uri="{BB962C8B-B14F-4D97-AF65-F5344CB8AC3E}">
        <p14:creationId xmlns:p14="http://schemas.microsoft.com/office/powerpoint/2010/main" val="2365259131"/>
      </p:ext>
    </p:extLst>
  </p:cSld>
  <p:clrMapOvr>
    <a:masterClrMapping/>
  </p:clrMapOvr>
</p:sld>
</file>

<file path=ppt/theme/theme1.xml><?xml version="1.0" encoding="utf-8"?>
<a:theme xmlns:a="http://schemas.openxmlformats.org/drawingml/2006/main" name="1_Custom Design">
  <a:themeElements>
    <a:clrScheme name="ITR-ppt">
      <a:dk1>
        <a:sysClr val="windowText" lastClr="000000"/>
      </a:dk1>
      <a:lt1>
        <a:srgbClr val="FFFFFF"/>
      </a:lt1>
      <a:dk2>
        <a:srgbClr val="00A3E0"/>
      </a:dk2>
      <a:lt2>
        <a:srgbClr val="EFFAFF"/>
      </a:lt2>
      <a:accent1>
        <a:srgbClr val="E61F3D"/>
      </a:accent1>
      <a:accent2>
        <a:srgbClr val="F28855"/>
      </a:accent2>
      <a:accent3>
        <a:srgbClr val="00A3E0"/>
      </a:accent3>
      <a:accent4>
        <a:srgbClr val="FFF26E"/>
      </a:accent4>
      <a:accent5>
        <a:srgbClr val="E61F3D"/>
      </a:accent5>
      <a:accent6>
        <a:srgbClr val="92D050"/>
      </a:accent6>
      <a:hlink>
        <a:srgbClr val="007AA8"/>
      </a:hlink>
      <a:folHlink>
        <a:srgbClr val="00A3E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ITR-15y">
      <a:dk1>
        <a:sysClr val="windowText" lastClr="000000"/>
      </a:dk1>
      <a:lt1>
        <a:srgbClr val="FFFFFF"/>
      </a:lt1>
      <a:dk2>
        <a:srgbClr val="00A3E0"/>
      </a:dk2>
      <a:lt2>
        <a:srgbClr val="EFFAFF"/>
      </a:lt2>
      <a:accent1>
        <a:srgbClr val="E61F3D"/>
      </a:accent1>
      <a:accent2>
        <a:srgbClr val="F28855"/>
      </a:accent2>
      <a:accent3>
        <a:srgbClr val="9E88B8"/>
      </a:accent3>
      <a:accent4>
        <a:srgbClr val="FFF26E"/>
      </a:accent4>
      <a:accent5>
        <a:srgbClr val="E61F3D"/>
      </a:accent5>
      <a:accent6>
        <a:srgbClr val="92D050"/>
      </a:accent6>
      <a:hlink>
        <a:srgbClr val="007AA8"/>
      </a:hlink>
      <a:folHlink>
        <a:srgbClr val="00A3E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ITR3</Template>
  <TotalTime>18342</TotalTime>
  <Words>10060</Words>
  <Application>Microsoft Office PowerPoint</Application>
  <PresentationFormat>Custom</PresentationFormat>
  <Paragraphs>943</Paragraphs>
  <Slides>67</Slides>
  <Notes>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67</vt:i4>
      </vt:variant>
    </vt:vector>
  </HeadingPairs>
  <TitlesOfParts>
    <vt:vector size="88" baseType="lpstr">
      <vt:lpstr>Abadi</vt:lpstr>
      <vt:lpstr>Abadi Extra Light</vt:lpstr>
      <vt:lpstr>Abadi MT Std Light</vt:lpstr>
      <vt:lpstr>Agency FB</vt:lpstr>
      <vt:lpstr>Arial</vt:lpstr>
      <vt:lpstr>Arial Nova</vt:lpstr>
      <vt:lpstr>Arial Nova Light</vt:lpstr>
      <vt:lpstr>Avenir Next LT Pro</vt:lpstr>
      <vt:lpstr>Avenir Next LT Pro Light</vt:lpstr>
      <vt:lpstr>Bahnschrift Condensed</vt:lpstr>
      <vt:lpstr>Bahnschrift Light</vt:lpstr>
      <vt:lpstr>Bahnschrift Light Condensed</vt:lpstr>
      <vt:lpstr>Bahnschrift SemiBold</vt:lpstr>
      <vt:lpstr>Calibri</vt:lpstr>
      <vt:lpstr>Cambria Math</vt:lpstr>
      <vt:lpstr>Wingdings</vt:lpstr>
      <vt:lpstr>Wingdings 2</vt:lpstr>
      <vt:lpstr>1_Custom Design</vt:lpstr>
      <vt:lpstr>Custom Design</vt:lpstr>
      <vt:lpstr>2_Custom Design</vt:lpstr>
      <vt:lpstr>Thème Office</vt:lpstr>
      <vt:lpstr>PowerPoint Presentation</vt:lpstr>
      <vt:lpstr>PowerPoint Presentation</vt:lpstr>
      <vt:lpstr>ARIANA Tools Box</vt:lpstr>
      <vt:lpstr>PowerPoint Presentation</vt:lpstr>
      <vt:lpstr>ARIANA Installation</vt:lpstr>
      <vt:lpstr>PowerPoint Presentation</vt:lpstr>
      <vt:lpstr>PowerPoint Presentation</vt:lpstr>
      <vt:lpstr>ARIANA-AUDIT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ARIANA Document Management Tool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ARIANA Excel ToolBox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ARIANA Utility Box</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Matthieu Aubigny</dc:creator>
  <cp:lastModifiedBy>Ritika Pande</cp:lastModifiedBy>
  <cp:revision>361</cp:revision>
  <cp:lastPrinted>2022-03-23T17:06:21Z</cp:lastPrinted>
  <dcterms:created xsi:type="dcterms:W3CDTF">2019-04-26T06:24:23Z</dcterms:created>
  <dcterms:modified xsi:type="dcterms:W3CDTF">2024-05-06T18:44:28Z</dcterms:modified>
</cp:coreProperties>
</file>